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7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D597-BF60-4062-BB06-65A9A22A5464}" type="datetimeFigureOut">
              <a:rPr lang="sk-SK" smtClean="0"/>
              <a:t>18. 1. 2015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D597-BF60-4062-BB06-65A9A22A5464}" type="datetimeFigureOut">
              <a:rPr lang="sk-SK" smtClean="0"/>
              <a:t>17. 1. 2015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F080-3D55-4BB2-B08D-8B982DAD597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Rovnoramenný trojuholník 4"/>
          <p:cNvSpPr/>
          <p:nvPr/>
        </p:nvSpPr>
        <p:spPr>
          <a:xfrm>
            <a:off x="1066800" y="2446200"/>
            <a:ext cx="3348000" cy="144000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AutoShape 22"/>
          <p:cNvSpPr>
            <a:spLocks/>
          </p:cNvSpPr>
          <p:nvPr/>
        </p:nvSpPr>
        <p:spPr bwMode="auto">
          <a:xfrm>
            <a:off x="4991100" y="3276600"/>
            <a:ext cx="4000500" cy="914400"/>
          </a:xfrm>
          <a:prstGeom prst="callout1">
            <a:avLst>
              <a:gd name="adj1" fmla="val 108333"/>
              <a:gd name="adj2" fmla="val 97144"/>
              <a:gd name="adj3" fmla="val 108333"/>
              <a:gd name="adj4" fmla="val -104681"/>
            </a:avLst>
          </a:prstGeom>
          <a:noFill/>
          <a:ln w="9525">
            <a:solidFill>
              <a:srgbClr val="00858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k-SK" sz="2400" dirty="0"/>
              <a:t>- zložky zvierajú </a:t>
            </a:r>
            <a:r>
              <a:rPr lang="sk-SK" sz="2400" b="1" dirty="0">
                <a:solidFill>
                  <a:srgbClr val="FF0000"/>
                </a:solidFill>
              </a:rPr>
              <a:t>pravý uhol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066800" y="3886200"/>
            <a:ext cx="3352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0" y="3824287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/>
              <a:t>F</a:t>
            </a:r>
            <a:r>
              <a:rPr lang="sk-SK" sz="2800" b="1" baseline="-25000" dirty="0"/>
              <a:t>1</a:t>
            </a:r>
            <a:endParaRPr lang="sk-SK" sz="2800" b="1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16200000" flipH="1">
            <a:off x="374650" y="3162300"/>
            <a:ext cx="1447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143000" y="2438400"/>
            <a:ext cx="3733800" cy="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419600" y="2209800"/>
            <a:ext cx="0" cy="16764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1143000" y="2438400"/>
            <a:ext cx="3276600" cy="14478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rot="16200000" flipH="1">
            <a:off x="3695700" y="3162300"/>
            <a:ext cx="1447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495800" y="2438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/>
              <a:t>F</a:t>
            </a:r>
            <a:r>
              <a:rPr lang="sk-SK" sz="2800" b="1" baseline="-25000" dirty="0"/>
              <a:t>2</a:t>
            </a:r>
            <a:endParaRPr lang="sk-SK" sz="2800" b="1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334000" y="25146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/>
              <a:t>F</a:t>
            </a:r>
            <a:r>
              <a:rPr lang="sk-SK" sz="3200" baseline="30000" dirty="0"/>
              <a:t>2</a:t>
            </a:r>
            <a:r>
              <a:rPr lang="sk-SK" sz="3200" dirty="0"/>
              <a:t> = (F</a:t>
            </a:r>
            <a:r>
              <a:rPr lang="sk-SK" sz="3200" baseline="-25000" dirty="0"/>
              <a:t>1</a:t>
            </a:r>
            <a:r>
              <a:rPr lang="sk-SK" sz="3200" dirty="0"/>
              <a:t>)</a:t>
            </a:r>
            <a:r>
              <a:rPr lang="sk-SK" sz="3200" baseline="30000" dirty="0"/>
              <a:t>2</a:t>
            </a:r>
            <a:r>
              <a:rPr lang="sk-SK" sz="3200" dirty="0"/>
              <a:t> + (F</a:t>
            </a:r>
            <a:r>
              <a:rPr lang="sk-SK" sz="3200" baseline="-25000" dirty="0"/>
              <a:t>2</a:t>
            </a:r>
            <a:r>
              <a:rPr lang="sk-SK" sz="3200" dirty="0"/>
              <a:t>)</a:t>
            </a:r>
            <a:r>
              <a:rPr lang="sk-SK" sz="3200" baseline="30000" dirty="0"/>
              <a:t>2</a:t>
            </a:r>
            <a:endParaRPr lang="sk-SK" sz="3200" dirty="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352800" y="2376487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609600" y="464661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Na výpočet výslednice použijeme </a:t>
            </a:r>
            <a:r>
              <a:rPr lang="sk-SK" sz="2800" dirty="0">
                <a:solidFill>
                  <a:srgbClr val="FF0000"/>
                </a:solidFill>
              </a:rPr>
              <a:t>Pytagorovu vetu.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14" presetClass="entr" presetSubtype="5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48200" y="42862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7600" y="2209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3</a:t>
            </a:r>
            <a:endParaRPr lang="sk-SK" sz="2800" b="1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014788" y="37623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 rot="-1577939">
            <a:off x="2590800" y="3429000"/>
            <a:ext cx="1066800" cy="177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V="1">
            <a:off x="3062288" y="2500313"/>
            <a:ext cx="1306512" cy="18288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rot="5400000">
            <a:off x="5534025" y="3614738"/>
            <a:ext cx="381000" cy="10668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6253163" y="2128838"/>
            <a:ext cx="1306512" cy="18288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3067050" y="4343400"/>
            <a:ext cx="21336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5400000">
            <a:off x="3390900" y="3619500"/>
            <a:ext cx="381000" cy="10668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3048000" y="2133600"/>
            <a:ext cx="4495800" cy="22098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10263" y="39957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239000" y="24288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3</a:t>
            </a:r>
            <a:endParaRPr lang="sk-SK" sz="2800" b="1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38200" y="52578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Výslednicu určíme pomocou konštrukcie </a:t>
            </a:r>
            <a:r>
              <a:rPr lang="sk-SK" sz="2800" dirty="0">
                <a:solidFill>
                  <a:srgbClr val="FF0000"/>
                </a:solidFill>
              </a:rPr>
              <a:t>vektorového mnohouholníka.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22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500"/>
                            </p:stCondLst>
                            <p:childTnLst>
                              <p:par>
                                <p:cTn id="63" presetID="22" presetClass="emph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000"/>
                            </p:stCondLst>
                            <p:childTnLst>
                              <p:par>
                                <p:cTn id="73" presetID="22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0"/>
                            </p:stCondLst>
                            <p:childTnLst>
                              <p:par>
                                <p:cTn id="89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Sily rôznobežné </a:t>
            </a:r>
          </a:p>
          <a:p>
            <a:r>
              <a:rPr lang="sk-SK" dirty="0"/>
              <a:t>s</a:t>
            </a:r>
            <a:r>
              <a:rPr lang="sk-SK" dirty="0" smtClean="0"/>
              <a:t> rôznymi pôsobiskami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483768" y="2438400"/>
            <a:ext cx="4191000" cy="2971800"/>
          </a:xfrm>
          <a:prstGeom prst="octagon">
            <a:avLst>
              <a:gd name="adj" fmla="val 29287"/>
            </a:avLst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4526881" y="3482975"/>
            <a:ext cx="766762" cy="942975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874168" y="2438400"/>
            <a:ext cx="29591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730081" y="2438400"/>
            <a:ext cx="2020887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88731" y="2514600"/>
            <a:ext cx="681037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69768" y="2514600"/>
            <a:ext cx="528638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788568" y="4467225"/>
            <a:ext cx="33528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112543" y="3343275"/>
            <a:ext cx="573088" cy="1076325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4626893" y="2501900"/>
            <a:ext cx="142875" cy="179705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2445668" y="4495800"/>
            <a:ext cx="681038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60393" y="4762500"/>
            <a:ext cx="528638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414168" y="2590800"/>
            <a:ext cx="355600" cy="426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02768" y="4648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69968" y="5029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693568" y="58674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93568" y="35052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5.55112E-17 L -0.01875 0.3111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447800" y="1600200"/>
            <a:ext cx="28956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343400" y="1600200"/>
            <a:ext cx="198120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352800" y="1600200"/>
            <a:ext cx="9906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343400" y="1600200"/>
            <a:ext cx="874713" cy="1636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714500" y="3581400"/>
            <a:ext cx="990600" cy="1219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524500" y="3848100"/>
            <a:ext cx="876300" cy="16383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362200" y="3552825"/>
            <a:ext cx="33528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92488" y="2819400"/>
            <a:ext cx="874712" cy="1636713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191000" y="3200400"/>
            <a:ext cx="990600" cy="121920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4229100" y="1600200"/>
            <a:ext cx="114300" cy="276225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676400" y="3733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324600" y="4648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67362E-19 -1.11111E-6 L -0.00833 0.31111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Sily rovnobežné</a:t>
            </a:r>
          </a:p>
          <a:p>
            <a:r>
              <a:rPr lang="sk-SK" dirty="0" smtClean="0"/>
              <a:t>Súhlasne orientované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90600" y="3352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438400" y="33528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172200" y="33528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5200650" y="51054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/>
              <a:t>F = F</a:t>
            </a:r>
            <a:r>
              <a:rPr lang="sk-SK" sz="2800" baseline="-25000" dirty="0"/>
              <a:t>1</a:t>
            </a:r>
            <a:r>
              <a:rPr lang="sk-SK" sz="2800" dirty="0"/>
              <a:t> + F</a:t>
            </a:r>
            <a:r>
              <a:rPr lang="sk-SK" sz="2800" baseline="-25000" dirty="0"/>
              <a:t>2</a:t>
            </a:r>
            <a:endParaRPr lang="sk-SK" sz="2800" dirty="0"/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2514600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5638800" y="3962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4995863" y="3352800"/>
            <a:ext cx="0" cy="16764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5153025" y="5049838"/>
            <a:ext cx="2154238" cy="663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90600" y="3352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53150" y="3355975"/>
            <a:ext cx="719138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749425" y="3352800"/>
            <a:ext cx="719138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76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26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70700" y="3352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59500" y="4489450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900613" y="1219200"/>
            <a:ext cx="1417637" cy="2362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286000" y="1039813"/>
            <a:ext cx="3124200" cy="24304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4308475" y="1365250"/>
            <a:ext cx="685800" cy="5334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995863" y="1371600"/>
            <a:ext cx="685800" cy="11430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310063" y="1900238"/>
            <a:ext cx="735012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76800" y="2514600"/>
            <a:ext cx="795338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995863" y="1371600"/>
            <a:ext cx="0" cy="1676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995863" y="2895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995863" y="3352800"/>
            <a:ext cx="0" cy="16764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876800" y="3357563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876800" y="38862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438400" y="33528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172200" y="33528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88075" y="3352800"/>
            <a:ext cx="685800" cy="11430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1752600" y="3352800"/>
            <a:ext cx="685800" cy="5334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200650" y="51181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/>
              <a:t>F = F</a:t>
            </a:r>
            <a:r>
              <a:rPr lang="sk-SK" sz="2800" baseline="-25000" dirty="0"/>
              <a:t>1</a:t>
            </a:r>
            <a:r>
              <a:rPr lang="sk-SK" sz="2800" dirty="0"/>
              <a:t> + F</a:t>
            </a:r>
            <a:r>
              <a:rPr lang="sk-SK" sz="2800" baseline="-25000" dirty="0"/>
              <a:t>2</a:t>
            </a:r>
            <a:endParaRPr lang="sk-SK" sz="280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514600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638800" y="3962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181600" y="45862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752600" y="28003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F´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477000" y="2819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-F´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5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5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10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000"/>
                            </p:stCondLst>
                            <p:childTnLst>
                              <p:par>
                                <p:cTn id="103" presetID="22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40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90600" y="3352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4995863" y="3352800"/>
            <a:ext cx="0" cy="16764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2438400" y="33528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6172200" y="33528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200650" y="51054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/>
              <a:t>F = F</a:t>
            </a:r>
            <a:r>
              <a:rPr lang="sk-SK" sz="2800" baseline="-25000"/>
              <a:t>1</a:t>
            </a:r>
            <a:r>
              <a:rPr lang="sk-SK" sz="2800"/>
              <a:t> + F</a:t>
            </a:r>
            <a:r>
              <a:rPr lang="sk-SK" sz="2800" baseline="-25000"/>
              <a:t>2</a:t>
            </a:r>
            <a:endParaRPr lang="sk-SK" sz="280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514600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638800" y="3962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181600" y="45862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1847850" y="508635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/>
              <a:t>F</a:t>
            </a:r>
            <a:r>
              <a:rPr lang="sk-SK" sz="2800" baseline="-25000"/>
              <a:t>1</a:t>
            </a:r>
            <a:r>
              <a:rPr lang="sk-SK" sz="2800"/>
              <a:t> : F</a:t>
            </a:r>
            <a:r>
              <a:rPr lang="sk-SK" sz="2800" baseline="-25000"/>
              <a:t>2</a:t>
            </a:r>
            <a:r>
              <a:rPr lang="sk-SK" sz="2800"/>
              <a:t> = b : a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1943100" y="5715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/>
              <a:t>F</a:t>
            </a:r>
            <a:r>
              <a:rPr lang="sk-SK" sz="2800" baseline="-25000"/>
              <a:t>1</a:t>
            </a:r>
            <a:r>
              <a:rPr lang="sk-SK" sz="2800"/>
              <a:t> . a  = F</a:t>
            </a:r>
            <a:r>
              <a:rPr lang="sk-SK" sz="2800" baseline="-25000"/>
              <a:t>2</a:t>
            </a:r>
            <a:r>
              <a:rPr lang="sk-SK" sz="2800"/>
              <a:t> . b     </a:t>
            </a: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24384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498475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 flipV="1">
            <a:off x="6172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95935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5416550" y="27559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b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2425700" y="31242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3536950" y="2743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Sily rovnobežné</a:t>
            </a:r>
          </a:p>
          <a:p>
            <a:r>
              <a:rPr lang="sk-SK" dirty="0" smtClean="0"/>
              <a:t>Opačne orientované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90600" y="3352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2438400" y="33528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4572000" y="22098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200650" y="4495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/>
              <a:t>F = F</a:t>
            </a:r>
            <a:r>
              <a:rPr lang="sk-SK" sz="2800" baseline="-25000"/>
              <a:t>2</a:t>
            </a:r>
            <a:r>
              <a:rPr lang="sk-SK" sz="2800"/>
              <a:t> - F</a:t>
            </a:r>
            <a:r>
              <a:rPr lang="sk-SK" sz="2800" baseline="-25000"/>
              <a:t>1</a:t>
            </a:r>
            <a:endParaRPr lang="sk-SK" sz="280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2514600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572000" y="2209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019800" y="2667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 flipH="1" flipV="1">
            <a:off x="6477000" y="2733675"/>
            <a:ext cx="9525" cy="619125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 flipH="1">
            <a:off x="1907704" y="1628800"/>
            <a:ext cx="5867400" cy="293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155729" y="5356250"/>
            <a:ext cx="2154238" cy="663575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6479704" y="215585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H="1" flipV="1">
            <a:off x="6479704" y="1651025"/>
            <a:ext cx="9525" cy="619125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993304" y="428945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574704" y="4289450"/>
            <a:ext cx="10969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1374304" y="4289450"/>
            <a:ext cx="10969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298104" y="48228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399704" y="42132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647854" y="307025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536604" y="3146450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441104" y="428945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574704" y="314645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1374304" y="4289450"/>
            <a:ext cx="1066800" cy="5334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203354" y="5432450"/>
            <a:ext cx="2057400" cy="519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/>
              <a:t>F = F</a:t>
            </a:r>
            <a:r>
              <a:rPr lang="sk-SK" sz="2800" baseline="-25000" dirty="0"/>
              <a:t>2</a:t>
            </a:r>
            <a:r>
              <a:rPr lang="sk-SK" sz="2800" dirty="0"/>
              <a:t> - F</a:t>
            </a:r>
            <a:r>
              <a:rPr lang="sk-SK" sz="2800" baseline="-25000" dirty="0"/>
              <a:t>1</a:t>
            </a:r>
            <a:endParaRPr lang="sk-SK" sz="28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517304" y="43656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574704" y="31464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022504" y="360365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55304" y="37560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F´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4879504" y="1317650"/>
            <a:ext cx="2489200" cy="26447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398617" y="2270150"/>
            <a:ext cx="1066800" cy="53340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6460654" y="1136675"/>
            <a:ext cx="1066800" cy="1133475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5412904" y="1393850"/>
            <a:ext cx="1322388" cy="140493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6174904" y="1131913"/>
            <a:ext cx="1352550" cy="67627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6479704" y="3670325"/>
            <a:ext cx="9525" cy="619125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708304" y="314645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860704" y="314645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174904" y="3670325"/>
            <a:ext cx="1143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146204" y="42894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-F´</a:t>
            </a: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V="1">
            <a:off x="4574704" y="3146450"/>
            <a:ext cx="1066800" cy="1133475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0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8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7" presetID="22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auto">
          <a:xfrm>
            <a:off x="6481763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90600" y="3352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438400" y="33528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4572000" y="2209800"/>
            <a:ext cx="0" cy="1143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00650" y="4495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/>
              <a:t>F = F</a:t>
            </a:r>
            <a:r>
              <a:rPr lang="sk-SK" sz="2800" baseline="-25000" dirty="0"/>
              <a:t>2</a:t>
            </a:r>
            <a:r>
              <a:rPr lang="sk-SK" sz="2800" dirty="0"/>
              <a:t> - F</a:t>
            </a:r>
            <a:r>
              <a:rPr lang="sk-SK" sz="2800" baseline="-25000" dirty="0"/>
              <a:t>1</a:t>
            </a:r>
            <a:endParaRPr lang="sk-SK" sz="2800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514600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0" y="2209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019800" y="2667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806575" y="44958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/>
              <a:t>F</a:t>
            </a:r>
            <a:r>
              <a:rPr lang="sk-SK" sz="2800" baseline="-25000"/>
              <a:t>1</a:t>
            </a:r>
            <a:r>
              <a:rPr lang="sk-SK" sz="2800"/>
              <a:t> : F</a:t>
            </a:r>
            <a:r>
              <a:rPr lang="sk-SK" sz="2800" baseline="-25000"/>
              <a:t>2</a:t>
            </a:r>
            <a:r>
              <a:rPr lang="sk-SK" sz="2800"/>
              <a:t> = b : a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847850" y="518160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/>
              <a:t>F</a:t>
            </a:r>
            <a:r>
              <a:rPr lang="sk-SK" sz="2800" baseline="-25000" dirty="0"/>
              <a:t>1</a:t>
            </a:r>
            <a:r>
              <a:rPr lang="sk-SK" sz="2800" dirty="0"/>
              <a:t> . a = F</a:t>
            </a:r>
            <a:r>
              <a:rPr lang="sk-SK" sz="2800" baseline="-25000" dirty="0"/>
              <a:t>2</a:t>
            </a:r>
            <a:r>
              <a:rPr lang="sk-SK" sz="2800" dirty="0"/>
              <a:t> . b</a:t>
            </a: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 flipV="1">
            <a:off x="6477000" y="2733675"/>
            <a:ext cx="9525" cy="619125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4586288" y="3181350"/>
            <a:ext cx="188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5376863" y="280035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b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2452688" y="3552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152900" y="3200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4" grpId="1"/>
      <p:bldP spid="16" grpId="0" animBg="1"/>
      <p:bldP spid="17" grpId="0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80728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buClr>
                <a:srgbClr val="336600"/>
              </a:buClr>
              <a:buNone/>
            </a:pPr>
            <a:r>
              <a:rPr lang="sk-SK" sz="2800" b="1" dirty="0" smtClean="0">
                <a:solidFill>
                  <a:srgbClr val="0070C0"/>
                </a:solidFill>
              </a:rPr>
              <a:t>Skladanie </a:t>
            </a:r>
            <a:r>
              <a:rPr lang="sk-SK" sz="2800" b="1" dirty="0" smtClean="0">
                <a:solidFill>
                  <a:srgbClr val="0070C0"/>
                </a:solidFill>
              </a:rPr>
              <a:t>síl</a:t>
            </a:r>
          </a:p>
          <a:p>
            <a:pPr>
              <a:buClr>
                <a:srgbClr val="336600"/>
              </a:buClr>
              <a:buNone/>
            </a:pPr>
            <a:r>
              <a:rPr lang="sk-SK" sz="2800" dirty="0" smtClean="0">
                <a:solidFill>
                  <a:srgbClr val="FFC000"/>
                </a:solidFill>
              </a:rPr>
              <a:t>      –</a:t>
            </a:r>
            <a:r>
              <a:rPr lang="sk-SK" sz="2800" dirty="0" smtClean="0">
                <a:solidFill>
                  <a:srgbClr val="0070C0"/>
                </a:solidFill>
              </a:rPr>
              <a:t>  Sily </a:t>
            </a:r>
            <a:r>
              <a:rPr lang="sk-SK" sz="2800" dirty="0" smtClean="0">
                <a:solidFill>
                  <a:srgbClr val="0070C0"/>
                </a:solidFill>
              </a:rPr>
              <a:t>pôsobiace v jednej priamke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súhlasne orientované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opačne </a:t>
            </a:r>
            <a:r>
              <a:rPr lang="sk-SK" dirty="0" smtClean="0"/>
              <a:t>orientované</a:t>
            </a:r>
          </a:p>
          <a:p>
            <a:pPr lvl="1">
              <a:buClr>
                <a:srgbClr val="FF9933"/>
              </a:buClr>
            </a:pPr>
            <a:r>
              <a:rPr lang="sk-SK" dirty="0" smtClean="0">
                <a:solidFill>
                  <a:srgbClr val="0070C0"/>
                </a:solidFill>
              </a:rPr>
              <a:t>Sily rôznobežné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s tým istým pôsobiskom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s rôznymi pôsobiskami</a:t>
            </a:r>
          </a:p>
          <a:p>
            <a:pPr lvl="1">
              <a:buClr>
                <a:srgbClr val="FF9933"/>
              </a:buClr>
            </a:pPr>
            <a:r>
              <a:rPr lang="sk-SK" dirty="0" smtClean="0">
                <a:solidFill>
                  <a:srgbClr val="0070C0"/>
                </a:solidFill>
              </a:rPr>
              <a:t>Sily rovnobežné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súhlasne </a:t>
            </a:r>
            <a:r>
              <a:rPr lang="sk-SK" dirty="0" smtClean="0"/>
              <a:t>orientované</a:t>
            </a:r>
          </a:p>
          <a:p>
            <a:pPr lvl="2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sk-SK" dirty="0" smtClean="0"/>
              <a:t>opačne orientované</a:t>
            </a:r>
          </a:p>
          <a:p>
            <a:pPr eaLnBrk="1" hangingPunct="1">
              <a:buClr>
                <a:srgbClr val="336600"/>
              </a:buClr>
              <a:buNone/>
            </a:pPr>
            <a:r>
              <a:rPr lang="sk-SK" sz="2800" dirty="0" smtClean="0">
                <a:solidFill>
                  <a:srgbClr val="0070C0"/>
                </a:solidFill>
              </a:rPr>
              <a:t>Rozkladanie </a:t>
            </a:r>
            <a:r>
              <a:rPr lang="sk-SK" sz="2800" dirty="0" smtClean="0">
                <a:solidFill>
                  <a:srgbClr val="0070C0"/>
                </a:solidFill>
              </a:rPr>
              <a:t>síl</a:t>
            </a:r>
          </a:p>
          <a:p>
            <a:pPr>
              <a:buClr>
                <a:srgbClr val="336600"/>
              </a:buClr>
            </a:pPr>
            <a:r>
              <a:rPr lang="sk-SK" sz="2800" dirty="0" smtClean="0"/>
              <a:t>nahradenie pôsobenia jednej sily niekoľkými silami tak, aby sa účinok síl na teleso nezmenil</a:t>
            </a:r>
          </a:p>
          <a:p>
            <a:pPr eaLnBrk="1" hangingPunct="1">
              <a:buClr>
                <a:srgbClr val="336600"/>
              </a:buClr>
            </a:pPr>
            <a:endParaRPr lang="sk-SK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sk-SK" b="1" dirty="0" smtClean="0"/>
              <a:t>Ďakujem za pozornosť</a:t>
            </a:r>
            <a:endParaRPr lang="sk-SK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dĺžnik 23"/>
          <p:cNvSpPr/>
          <p:nvPr/>
        </p:nvSpPr>
        <p:spPr>
          <a:xfrm>
            <a:off x="3059832" y="2060848"/>
            <a:ext cx="2808312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126876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00B050"/>
                </a:solidFill>
              </a:rPr>
              <a:t>Na teleso môže súčasne pôsobiť: 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60985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772150" y="2743200"/>
            <a:ext cx="1847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91000" y="27432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724400" y="41148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0600" y="2819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tlaková sila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457950" y="280035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ťahová sila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505200" y="541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tiažová sila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019800" y="3657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odporová sila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105150" y="21717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6905625" y="21526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91000" y="4724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G</a:t>
            </a:r>
            <a:endParaRPr lang="sk-SK" sz="28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004048" y="3573016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err="1"/>
              <a:t>F</a:t>
            </a:r>
            <a:r>
              <a:rPr lang="sk-SK" sz="2800" b="1" baseline="-25000" dirty="0" err="1"/>
              <a:t>v</a:t>
            </a:r>
            <a:endParaRPr lang="sk-SK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Výslednica síl</a:t>
            </a:r>
          </a:p>
          <a:p>
            <a:r>
              <a:rPr lang="sk-SK" dirty="0" smtClean="0"/>
              <a:t>sila nahrádzajúca účinky všetkých síl pôsobiacich na teleso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Skladanie síl </a:t>
            </a:r>
          </a:p>
          <a:p>
            <a:r>
              <a:rPr lang="sk-SK" dirty="0" smtClean="0"/>
              <a:t>spôsob získania výslednice síl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Zložky sily</a:t>
            </a:r>
          </a:p>
          <a:p>
            <a:r>
              <a:rPr lang="sk-SK" dirty="0" smtClean="0"/>
              <a:t>jednotlivé skladané sily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971600" y="3068960"/>
            <a:ext cx="7620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987824" y="2492896"/>
            <a:ext cx="2808312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algn="l" eaLnBrk="1" hangingPunct="1">
              <a:buNone/>
            </a:pPr>
            <a:r>
              <a:rPr lang="sk-SK" sz="2800" b="1" dirty="0" smtClean="0">
                <a:solidFill>
                  <a:srgbClr val="288028"/>
                </a:solidFill>
              </a:rPr>
              <a:t>Sily </a:t>
            </a:r>
            <a:r>
              <a:rPr lang="sk-SK" sz="2800" b="1" dirty="0" smtClean="0">
                <a:solidFill>
                  <a:srgbClr val="288028"/>
                </a:solidFill>
              </a:rPr>
              <a:t>pôsobiace v jednej priamke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67544" y="1772816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 </a:t>
            </a:r>
            <a:r>
              <a:rPr lang="sk-SK" sz="2400" dirty="0"/>
              <a:t>súhlasne orientované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59832" y="234888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/>
              <a:t>F</a:t>
            </a:r>
            <a:r>
              <a:rPr lang="sk-SK" sz="2800" b="1" baseline="-25000" dirty="0"/>
              <a:t>1</a:t>
            </a:r>
            <a:endParaRPr lang="sk-SK" sz="2800" b="1" dirty="0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948264" y="242088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/>
              <a:t>F</a:t>
            </a:r>
            <a:r>
              <a:rPr lang="sk-SK" sz="2800" b="1" baseline="-25000" dirty="0"/>
              <a:t>2</a:t>
            </a:r>
            <a:endParaRPr lang="sk-SK" sz="2800" b="1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987824" y="3068960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868144" y="3068960"/>
            <a:ext cx="18462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3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3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3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3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3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  <p:bldP spid="8" grpId="0"/>
      <p:bldP spid="15" grpId="0"/>
      <p:bldP spid="16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838200" y="2743200"/>
            <a:ext cx="7620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2987824" y="2132856"/>
            <a:ext cx="2808312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105150" y="21717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934200" y="21526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597775" y="2743200"/>
            <a:ext cx="1143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987824" y="2780928"/>
            <a:ext cx="1143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772150" y="2743200"/>
            <a:ext cx="18462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129588" y="2147888"/>
            <a:ext cx="58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23528" y="4653136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Výslednica súhlasne orientovaných síl sa rovná </a:t>
            </a:r>
            <a:r>
              <a:rPr lang="sk-SK" sz="2800" dirty="0">
                <a:solidFill>
                  <a:srgbClr val="FF0000"/>
                </a:solidFill>
              </a:rPr>
              <a:t>algebrickému súčtu </a:t>
            </a:r>
            <a:r>
              <a:rPr lang="sk-SK" sz="2800" dirty="0"/>
              <a:t>jednotlivých zložiek a má rovnakú orientáciu ako každá zložka.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24128" y="3933056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dirty="0"/>
              <a:t>F = F</a:t>
            </a:r>
            <a:r>
              <a:rPr lang="sk-SK" sz="3600" baseline="-25000" dirty="0"/>
              <a:t>1</a:t>
            </a:r>
            <a:r>
              <a:rPr lang="sk-SK" sz="3600" dirty="0"/>
              <a:t> + F</a:t>
            </a:r>
            <a:r>
              <a:rPr lang="sk-SK" sz="3600" baseline="-25000" dirty="0"/>
              <a:t>2</a:t>
            </a:r>
            <a:endParaRPr lang="sk-SK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2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6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27584" y="2924944"/>
            <a:ext cx="7620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288028"/>
                </a:solidFill>
              </a:rPr>
              <a:t> Sily pôsobiace v jednej priamke</a:t>
            </a:r>
          </a:p>
          <a:p>
            <a:r>
              <a:rPr lang="sk-SK" dirty="0" smtClean="0"/>
              <a:t>opačne orientované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4500" y="21717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934200" y="21526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508104" y="2924944"/>
            <a:ext cx="18462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1475656" y="2924944"/>
            <a:ext cx="1143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2627784" y="2348880"/>
            <a:ext cx="2880320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Skladanie a rozkladanie síl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714500" y="21717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934200" y="21526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38200" y="2743200"/>
            <a:ext cx="7620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096000" y="2168525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/>
              <a:t>F = F</a:t>
            </a:r>
            <a:r>
              <a:rPr lang="sk-SK" sz="3600" baseline="-25000"/>
              <a:t>2</a:t>
            </a:r>
            <a:r>
              <a:rPr lang="sk-SK" sz="3600"/>
              <a:t> - F</a:t>
            </a:r>
            <a:r>
              <a:rPr lang="sk-SK" sz="3600" baseline="-25000"/>
              <a:t>1</a:t>
            </a:r>
            <a:endParaRPr lang="sk-SK" sz="360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477000" y="27051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1485900" y="2743200"/>
            <a:ext cx="1143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772150" y="2743200"/>
            <a:ext cx="18462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767388" y="2743200"/>
            <a:ext cx="685800" cy="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6429375" y="2743200"/>
            <a:ext cx="1143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2627784" y="2060848"/>
            <a:ext cx="3168352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67544" y="4581128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Výslednica opačne orientovaných síl sa rovná </a:t>
            </a:r>
            <a:r>
              <a:rPr lang="sk-SK" sz="2800" dirty="0">
                <a:solidFill>
                  <a:srgbClr val="FF0000"/>
                </a:solidFill>
              </a:rPr>
              <a:t>algebrickému rozdielu </a:t>
            </a:r>
            <a:r>
              <a:rPr lang="sk-SK" sz="2800" dirty="0"/>
              <a:t>jednotlivých zložiek a má rovnakú orientáciu ako väčšia zložka.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20" grpId="0" animBg="1"/>
      <p:bldP spid="21" grpId="0" animBg="1"/>
      <p:bldP spid="21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4"/>
          <p:cNvSpPr>
            <a:spLocks noChangeShapeType="1"/>
          </p:cNvSpPr>
          <p:nvPr/>
        </p:nvSpPr>
        <p:spPr bwMode="auto">
          <a:xfrm flipV="1">
            <a:off x="762000" y="1828800"/>
            <a:ext cx="1752600" cy="2057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747713" y="3886200"/>
            <a:ext cx="3352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286000" y="1828800"/>
            <a:ext cx="3810000" cy="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4071938" y="1676400"/>
            <a:ext cx="1905000" cy="2209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742950" y="1828800"/>
            <a:ext cx="5124450" cy="20574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2295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8229600" cy="1143000"/>
          </a:xfrm>
        </p:spPr>
        <p:txBody>
          <a:bodyPr/>
          <a:lstStyle/>
          <a:p>
            <a:pPr algn="l" eaLnBrk="1" hangingPunct="1"/>
            <a:r>
              <a:rPr lang="sk-SK" sz="2800" b="1" dirty="0" smtClean="0">
                <a:solidFill>
                  <a:srgbClr val="00B050"/>
                </a:solidFill>
              </a:rPr>
              <a:t> </a:t>
            </a:r>
            <a:r>
              <a:rPr lang="sk-SK" sz="2800" b="1" dirty="0" smtClean="0">
                <a:solidFill>
                  <a:srgbClr val="00B050"/>
                </a:solidFill>
              </a:rPr>
              <a:t>Sily rôznobežné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0" y="1340768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 </a:t>
            </a:r>
            <a:r>
              <a:rPr lang="sk-SK" sz="2400" dirty="0"/>
              <a:t>s tým istým pôsobiskom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638550" y="32956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1</a:t>
            </a:r>
            <a:endParaRPr lang="sk-SK" sz="2800" b="1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714500" y="16954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/>
              <a:t>F</a:t>
            </a:r>
            <a:r>
              <a:rPr lang="sk-SK" sz="2800" b="1" baseline="-25000"/>
              <a:t>2</a:t>
            </a:r>
            <a:endParaRPr lang="sk-SK" sz="2800" b="1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724400" y="17526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rgbClr val="CC0099"/>
                </a:solidFill>
              </a:rPr>
              <a:t>F</a:t>
            </a:r>
          </a:p>
        </p:txBody>
      </p:sp>
      <p:sp>
        <p:nvSpPr>
          <p:cNvPr id="35862" name="AutoShape 22"/>
          <p:cNvSpPr>
            <a:spLocks/>
          </p:cNvSpPr>
          <p:nvPr/>
        </p:nvSpPr>
        <p:spPr bwMode="auto">
          <a:xfrm>
            <a:off x="4953000" y="3238500"/>
            <a:ext cx="3886200" cy="914400"/>
          </a:xfrm>
          <a:prstGeom prst="callout1">
            <a:avLst>
              <a:gd name="adj1" fmla="val 108333"/>
              <a:gd name="adj2" fmla="val 97060"/>
              <a:gd name="adj3" fmla="val 108333"/>
              <a:gd name="adj4" fmla="val -107759"/>
            </a:avLst>
          </a:prstGeom>
          <a:noFill/>
          <a:ln w="9525">
            <a:solidFill>
              <a:srgbClr val="00858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sk-SK" sz="2400" dirty="0"/>
              <a:t>Rôznobežné sily možno sčítať len vektorovo.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62000" y="4646613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Výslednicu rôznobežných  síl  určíme ako </a:t>
            </a:r>
            <a:r>
              <a:rPr lang="sk-SK" sz="2800" b="1" dirty="0">
                <a:solidFill>
                  <a:srgbClr val="FF0000"/>
                </a:solidFill>
              </a:rPr>
              <a:t>uhlopriečku</a:t>
            </a:r>
            <a:r>
              <a:rPr lang="sk-SK" sz="2800" dirty="0"/>
              <a:t> vo vektorovom rovnobežníku.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85800" y="58293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/>
              <a:t>Výslednica je menšia ako algebrický súčet oboch zložiek.</a:t>
            </a:r>
          </a:p>
        </p:txBody>
      </p:sp>
      <p:sp>
        <p:nvSpPr>
          <p:cNvPr id="17" name="Nadpis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Skladanie a rozkladanie síl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3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3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3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3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3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36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7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8" grpId="0" animBg="1"/>
      <p:bldP spid="35850" grpId="0" animBg="1"/>
      <p:bldP spid="35854" grpId="0"/>
      <p:bldP spid="35856" grpId="0"/>
      <p:bldP spid="35857" grpId="0"/>
      <p:bldP spid="35859" grpId="0"/>
      <p:bldP spid="35862" grpId="0" animBg="1"/>
      <p:bldP spid="35864" grpId="0"/>
      <p:bldP spid="3586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434</Words>
  <Application>Microsoft Office PowerPoint</Application>
  <PresentationFormat>Prezentácia na obrazovke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 Sily rôznobežné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Skladanie a rozkladanie síl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polovodičoch</dc:title>
  <dc:creator>Windows User</dc:creator>
  <cp:lastModifiedBy>Windows User</cp:lastModifiedBy>
  <cp:revision>8</cp:revision>
  <dcterms:created xsi:type="dcterms:W3CDTF">2015-01-17T18:03:00Z</dcterms:created>
  <dcterms:modified xsi:type="dcterms:W3CDTF">2015-01-18T16:51:55Z</dcterms:modified>
</cp:coreProperties>
</file>