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55C2-5FD2-42B9-BCE2-F45F35A5242F}" type="datetimeFigureOut">
              <a:rPr lang="sk-SK" smtClean="0"/>
              <a:t>2. 3. 2015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B493-CE75-4763-8A1E-16FD806A734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55C2-5FD2-42B9-BCE2-F45F35A5242F}" type="datetimeFigureOut">
              <a:rPr lang="sk-SK" smtClean="0"/>
              <a:t>2. 3. 2015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B493-CE75-4763-8A1E-16FD806A734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55C2-5FD2-42B9-BCE2-F45F35A5242F}" type="datetimeFigureOut">
              <a:rPr lang="sk-SK" smtClean="0"/>
              <a:t>2. 3. 2015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B493-CE75-4763-8A1E-16FD806A734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55C2-5FD2-42B9-BCE2-F45F35A5242F}" type="datetimeFigureOut">
              <a:rPr lang="sk-SK" smtClean="0"/>
              <a:t>2. 3. 2015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B493-CE75-4763-8A1E-16FD806A734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55C2-5FD2-42B9-BCE2-F45F35A5242F}" type="datetimeFigureOut">
              <a:rPr lang="sk-SK" smtClean="0"/>
              <a:t>2. 3. 2015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B493-CE75-4763-8A1E-16FD806A734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55C2-5FD2-42B9-BCE2-F45F35A5242F}" type="datetimeFigureOut">
              <a:rPr lang="sk-SK" smtClean="0"/>
              <a:t>2. 3. 2015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B493-CE75-4763-8A1E-16FD806A734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55C2-5FD2-42B9-BCE2-F45F35A5242F}" type="datetimeFigureOut">
              <a:rPr lang="sk-SK" smtClean="0"/>
              <a:t>2. 3. 2015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B493-CE75-4763-8A1E-16FD806A734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55C2-5FD2-42B9-BCE2-F45F35A5242F}" type="datetimeFigureOut">
              <a:rPr lang="sk-SK" smtClean="0"/>
              <a:t>2. 3. 2015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B493-CE75-4763-8A1E-16FD806A734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55C2-5FD2-42B9-BCE2-F45F35A5242F}" type="datetimeFigureOut">
              <a:rPr lang="sk-SK" smtClean="0"/>
              <a:t>2. 3. 2015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B493-CE75-4763-8A1E-16FD806A734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55C2-5FD2-42B9-BCE2-F45F35A5242F}" type="datetimeFigureOut">
              <a:rPr lang="sk-SK" smtClean="0"/>
              <a:t>2. 3. 2015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B493-CE75-4763-8A1E-16FD806A734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55C2-5FD2-42B9-BCE2-F45F35A5242F}" type="datetimeFigureOut">
              <a:rPr lang="sk-SK" smtClean="0"/>
              <a:t>2. 3. 2015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B493-CE75-4763-8A1E-16FD806A734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rgbClr val="92D05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555C2-5FD2-42B9-BCE2-F45F35A5242F}" type="datetimeFigureOut">
              <a:rPr lang="sk-SK" smtClean="0"/>
              <a:t>2. 3. 2015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7B493-CE75-4763-8A1E-16FD806A734A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ymgl.sk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Graf_programu_Microsoft_Office_Excel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2708920"/>
            <a:ext cx="7772400" cy="1470025"/>
          </a:xfrm>
        </p:spPr>
        <p:txBody>
          <a:bodyPr/>
          <a:lstStyle/>
          <a:p>
            <a:r>
              <a:rPr lang="sk-SK" dirty="0" smtClean="0">
                <a:solidFill>
                  <a:schemeClr val="accent2">
                    <a:lumMod val="75000"/>
                  </a:schemeClr>
                </a:solidFill>
                <a:latin typeface="Arial Black" pitchFamily="34" charset="0"/>
              </a:rPr>
              <a:t>Izotermický dej</a:t>
            </a:r>
            <a:endParaRPr lang="sk-SK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>
          <a:xfrm>
            <a:off x="2743200" y="4509120"/>
            <a:ext cx="6400800" cy="1752600"/>
          </a:xfrm>
        </p:spPr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Mgr. Jaroslava Viťazková</a:t>
            </a:r>
            <a:endParaRPr lang="sk-SK" dirty="0">
              <a:solidFill>
                <a:srgbClr val="FF0000"/>
              </a:solidFill>
            </a:endParaRPr>
          </a:p>
        </p:txBody>
      </p:sp>
      <p:graphicFrame>
        <p:nvGraphicFramePr>
          <p:cNvPr id="8" name="Tabuľka 7"/>
          <p:cNvGraphicFramePr>
            <a:graphicFrameLocks noGrp="1"/>
          </p:cNvGraphicFramePr>
          <p:nvPr/>
        </p:nvGraphicFramePr>
        <p:xfrm>
          <a:off x="395535" y="1196752"/>
          <a:ext cx="8280922" cy="1273575"/>
        </p:xfrm>
        <a:graphic>
          <a:graphicData uri="http://schemas.openxmlformats.org/drawingml/2006/table">
            <a:tbl>
              <a:tblPr/>
              <a:tblGrid>
                <a:gridCol w="3617075"/>
                <a:gridCol w="258364"/>
                <a:gridCol w="258364"/>
                <a:gridCol w="4147119"/>
              </a:tblGrid>
              <a:tr h="2309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3159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Gymnázium, SNP 1, </a:t>
                      </a:r>
                      <a:b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</a:b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056 01 Gelnica</a:t>
                      </a:r>
                      <a:endParaRPr lang="sk-SK" sz="16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Web: </a:t>
                      </a:r>
                      <a:r>
                        <a:rPr lang="sk-SK" sz="1600" u="sng" dirty="0" err="1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  <a:hlinkClick r:id="rId2"/>
                        </a:rPr>
                        <a:t>www.gymgl.sk</a:t>
                      </a:r>
                      <a:r>
                        <a:rPr lang="sk-SK" sz="16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sk-SK" sz="1600" i="1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   </a:t>
                      </a:r>
                      <a:endParaRPr lang="sk-SK" sz="16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53975" marB="53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KĽÚČ K INOVATÍVNEMU VZDELÁVANIU</a:t>
                      </a:r>
                      <a:endParaRPr lang="sk-SK" sz="16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ITMS kód projektu: </a:t>
                      </a: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26110130703</a:t>
                      </a:r>
                    </a:p>
                  </a:txBody>
                  <a:tcPr marL="36195" marR="36195" marT="53975" marB="539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Obrázok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75656" cy="1524304"/>
          </a:xfrm>
          <a:prstGeom prst="rect">
            <a:avLst/>
          </a:prstGeom>
          <a:noFill/>
        </p:spPr>
      </p:pic>
      <p:pic>
        <p:nvPicPr>
          <p:cNvPr id="10" name="Obrázok 1" descr="agentura_cmy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0"/>
            <a:ext cx="5572257" cy="1268760"/>
          </a:xfrm>
          <a:prstGeom prst="rect">
            <a:avLst/>
          </a:prstGeom>
          <a:noFill/>
        </p:spPr>
      </p:pic>
      <p:pic>
        <p:nvPicPr>
          <p:cNvPr id="11" name="Obrázok 2" descr="EU-ESF-VERTICAL-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0"/>
            <a:ext cx="1584176" cy="1474382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852936"/>
            <a:ext cx="8229600" cy="1143000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sk-SK" dirty="0" smtClean="0">
                <a:solidFill>
                  <a:schemeClr val="accent2">
                    <a:lumMod val="75000"/>
                  </a:schemeClr>
                </a:solidFill>
              </a:rPr>
              <a:t>Izotermický dej</a:t>
            </a:r>
            <a:endParaRPr lang="sk-SK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4857403"/>
          </a:xfrm>
        </p:spPr>
        <p:txBody>
          <a:bodyPr>
            <a:noAutofit/>
          </a:bodyPr>
          <a:lstStyle/>
          <a:p>
            <a:r>
              <a:rPr lang="sk-SK" sz="2800" b="1" dirty="0" smtClean="0">
                <a:solidFill>
                  <a:schemeClr val="accent6">
                    <a:lumMod val="50000"/>
                  </a:schemeClr>
                </a:solidFill>
              </a:rPr>
              <a:t>Patrí medzi tepelné deje s plynom </a:t>
            </a:r>
          </a:p>
          <a:p>
            <a:pPr>
              <a:buNone/>
            </a:pPr>
            <a:endParaRPr lang="sk-SK" sz="2800" dirty="0"/>
          </a:p>
          <a:p>
            <a:pPr>
              <a:buNone/>
            </a:pPr>
            <a:r>
              <a:rPr lang="sk-SK" sz="2800" b="1" dirty="0" smtClean="0"/>
              <a:t>Tepelný dej s plynom </a:t>
            </a:r>
          </a:p>
          <a:p>
            <a:pPr>
              <a:buNone/>
            </a:pPr>
            <a:endParaRPr lang="sk-SK" sz="2800" b="1" dirty="0"/>
          </a:p>
          <a:p>
            <a:r>
              <a:rPr lang="sk-SK" dirty="0" smtClean="0"/>
              <a:t>Tepelné deje s ideálnym plynom</a:t>
            </a:r>
            <a:r>
              <a:rPr lang="en-US" dirty="0" smtClean="0"/>
              <a:t> </a:t>
            </a:r>
            <a:r>
              <a:rPr lang="sk-SK" dirty="0" smtClean="0"/>
              <a:t>môžu prebiehať tak, aby niektorá stavová veličina bola stála.</a:t>
            </a:r>
          </a:p>
          <a:p>
            <a:pPr>
              <a:spcAft>
                <a:spcPct val="15000"/>
              </a:spcAft>
            </a:pPr>
            <a:r>
              <a:rPr lang="sk-SK" sz="2800" b="1" dirty="0" smtClean="0">
                <a:solidFill>
                  <a:srgbClr val="FF0000"/>
                </a:solidFill>
              </a:rPr>
              <a:t>Izotermický dej </a:t>
            </a:r>
            <a:r>
              <a:rPr lang="sk-SK" sz="2800" dirty="0" smtClean="0"/>
              <a:t>- je dej, pri ktorom je teplota plynu stála.</a:t>
            </a:r>
          </a:p>
          <a:p>
            <a:pPr>
              <a:spcAft>
                <a:spcPct val="15000"/>
              </a:spcAft>
            </a:pPr>
            <a:r>
              <a:rPr lang="sk-SK" sz="2800" b="1" dirty="0" err="1" smtClean="0"/>
              <a:t>Izochorický</a:t>
            </a:r>
            <a:r>
              <a:rPr lang="sk-SK" sz="2800" b="1" dirty="0" smtClean="0"/>
              <a:t> dej </a:t>
            </a:r>
            <a:r>
              <a:rPr lang="sk-SK" sz="2800" dirty="0" smtClean="0"/>
              <a:t>- je dej, pri ktorom je objem plynu stály.</a:t>
            </a:r>
          </a:p>
          <a:p>
            <a:r>
              <a:rPr lang="sk-SK" sz="2800" b="1" dirty="0" smtClean="0"/>
              <a:t>Izobarický dej </a:t>
            </a:r>
            <a:r>
              <a:rPr lang="sk-SK" sz="2800" dirty="0" smtClean="0"/>
              <a:t>- je dej, pri ktorom je tlak plynu stály.</a:t>
            </a:r>
            <a:endParaRPr lang="en-US" sz="2800" dirty="0" smtClean="0"/>
          </a:p>
          <a:p>
            <a:endParaRPr lang="sk-SK" sz="2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dirty="0" smtClean="0">
                <a:solidFill>
                  <a:schemeClr val="accent2">
                    <a:lumMod val="75000"/>
                  </a:schemeClr>
                </a:solidFill>
              </a:rPr>
              <a:t>Izotermický dej</a:t>
            </a:r>
            <a:endParaRPr lang="sk-SK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r>
              <a:rPr lang="cs-CZ" dirty="0" err="1" smtClean="0">
                <a:solidFill>
                  <a:schemeClr val="tx1"/>
                </a:solidFill>
              </a:rPr>
              <a:t>Súvislosť</a:t>
            </a:r>
            <a:r>
              <a:rPr lang="cs-CZ" dirty="0" smtClean="0">
                <a:solidFill>
                  <a:schemeClr val="tx1"/>
                </a:solidFill>
              </a:rPr>
              <a:t> </a:t>
            </a:r>
            <a:r>
              <a:rPr lang="cs-CZ" dirty="0" err="1" smtClean="0">
                <a:solidFill>
                  <a:schemeClr val="tx1"/>
                </a:solidFill>
              </a:rPr>
              <a:t>medzi</a:t>
            </a:r>
            <a:r>
              <a:rPr lang="cs-CZ" dirty="0" smtClean="0">
                <a:solidFill>
                  <a:schemeClr val="tx1"/>
                </a:solidFill>
              </a:rPr>
              <a:t> </a:t>
            </a:r>
            <a:r>
              <a:rPr lang="cs-CZ" dirty="0" err="1" smtClean="0">
                <a:solidFill>
                  <a:schemeClr val="tx1"/>
                </a:solidFill>
              </a:rPr>
              <a:t>tlakom</a:t>
            </a:r>
            <a:r>
              <a:rPr lang="cs-CZ" dirty="0" smtClean="0">
                <a:solidFill>
                  <a:schemeClr val="tx1"/>
                </a:solidFill>
              </a:rPr>
              <a:t> (p), </a:t>
            </a:r>
            <a:r>
              <a:rPr lang="cs-CZ" dirty="0" err="1" smtClean="0">
                <a:solidFill>
                  <a:schemeClr val="tx1"/>
                </a:solidFill>
              </a:rPr>
              <a:t>objemom</a:t>
            </a:r>
            <a:r>
              <a:rPr lang="cs-CZ" dirty="0" smtClean="0">
                <a:solidFill>
                  <a:schemeClr val="tx1"/>
                </a:solidFill>
              </a:rPr>
              <a:t> (V) a teplotou (T) </a:t>
            </a:r>
            <a:r>
              <a:rPr lang="cs-CZ" dirty="0" err="1" smtClean="0">
                <a:solidFill>
                  <a:schemeClr val="tx1"/>
                </a:solidFill>
              </a:rPr>
              <a:t>ideálneho</a:t>
            </a:r>
            <a:r>
              <a:rPr lang="cs-CZ" dirty="0" smtClean="0">
                <a:solidFill>
                  <a:schemeClr val="tx1"/>
                </a:solidFill>
              </a:rPr>
              <a:t> plynu </a:t>
            </a:r>
            <a:r>
              <a:rPr lang="cs-CZ" dirty="0" err="1" smtClean="0">
                <a:solidFill>
                  <a:schemeClr val="tx1"/>
                </a:solidFill>
              </a:rPr>
              <a:t>vyjadruje</a:t>
            </a:r>
            <a:r>
              <a:rPr lang="cs-CZ" dirty="0" smtClean="0">
                <a:solidFill>
                  <a:schemeClr val="tx1"/>
                </a:solidFill>
              </a:rPr>
              <a:t> stavová </a:t>
            </a:r>
            <a:r>
              <a:rPr lang="cs-CZ" dirty="0" err="1" smtClean="0">
                <a:solidFill>
                  <a:schemeClr val="tx1"/>
                </a:solidFill>
              </a:rPr>
              <a:t>rovnica</a:t>
            </a:r>
            <a:r>
              <a:rPr lang="cs-CZ" dirty="0" smtClean="0">
                <a:solidFill>
                  <a:schemeClr val="tx1"/>
                </a:solidFill>
              </a:rPr>
              <a:t>, </a:t>
            </a:r>
            <a:r>
              <a:rPr lang="cs-CZ" dirty="0" err="1" smtClean="0">
                <a:solidFill>
                  <a:schemeClr val="tx1"/>
                </a:solidFill>
              </a:rPr>
              <a:t>ktorú</a:t>
            </a:r>
            <a:r>
              <a:rPr lang="cs-CZ" dirty="0" smtClean="0">
                <a:solidFill>
                  <a:schemeClr val="tx1"/>
                </a:solidFill>
              </a:rPr>
              <a:t> </a:t>
            </a:r>
            <a:r>
              <a:rPr lang="cs-CZ" dirty="0" err="1" smtClean="0">
                <a:solidFill>
                  <a:schemeClr val="tx1"/>
                </a:solidFill>
              </a:rPr>
              <a:t>môžeme</a:t>
            </a:r>
            <a:r>
              <a:rPr lang="cs-CZ" dirty="0" smtClean="0">
                <a:solidFill>
                  <a:schemeClr val="tx1"/>
                </a:solidFill>
              </a:rPr>
              <a:t> </a:t>
            </a:r>
            <a:r>
              <a:rPr lang="cs-CZ" dirty="0" err="1" smtClean="0">
                <a:solidFill>
                  <a:schemeClr val="tx1"/>
                </a:solidFill>
              </a:rPr>
              <a:t>zapísať</a:t>
            </a:r>
            <a:r>
              <a:rPr lang="cs-CZ" dirty="0" smtClean="0">
                <a:solidFill>
                  <a:schemeClr val="tx1"/>
                </a:solidFill>
              </a:rPr>
              <a:t> </a:t>
            </a:r>
            <a:r>
              <a:rPr lang="cs-CZ" dirty="0" err="1" smtClean="0">
                <a:solidFill>
                  <a:schemeClr val="tx1"/>
                </a:solidFill>
              </a:rPr>
              <a:t>napr</a:t>
            </a:r>
            <a:r>
              <a:rPr lang="cs-CZ" dirty="0" smtClean="0">
                <a:solidFill>
                  <a:schemeClr val="tx1"/>
                </a:solidFill>
              </a:rPr>
              <a:t>. v tomto tvaru:</a:t>
            </a:r>
            <a:endParaRPr lang="sk-SK" dirty="0"/>
          </a:p>
        </p:txBody>
      </p:sp>
      <p:graphicFrame>
        <p:nvGraphicFramePr>
          <p:cNvPr id="35855" name="Object 15"/>
          <p:cNvGraphicFramePr>
            <a:graphicFrameLocks noChangeAspect="1"/>
          </p:cNvGraphicFramePr>
          <p:nvPr/>
        </p:nvGraphicFramePr>
        <p:xfrm>
          <a:off x="1547813" y="3573463"/>
          <a:ext cx="5688012" cy="2670175"/>
        </p:xfrm>
        <a:graphic>
          <a:graphicData uri="http://schemas.openxmlformats.org/presentationml/2006/ole">
            <p:oleObj spid="_x0000_s1026" name="Rovnice" r:id="rId3" imgW="838080" imgH="393480" progId="Equation.3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sk-SK" dirty="0" smtClean="0">
                <a:solidFill>
                  <a:schemeClr val="accent2">
                    <a:lumMod val="75000"/>
                  </a:schemeClr>
                </a:solidFill>
              </a:rPr>
              <a:t>Izotermický dej</a:t>
            </a:r>
            <a:endParaRPr lang="sk-SK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cs-CZ" sz="3600" dirty="0" smtClean="0"/>
              <a:t>Izotermickým </a:t>
            </a:r>
            <a:r>
              <a:rPr lang="cs-CZ" sz="3600" dirty="0" err="1" smtClean="0"/>
              <a:t>dejom</a:t>
            </a:r>
            <a:r>
              <a:rPr lang="cs-CZ" sz="3600" dirty="0" smtClean="0"/>
              <a:t> </a:t>
            </a:r>
            <a:r>
              <a:rPr lang="cs-CZ" sz="3600" dirty="0" err="1" smtClean="0"/>
              <a:t>rozumieme</a:t>
            </a:r>
            <a:r>
              <a:rPr lang="cs-CZ" sz="3600" dirty="0" smtClean="0"/>
              <a:t> </a:t>
            </a:r>
            <a:r>
              <a:rPr lang="cs-CZ" sz="3600" b="1" dirty="0" err="1" smtClean="0">
                <a:solidFill>
                  <a:srgbClr val="FF0000"/>
                </a:solidFill>
              </a:rPr>
              <a:t>zmeny</a:t>
            </a:r>
            <a:r>
              <a:rPr lang="cs-CZ" sz="3600" b="1" dirty="0" smtClean="0">
                <a:solidFill>
                  <a:srgbClr val="FF0000"/>
                </a:solidFill>
              </a:rPr>
              <a:t> tlaku plynu </a:t>
            </a:r>
            <a:r>
              <a:rPr lang="cs-CZ" sz="3600" b="1" dirty="0" err="1" smtClean="0">
                <a:solidFill>
                  <a:srgbClr val="FF0000"/>
                </a:solidFill>
              </a:rPr>
              <a:t>spôsobené</a:t>
            </a:r>
            <a:r>
              <a:rPr lang="cs-CZ" sz="3600" b="1" dirty="0" smtClean="0">
                <a:solidFill>
                  <a:srgbClr val="FF0000"/>
                </a:solidFill>
              </a:rPr>
              <a:t> </a:t>
            </a:r>
            <a:r>
              <a:rPr lang="cs-CZ" sz="3600" b="1" dirty="0" err="1" smtClean="0">
                <a:solidFill>
                  <a:srgbClr val="FF0000"/>
                </a:solidFill>
              </a:rPr>
              <a:t>zmenami</a:t>
            </a:r>
            <a:r>
              <a:rPr lang="cs-CZ" sz="3600" b="1" dirty="0" smtClean="0">
                <a:solidFill>
                  <a:srgbClr val="FF0000"/>
                </a:solidFill>
              </a:rPr>
              <a:t> jeho objemu </a:t>
            </a:r>
            <a:r>
              <a:rPr lang="cs-CZ" sz="3600" b="1" dirty="0" err="1" smtClean="0">
                <a:solidFill>
                  <a:srgbClr val="FF0000"/>
                </a:solidFill>
              </a:rPr>
              <a:t>pri</a:t>
            </a:r>
            <a:r>
              <a:rPr lang="cs-CZ" sz="3600" b="1" dirty="0" smtClean="0">
                <a:solidFill>
                  <a:srgbClr val="FF0000"/>
                </a:solidFill>
              </a:rPr>
              <a:t> </a:t>
            </a:r>
            <a:r>
              <a:rPr lang="cs-CZ" sz="3600" b="1" dirty="0" err="1" smtClean="0">
                <a:solidFill>
                  <a:srgbClr val="FF0000"/>
                </a:solidFill>
              </a:rPr>
              <a:t>konštantnej</a:t>
            </a:r>
            <a:r>
              <a:rPr lang="cs-CZ" sz="3600" b="1" dirty="0" smtClean="0">
                <a:solidFill>
                  <a:srgbClr val="FF0000"/>
                </a:solidFill>
              </a:rPr>
              <a:t> </a:t>
            </a:r>
            <a:r>
              <a:rPr lang="cs-CZ" sz="3600" b="1" dirty="0" err="1" smtClean="0">
                <a:solidFill>
                  <a:srgbClr val="FF0000"/>
                </a:solidFill>
              </a:rPr>
              <a:t>teplote</a:t>
            </a:r>
            <a:r>
              <a:rPr lang="cs-CZ" sz="3600" dirty="0" smtClean="0"/>
              <a:t>.           </a:t>
            </a:r>
            <a:r>
              <a:rPr lang="cs-CZ" sz="3600" dirty="0" err="1" smtClean="0"/>
              <a:t>Keď</a:t>
            </a:r>
            <a:r>
              <a:rPr lang="cs-CZ" sz="3600" dirty="0" smtClean="0"/>
              <a:t> plyn objem </a:t>
            </a:r>
            <a:r>
              <a:rPr lang="cs-CZ" sz="3600" dirty="0" err="1" smtClean="0"/>
              <a:t>zväčšuje</a:t>
            </a:r>
            <a:r>
              <a:rPr lang="cs-CZ" sz="3600" dirty="0" smtClean="0"/>
              <a:t>, je to </a:t>
            </a:r>
            <a:r>
              <a:rPr lang="cs-CZ" sz="3600" dirty="0" smtClean="0">
                <a:solidFill>
                  <a:srgbClr val="FF0000"/>
                </a:solidFill>
              </a:rPr>
              <a:t>izotermická </a:t>
            </a:r>
            <a:r>
              <a:rPr lang="cs-CZ" sz="3600" dirty="0" err="1" smtClean="0">
                <a:solidFill>
                  <a:srgbClr val="FF0000"/>
                </a:solidFill>
              </a:rPr>
              <a:t>expanzia</a:t>
            </a:r>
            <a:r>
              <a:rPr lang="cs-CZ" sz="3600" dirty="0" smtClean="0"/>
              <a:t>, v </a:t>
            </a:r>
            <a:r>
              <a:rPr lang="cs-CZ" sz="3600" dirty="0" err="1" smtClean="0"/>
              <a:t>opačnom</a:t>
            </a:r>
            <a:r>
              <a:rPr lang="cs-CZ" sz="3600" dirty="0" smtClean="0"/>
              <a:t> </a:t>
            </a:r>
            <a:r>
              <a:rPr lang="cs-CZ" sz="3600" dirty="0" err="1" smtClean="0"/>
              <a:t>prípade</a:t>
            </a:r>
            <a:r>
              <a:rPr lang="cs-CZ" sz="3600" dirty="0" smtClean="0"/>
              <a:t> </a:t>
            </a:r>
            <a:r>
              <a:rPr lang="cs-CZ" sz="3600" dirty="0" smtClean="0">
                <a:solidFill>
                  <a:srgbClr val="FF0000"/>
                </a:solidFill>
              </a:rPr>
              <a:t>izotermická </a:t>
            </a:r>
            <a:r>
              <a:rPr lang="cs-CZ" sz="3600" dirty="0" err="1" smtClean="0">
                <a:solidFill>
                  <a:srgbClr val="FF0000"/>
                </a:solidFill>
              </a:rPr>
              <a:t>kompresia</a:t>
            </a:r>
            <a:r>
              <a:rPr lang="cs-CZ" sz="3600" dirty="0" smtClean="0">
                <a:solidFill>
                  <a:srgbClr val="FF0000"/>
                </a:solidFill>
              </a:rPr>
              <a:t>.</a:t>
            </a:r>
            <a:endParaRPr lang="sk-SK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dirty="0" smtClean="0">
                <a:solidFill>
                  <a:schemeClr val="accent2">
                    <a:lumMod val="75000"/>
                  </a:schemeClr>
                </a:solidFill>
              </a:rPr>
              <a:t>Izotermický dej</a:t>
            </a:r>
            <a:endParaRPr lang="sk-SK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1533525" y="2244725"/>
            <a:ext cx="1770063" cy="2497138"/>
          </a:xfrm>
          <a:prstGeom prst="rect">
            <a:avLst/>
          </a:prstGeom>
          <a:solidFill>
            <a:srgbClr val="EAEAEA"/>
          </a:solidFill>
          <a:ln w="31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5" name="Rectangle 142"/>
          <p:cNvSpPr>
            <a:spLocks noChangeArrowheads="1"/>
          </p:cNvSpPr>
          <p:nvPr/>
        </p:nvSpPr>
        <p:spPr bwMode="auto">
          <a:xfrm>
            <a:off x="1555750" y="2914650"/>
            <a:ext cx="1689100" cy="1739900"/>
          </a:xfrm>
          <a:prstGeom prst="rect">
            <a:avLst/>
          </a:prstGeom>
          <a:solidFill>
            <a:srgbClr val="A3C2E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3641725" y="2668588"/>
            <a:ext cx="130175" cy="1957387"/>
          </a:xfrm>
          <a:prstGeom prst="rect">
            <a:avLst/>
          </a:prstGeom>
          <a:solidFill>
            <a:srgbClr val="FFFFFF"/>
          </a:solidFill>
          <a:ln w="1587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3662363" y="3581400"/>
            <a:ext cx="88900" cy="1025525"/>
          </a:xfrm>
          <a:prstGeom prst="rect">
            <a:avLst/>
          </a:prstGeom>
          <a:gradFill rotWithShape="1">
            <a:gsLst>
              <a:gs pos="0">
                <a:srgbClr val="FF0000">
                  <a:gamma/>
                  <a:shade val="46275"/>
                  <a:invGamma/>
                </a:srgbClr>
              </a:gs>
              <a:gs pos="5000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8" name="Object 19"/>
          <p:cNvGraphicFramePr>
            <a:graphicFrameLocks noChangeAspect="1"/>
          </p:cNvGraphicFramePr>
          <p:nvPr/>
        </p:nvGraphicFramePr>
        <p:xfrm>
          <a:off x="3867150" y="3375025"/>
          <a:ext cx="355600" cy="419100"/>
        </p:xfrm>
        <a:graphic>
          <a:graphicData uri="http://schemas.openxmlformats.org/presentationml/2006/ole">
            <p:oleObj spid="_x0000_s2050" name="Rovnica" r:id="rId3" imgW="139680" imgH="164880" progId="Equation.3">
              <p:embed/>
            </p:oleObj>
          </a:graphicData>
        </a:graphic>
      </p:graphicFrame>
      <p:grpSp>
        <p:nvGrpSpPr>
          <p:cNvPr id="9" name="Group 183"/>
          <p:cNvGrpSpPr>
            <a:grpSpLocks/>
          </p:cNvGrpSpPr>
          <p:nvPr/>
        </p:nvGrpSpPr>
        <p:grpSpPr bwMode="auto">
          <a:xfrm>
            <a:off x="1670050" y="3744913"/>
            <a:ext cx="1500188" cy="827087"/>
            <a:chOff x="1000" y="2119"/>
            <a:chExt cx="945" cy="521"/>
          </a:xfrm>
        </p:grpSpPr>
        <p:sp>
          <p:nvSpPr>
            <p:cNvPr id="10" name="Oval 23"/>
            <p:cNvSpPr>
              <a:spLocks noChangeAspect="1" noChangeArrowheads="1"/>
            </p:cNvSpPr>
            <p:nvPr/>
          </p:nvSpPr>
          <p:spPr bwMode="auto">
            <a:xfrm>
              <a:off x="1384" y="2224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11" name="Group 25"/>
            <p:cNvGrpSpPr>
              <a:grpSpLocks/>
            </p:cNvGrpSpPr>
            <p:nvPr/>
          </p:nvGrpSpPr>
          <p:grpSpPr bwMode="auto">
            <a:xfrm rot="3486552">
              <a:off x="1421" y="2125"/>
              <a:ext cx="43" cy="45"/>
              <a:chOff x="1467" y="2220"/>
              <a:chExt cx="43" cy="45"/>
            </a:xfrm>
          </p:grpSpPr>
          <p:sp>
            <p:nvSpPr>
              <p:cNvPr id="73" name="Oval 26"/>
              <p:cNvSpPr>
                <a:spLocks noChangeAspect="1" noChangeArrowheads="1"/>
              </p:cNvSpPr>
              <p:nvPr/>
            </p:nvSpPr>
            <p:spPr bwMode="auto">
              <a:xfrm>
                <a:off x="1467" y="2220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4" name="Oval 27"/>
              <p:cNvSpPr>
                <a:spLocks noChangeAspect="1" noChangeArrowheads="1"/>
              </p:cNvSpPr>
              <p:nvPr/>
            </p:nvSpPr>
            <p:spPr bwMode="auto">
              <a:xfrm>
                <a:off x="1476" y="2231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12" name="Group 155"/>
            <p:cNvGrpSpPr>
              <a:grpSpLocks/>
            </p:cNvGrpSpPr>
            <p:nvPr/>
          </p:nvGrpSpPr>
          <p:grpSpPr bwMode="auto">
            <a:xfrm>
              <a:off x="1516" y="2392"/>
              <a:ext cx="43" cy="45"/>
              <a:chOff x="1516" y="2392"/>
              <a:chExt cx="43" cy="45"/>
            </a:xfrm>
          </p:grpSpPr>
          <p:sp>
            <p:nvSpPr>
              <p:cNvPr id="71" name="Oval 20"/>
              <p:cNvSpPr>
                <a:spLocks noChangeAspect="1" noChangeArrowheads="1"/>
              </p:cNvSpPr>
              <p:nvPr/>
            </p:nvSpPr>
            <p:spPr bwMode="auto">
              <a:xfrm>
                <a:off x="1516" y="2392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2" name="Oval 28"/>
              <p:cNvSpPr>
                <a:spLocks noChangeAspect="1" noChangeArrowheads="1"/>
              </p:cNvSpPr>
              <p:nvPr/>
            </p:nvSpPr>
            <p:spPr bwMode="auto">
              <a:xfrm>
                <a:off x="1525" y="2403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13" name="Group 29"/>
            <p:cNvGrpSpPr>
              <a:grpSpLocks/>
            </p:cNvGrpSpPr>
            <p:nvPr/>
          </p:nvGrpSpPr>
          <p:grpSpPr bwMode="auto">
            <a:xfrm>
              <a:off x="1765" y="2499"/>
              <a:ext cx="43" cy="45"/>
              <a:chOff x="1811" y="2624"/>
              <a:chExt cx="43" cy="45"/>
            </a:xfrm>
          </p:grpSpPr>
          <p:sp>
            <p:nvSpPr>
              <p:cNvPr id="69" name="Oval 30"/>
              <p:cNvSpPr>
                <a:spLocks noChangeAspect="1" noChangeArrowheads="1"/>
              </p:cNvSpPr>
              <p:nvPr/>
            </p:nvSpPr>
            <p:spPr bwMode="auto">
              <a:xfrm>
                <a:off x="1811" y="2624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0" name="Oval 31"/>
              <p:cNvSpPr>
                <a:spLocks noChangeAspect="1" noChangeArrowheads="1"/>
              </p:cNvSpPr>
              <p:nvPr/>
            </p:nvSpPr>
            <p:spPr bwMode="auto">
              <a:xfrm>
                <a:off x="1820" y="2635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14" name="Group 159"/>
            <p:cNvGrpSpPr>
              <a:grpSpLocks/>
            </p:cNvGrpSpPr>
            <p:nvPr/>
          </p:nvGrpSpPr>
          <p:grpSpPr bwMode="auto">
            <a:xfrm>
              <a:off x="1666" y="2136"/>
              <a:ext cx="43" cy="45"/>
              <a:chOff x="1666" y="2136"/>
              <a:chExt cx="43" cy="45"/>
            </a:xfrm>
          </p:grpSpPr>
          <p:sp>
            <p:nvSpPr>
              <p:cNvPr id="67" name="Oval 22"/>
              <p:cNvSpPr>
                <a:spLocks noChangeAspect="1" noChangeArrowheads="1"/>
              </p:cNvSpPr>
              <p:nvPr/>
            </p:nvSpPr>
            <p:spPr bwMode="auto">
              <a:xfrm>
                <a:off x="1666" y="2136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8" name="Oval 33"/>
              <p:cNvSpPr>
                <a:spLocks noChangeAspect="1" noChangeArrowheads="1"/>
              </p:cNvSpPr>
              <p:nvPr/>
            </p:nvSpPr>
            <p:spPr bwMode="auto">
              <a:xfrm>
                <a:off x="1675" y="214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sp>
          <p:nvSpPr>
            <p:cNvPr id="15" name="Oval 34"/>
            <p:cNvSpPr>
              <a:spLocks noChangeAspect="1" noChangeArrowheads="1"/>
            </p:cNvSpPr>
            <p:nvPr/>
          </p:nvSpPr>
          <p:spPr bwMode="auto">
            <a:xfrm>
              <a:off x="1393" y="2235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16" name="Group 35"/>
            <p:cNvGrpSpPr>
              <a:grpSpLocks/>
            </p:cNvGrpSpPr>
            <p:nvPr/>
          </p:nvGrpSpPr>
          <p:grpSpPr bwMode="auto">
            <a:xfrm rot="15290365">
              <a:off x="1647" y="2321"/>
              <a:ext cx="43" cy="45"/>
              <a:chOff x="1693" y="2446"/>
              <a:chExt cx="43" cy="45"/>
            </a:xfrm>
          </p:grpSpPr>
          <p:sp>
            <p:nvSpPr>
              <p:cNvPr id="65" name="Oval 36"/>
              <p:cNvSpPr>
                <a:spLocks noChangeAspect="1" noChangeArrowheads="1"/>
              </p:cNvSpPr>
              <p:nvPr/>
            </p:nvSpPr>
            <p:spPr bwMode="auto">
              <a:xfrm>
                <a:off x="1693" y="2446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6" name="Oval 37"/>
              <p:cNvSpPr>
                <a:spLocks noChangeAspect="1" noChangeArrowheads="1"/>
              </p:cNvSpPr>
              <p:nvPr/>
            </p:nvSpPr>
            <p:spPr bwMode="auto">
              <a:xfrm>
                <a:off x="1702" y="245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17" name="Group 38"/>
            <p:cNvGrpSpPr>
              <a:grpSpLocks/>
            </p:cNvGrpSpPr>
            <p:nvPr/>
          </p:nvGrpSpPr>
          <p:grpSpPr bwMode="auto">
            <a:xfrm>
              <a:off x="1464" y="2532"/>
              <a:ext cx="43" cy="45"/>
              <a:chOff x="1510" y="2657"/>
              <a:chExt cx="43" cy="45"/>
            </a:xfrm>
          </p:grpSpPr>
          <p:sp>
            <p:nvSpPr>
              <p:cNvPr id="63" name="Oval 39"/>
              <p:cNvSpPr>
                <a:spLocks noChangeAspect="1" noChangeArrowheads="1"/>
              </p:cNvSpPr>
              <p:nvPr/>
            </p:nvSpPr>
            <p:spPr bwMode="auto">
              <a:xfrm>
                <a:off x="1510" y="265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4" name="Oval 40"/>
              <p:cNvSpPr>
                <a:spLocks noChangeAspect="1" noChangeArrowheads="1"/>
              </p:cNvSpPr>
              <p:nvPr/>
            </p:nvSpPr>
            <p:spPr bwMode="auto">
              <a:xfrm>
                <a:off x="1519" y="266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18" name="Group 41"/>
            <p:cNvGrpSpPr>
              <a:grpSpLocks/>
            </p:cNvGrpSpPr>
            <p:nvPr/>
          </p:nvGrpSpPr>
          <p:grpSpPr bwMode="auto">
            <a:xfrm rot="3063953">
              <a:off x="1087" y="2527"/>
              <a:ext cx="43" cy="45"/>
              <a:chOff x="1161" y="2652"/>
              <a:chExt cx="43" cy="45"/>
            </a:xfrm>
          </p:grpSpPr>
          <p:sp>
            <p:nvSpPr>
              <p:cNvPr id="61" name="Oval 42"/>
              <p:cNvSpPr>
                <a:spLocks noChangeAspect="1" noChangeArrowheads="1"/>
              </p:cNvSpPr>
              <p:nvPr/>
            </p:nvSpPr>
            <p:spPr bwMode="auto">
              <a:xfrm>
                <a:off x="1161" y="2652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2" name="Oval 43"/>
              <p:cNvSpPr>
                <a:spLocks noChangeAspect="1" noChangeArrowheads="1"/>
              </p:cNvSpPr>
              <p:nvPr/>
            </p:nvSpPr>
            <p:spPr bwMode="auto">
              <a:xfrm>
                <a:off x="1170" y="2663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19" name="Group 48"/>
            <p:cNvGrpSpPr>
              <a:grpSpLocks/>
            </p:cNvGrpSpPr>
            <p:nvPr/>
          </p:nvGrpSpPr>
          <p:grpSpPr bwMode="auto">
            <a:xfrm rot="-4234977">
              <a:off x="1239" y="2357"/>
              <a:ext cx="43" cy="45"/>
              <a:chOff x="1285" y="2482"/>
              <a:chExt cx="43" cy="45"/>
            </a:xfrm>
          </p:grpSpPr>
          <p:sp>
            <p:nvSpPr>
              <p:cNvPr id="59" name="Oval 49"/>
              <p:cNvSpPr>
                <a:spLocks noChangeAspect="1" noChangeArrowheads="1"/>
              </p:cNvSpPr>
              <p:nvPr/>
            </p:nvSpPr>
            <p:spPr bwMode="auto">
              <a:xfrm>
                <a:off x="1285" y="2482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0" name="Oval 50"/>
              <p:cNvSpPr>
                <a:spLocks noChangeAspect="1" noChangeArrowheads="1"/>
              </p:cNvSpPr>
              <p:nvPr/>
            </p:nvSpPr>
            <p:spPr bwMode="auto">
              <a:xfrm>
                <a:off x="1294" y="2493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0" name="Group 51"/>
            <p:cNvGrpSpPr>
              <a:grpSpLocks/>
            </p:cNvGrpSpPr>
            <p:nvPr/>
          </p:nvGrpSpPr>
          <p:grpSpPr bwMode="auto">
            <a:xfrm rot="14957457">
              <a:off x="1046" y="2318"/>
              <a:ext cx="43" cy="45"/>
              <a:chOff x="1120" y="2443"/>
              <a:chExt cx="43" cy="45"/>
            </a:xfrm>
          </p:grpSpPr>
          <p:sp>
            <p:nvSpPr>
              <p:cNvPr id="57" name="Oval 52"/>
              <p:cNvSpPr>
                <a:spLocks noChangeAspect="1" noChangeArrowheads="1"/>
              </p:cNvSpPr>
              <p:nvPr/>
            </p:nvSpPr>
            <p:spPr bwMode="auto">
              <a:xfrm>
                <a:off x="1120" y="2443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8" name="Oval 53"/>
              <p:cNvSpPr>
                <a:spLocks noChangeAspect="1" noChangeArrowheads="1"/>
              </p:cNvSpPr>
              <p:nvPr/>
            </p:nvSpPr>
            <p:spPr bwMode="auto">
              <a:xfrm>
                <a:off x="1129" y="2454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1" name="Group 63"/>
            <p:cNvGrpSpPr>
              <a:grpSpLocks/>
            </p:cNvGrpSpPr>
            <p:nvPr/>
          </p:nvGrpSpPr>
          <p:grpSpPr bwMode="auto">
            <a:xfrm rot="3063953">
              <a:off x="1846" y="2236"/>
              <a:ext cx="43" cy="45"/>
              <a:chOff x="1892" y="2361"/>
              <a:chExt cx="43" cy="45"/>
            </a:xfrm>
          </p:grpSpPr>
          <p:sp>
            <p:nvSpPr>
              <p:cNvPr id="55" name="Oval 64"/>
              <p:cNvSpPr>
                <a:spLocks noChangeAspect="1" noChangeArrowheads="1"/>
              </p:cNvSpPr>
              <p:nvPr/>
            </p:nvSpPr>
            <p:spPr bwMode="auto">
              <a:xfrm>
                <a:off x="1892" y="2361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6" name="Oval 65"/>
              <p:cNvSpPr>
                <a:spLocks noChangeAspect="1" noChangeArrowheads="1"/>
              </p:cNvSpPr>
              <p:nvPr/>
            </p:nvSpPr>
            <p:spPr bwMode="auto">
              <a:xfrm>
                <a:off x="1901" y="2372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2" name="Group 96"/>
            <p:cNvGrpSpPr>
              <a:grpSpLocks/>
            </p:cNvGrpSpPr>
            <p:nvPr/>
          </p:nvGrpSpPr>
          <p:grpSpPr bwMode="auto">
            <a:xfrm rot="14711709">
              <a:off x="1709" y="2283"/>
              <a:ext cx="43" cy="45"/>
              <a:chOff x="1124" y="1949"/>
              <a:chExt cx="43" cy="45"/>
            </a:xfrm>
          </p:grpSpPr>
          <p:sp>
            <p:nvSpPr>
              <p:cNvPr id="53" name="Oval 97"/>
              <p:cNvSpPr>
                <a:spLocks noChangeAspect="1" noChangeArrowheads="1"/>
              </p:cNvSpPr>
              <p:nvPr/>
            </p:nvSpPr>
            <p:spPr bwMode="auto">
              <a:xfrm>
                <a:off x="1124" y="1949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4" name="Oval 98"/>
              <p:cNvSpPr>
                <a:spLocks noChangeAspect="1" noChangeArrowheads="1"/>
              </p:cNvSpPr>
              <p:nvPr/>
            </p:nvSpPr>
            <p:spPr bwMode="auto">
              <a:xfrm>
                <a:off x="1133" y="1960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3" name="Group 99"/>
            <p:cNvGrpSpPr>
              <a:grpSpLocks/>
            </p:cNvGrpSpPr>
            <p:nvPr/>
          </p:nvGrpSpPr>
          <p:grpSpPr bwMode="auto">
            <a:xfrm rot="3820725">
              <a:off x="1103" y="2118"/>
              <a:ext cx="43" cy="45"/>
              <a:chOff x="1258" y="1843"/>
              <a:chExt cx="43" cy="45"/>
            </a:xfrm>
          </p:grpSpPr>
          <p:sp>
            <p:nvSpPr>
              <p:cNvPr id="51" name="Oval 100"/>
              <p:cNvSpPr>
                <a:spLocks noChangeAspect="1" noChangeArrowheads="1"/>
              </p:cNvSpPr>
              <p:nvPr/>
            </p:nvSpPr>
            <p:spPr bwMode="auto">
              <a:xfrm>
                <a:off x="1258" y="1843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2" name="Oval 101"/>
              <p:cNvSpPr>
                <a:spLocks noChangeAspect="1" noChangeArrowheads="1"/>
              </p:cNvSpPr>
              <p:nvPr/>
            </p:nvSpPr>
            <p:spPr bwMode="auto">
              <a:xfrm>
                <a:off x="1267" y="1854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4" name="Group 103"/>
            <p:cNvGrpSpPr>
              <a:grpSpLocks/>
            </p:cNvGrpSpPr>
            <p:nvPr/>
          </p:nvGrpSpPr>
          <p:grpSpPr bwMode="auto">
            <a:xfrm>
              <a:off x="1197" y="2459"/>
              <a:ext cx="43" cy="45"/>
              <a:chOff x="1869" y="1838"/>
              <a:chExt cx="43" cy="45"/>
            </a:xfrm>
          </p:grpSpPr>
          <p:sp>
            <p:nvSpPr>
              <p:cNvPr id="49" name="Oval 104"/>
              <p:cNvSpPr>
                <a:spLocks noChangeAspect="1" noChangeArrowheads="1"/>
              </p:cNvSpPr>
              <p:nvPr/>
            </p:nvSpPr>
            <p:spPr bwMode="auto">
              <a:xfrm>
                <a:off x="1869" y="183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0" name="Oval 105"/>
              <p:cNvSpPr>
                <a:spLocks noChangeAspect="1" noChangeArrowheads="1"/>
              </p:cNvSpPr>
              <p:nvPr/>
            </p:nvSpPr>
            <p:spPr bwMode="auto">
              <a:xfrm>
                <a:off x="1878" y="1849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5" name="Group 118"/>
            <p:cNvGrpSpPr>
              <a:grpSpLocks/>
            </p:cNvGrpSpPr>
            <p:nvPr/>
          </p:nvGrpSpPr>
          <p:grpSpPr bwMode="auto">
            <a:xfrm rot="14711709">
              <a:off x="1360" y="2433"/>
              <a:ext cx="43" cy="45"/>
              <a:chOff x="1124" y="1949"/>
              <a:chExt cx="43" cy="45"/>
            </a:xfrm>
          </p:grpSpPr>
          <p:sp>
            <p:nvSpPr>
              <p:cNvPr id="47" name="Oval 119"/>
              <p:cNvSpPr>
                <a:spLocks noChangeAspect="1" noChangeArrowheads="1"/>
              </p:cNvSpPr>
              <p:nvPr/>
            </p:nvSpPr>
            <p:spPr bwMode="auto">
              <a:xfrm>
                <a:off x="1124" y="1949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8" name="Oval 120"/>
              <p:cNvSpPr>
                <a:spLocks noChangeAspect="1" noChangeArrowheads="1"/>
              </p:cNvSpPr>
              <p:nvPr/>
            </p:nvSpPr>
            <p:spPr bwMode="auto">
              <a:xfrm>
                <a:off x="1133" y="1960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6" name="Group 127"/>
            <p:cNvGrpSpPr>
              <a:grpSpLocks/>
            </p:cNvGrpSpPr>
            <p:nvPr/>
          </p:nvGrpSpPr>
          <p:grpSpPr bwMode="auto">
            <a:xfrm>
              <a:off x="1877" y="2477"/>
              <a:ext cx="43" cy="45"/>
              <a:chOff x="1510" y="2657"/>
              <a:chExt cx="43" cy="45"/>
            </a:xfrm>
          </p:grpSpPr>
          <p:sp>
            <p:nvSpPr>
              <p:cNvPr id="45" name="Oval 128"/>
              <p:cNvSpPr>
                <a:spLocks noChangeAspect="1" noChangeArrowheads="1"/>
              </p:cNvSpPr>
              <p:nvPr/>
            </p:nvSpPr>
            <p:spPr bwMode="auto">
              <a:xfrm>
                <a:off x="1510" y="265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6" name="Oval 129"/>
              <p:cNvSpPr>
                <a:spLocks noChangeAspect="1" noChangeArrowheads="1"/>
              </p:cNvSpPr>
              <p:nvPr/>
            </p:nvSpPr>
            <p:spPr bwMode="auto">
              <a:xfrm>
                <a:off x="1519" y="266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7" name="Group 130"/>
            <p:cNvGrpSpPr>
              <a:grpSpLocks/>
            </p:cNvGrpSpPr>
            <p:nvPr/>
          </p:nvGrpSpPr>
          <p:grpSpPr bwMode="auto">
            <a:xfrm>
              <a:off x="1902" y="2326"/>
              <a:ext cx="43" cy="45"/>
              <a:chOff x="1510" y="2657"/>
              <a:chExt cx="43" cy="45"/>
            </a:xfrm>
          </p:grpSpPr>
          <p:sp>
            <p:nvSpPr>
              <p:cNvPr id="43" name="Oval 131"/>
              <p:cNvSpPr>
                <a:spLocks noChangeAspect="1" noChangeArrowheads="1"/>
              </p:cNvSpPr>
              <p:nvPr/>
            </p:nvSpPr>
            <p:spPr bwMode="auto">
              <a:xfrm>
                <a:off x="1510" y="265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4" name="Oval 132"/>
              <p:cNvSpPr>
                <a:spLocks noChangeAspect="1" noChangeArrowheads="1"/>
              </p:cNvSpPr>
              <p:nvPr/>
            </p:nvSpPr>
            <p:spPr bwMode="auto">
              <a:xfrm>
                <a:off x="1519" y="266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8" name="Group 133"/>
            <p:cNvGrpSpPr>
              <a:grpSpLocks/>
            </p:cNvGrpSpPr>
            <p:nvPr/>
          </p:nvGrpSpPr>
          <p:grpSpPr bwMode="auto">
            <a:xfrm>
              <a:off x="1279" y="2595"/>
              <a:ext cx="43" cy="45"/>
              <a:chOff x="1510" y="2657"/>
              <a:chExt cx="43" cy="45"/>
            </a:xfrm>
          </p:grpSpPr>
          <p:sp>
            <p:nvSpPr>
              <p:cNvPr id="41" name="Oval 134"/>
              <p:cNvSpPr>
                <a:spLocks noChangeAspect="1" noChangeArrowheads="1"/>
              </p:cNvSpPr>
              <p:nvPr/>
            </p:nvSpPr>
            <p:spPr bwMode="auto">
              <a:xfrm>
                <a:off x="1510" y="265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2" name="Oval 135"/>
              <p:cNvSpPr>
                <a:spLocks noChangeAspect="1" noChangeArrowheads="1"/>
              </p:cNvSpPr>
              <p:nvPr/>
            </p:nvSpPr>
            <p:spPr bwMode="auto">
              <a:xfrm>
                <a:off x="1519" y="266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9" name="Group 136"/>
            <p:cNvGrpSpPr>
              <a:grpSpLocks/>
            </p:cNvGrpSpPr>
            <p:nvPr/>
          </p:nvGrpSpPr>
          <p:grpSpPr bwMode="auto">
            <a:xfrm>
              <a:off x="1000" y="2424"/>
              <a:ext cx="43" cy="45"/>
              <a:chOff x="1510" y="2657"/>
              <a:chExt cx="43" cy="45"/>
            </a:xfrm>
          </p:grpSpPr>
          <p:sp>
            <p:nvSpPr>
              <p:cNvPr id="39" name="Oval 137"/>
              <p:cNvSpPr>
                <a:spLocks noChangeAspect="1" noChangeArrowheads="1"/>
              </p:cNvSpPr>
              <p:nvPr/>
            </p:nvSpPr>
            <p:spPr bwMode="auto">
              <a:xfrm>
                <a:off x="1510" y="265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0" name="Oval 138"/>
              <p:cNvSpPr>
                <a:spLocks noChangeAspect="1" noChangeArrowheads="1"/>
              </p:cNvSpPr>
              <p:nvPr/>
            </p:nvSpPr>
            <p:spPr bwMode="auto">
              <a:xfrm>
                <a:off x="1519" y="266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0" name="Group 139"/>
            <p:cNvGrpSpPr>
              <a:grpSpLocks/>
            </p:cNvGrpSpPr>
            <p:nvPr/>
          </p:nvGrpSpPr>
          <p:grpSpPr bwMode="auto">
            <a:xfrm>
              <a:off x="1185" y="2209"/>
              <a:ext cx="43" cy="45"/>
              <a:chOff x="1510" y="2657"/>
              <a:chExt cx="43" cy="45"/>
            </a:xfrm>
          </p:grpSpPr>
          <p:sp>
            <p:nvSpPr>
              <p:cNvPr id="37" name="Oval 140"/>
              <p:cNvSpPr>
                <a:spLocks noChangeAspect="1" noChangeArrowheads="1"/>
              </p:cNvSpPr>
              <p:nvPr/>
            </p:nvSpPr>
            <p:spPr bwMode="auto">
              <a:xfrm>
                <a:off x="1510" y="265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8" name="Oval 141"/>
              <p:cNvSpPr>
                <a:spLocks noChangeAspect="1" noChangeArrowheads="1"/>
              </p:cNvSpPr>
              <p:nvPr/>
            </p:nvSpPr>
            <p:spPr bwMode="auto">
              <a:xfrm>
                <a:off x="1519" y="266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1" name="Group 154"/>
            <p:cNvGrpSpPr>
              <a:grpSpLocks/>
            </p:cNvGrpSpPr>
            <p:nvPr/>
          </p:nvGrpSpPr>
          <p:grpSpPr bwMode="auto">
            <a:xfrm>
              <a:off x="1581" y="2456"/>
              <a:ext cx="48" cy="41"/>
              <a:chOff x="1581" y="2456"/>
              <a:chExt cx="48" cy="41"/>
            </a:xfrm>
          </p:grpSpPr>
          <p:sp>
            <p:nvSpPr>
              <p:cNvPr id="35" name="Oval 102"/>
              <p:cNvSpPr>
                <a:spLocks noChangeAspect="1" noChangeArrowheads="1"/>
              </p:cNvSpPr>
              <p:nvPr/>
            </p:nvSpPr>
            <p:spPr bwMode="auto">
              <a:xfrm>
                <a:off x="1581" y="2463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6" name="Oval 145"/>
              <p:cNvSpPr>
                <a:spLocks noChangeAspect="1" noChangeArrowheads="1"/>
              </p:cNvSpPr>
              <p:nvPr/>
            </p:nvSpPr>
            <p:spPr bwMode="auto">
              <a:xfrm>
                <a:off x="1595" y="2456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2" name="Group 156"/>
            <p:cNvGrpSpPr>
              <a:grpSpLocks/>
            </p:cNvGrpSpPr>
            <p:nvPr/>
          </p:nvGrpSpPr>
          <p:grpSpPr bwMode="auto">
            <a:xfrm>
              <a:off x="1306" y="2251"/>
              <a:ext cx="42" cy="48"/>
              <a:chOff x="1306" y="2251"/>
              <a:chExt cx="42" cy="48"/>
            </a:xfrm>
          </p:grpSpPr>
          <p:sp>
            <p:nvSpPr>
              <p:cNvPr id="33" name="Oval 95"/>
              <p:cNvSpPr>
                <a:spLocks noChangeAspect="1" noChangeArrowheads="1"/>
              </p:cNvSpPr>
              <p:nvPr/>
            </p:nvSpPr>
            <p:spPr bwMode="auto">
              <a:xfrm>
                <a:off x="1306" y="2251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4" name="Oval 146"/>
              <p:cNvSpPr>
                <a:spLocks noChangeAspect="1" noChangeArrowheads="1"/>
              </p:cNvSpPr>
              <p:nvPr/>
            </p:nvSpPr>
            <p:spPr bwMode="auto">
              <a:xfrm>
                <a:off x="1314" y="2265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75" name="Group 163"/>
          <p:cNvGrpSpPr>
            <a:grpSpLocks/>
          </p:cNvGrpSpPr>
          <p:nvPr/>
        </p:nvGrpSpPr>
        <p:grpSpPr bwMode="auto">
          <a:xfrm>
            <a:off x="1787525" y="3522663"/>
            <a:ext cx="1216025" cy="203200"/>
            <a:chOff x="1074" y="1979"/>
            <a:chExt cx="766" cy="128"/>
          </a:xfrm>
        </p:grpSpPr>
        <p:sp>
          <p:nvSpPr>
            <p:cNvPr id="76" name="Oval 24"/>
            <p:cNvSpPr>
              <a:spLocks noChangeAspect="1" noChangeArrowheads="1"/>
            </p:cNvSpPr>
            <p:nvPr/>
          </p:nvSpPr>
          <p:spPr bwMode="auto">
            <a:xfrm>
              <a:off x="1304" y="2050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77" name="Group 160"/>
            <p:cNvGrpSpPr>
              <a:grpSpLocks/>
            </p:cNvGrpSpPr>
            <p:nvPr/>
          </p:nvGrpSpPr>
          <p:grpSpPr bwMode="auto">
            <a:xfrm>
              <a:off x="1797" y="2057"/>
              <a:ext cx="43" cy="45"/>
              <a:chOff x="1797" y="2057"/>
              <a:chExt cx="43" cy="45"/>
            </a:xfrm>
          </p:grpSpPr>
          <p:sp>
            <p:nvSpPr>
              <p:cNvPr id="88" name="Oval 21"/>
              <p:cNvSpPr>
                <a:spLocks noChangeAspect="1" noChangeArrowheads="1"/>
              </p:cNvSpPr>
              <p:nvPr/>
            </p:nvSpPr>
            <p:spPr bwMode="auto">
              <a:xfrm>
                <a:off x="1797" y="205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89" name="Oval 32"/>
              <p:cNvSpPr>
                <a:spLocks noChangeAspect="1" noChangeArrowheads="1"/>
              </p:cNvSpPr>
              <p:nvPr/>
            </p:nvSpPr>
            <p:spPr bwMode="auto">
              <a:xfrm>
                <a:off x="1806" y="206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78" name="Group 44"/>
            <p:cNvGrpSpPr>
              <a:grpSpLocks/>
            </p:cNvGrpSpPr>
            <p:nvPr/>
          </p:nvGrpSpPr>
          <p:grpSpPr bwMode="auto">
            <a:xfrm rot="-3915686">
              <a:off x="1075" y="2063"/>
              <a:ext cx="43" cy="45"/>
              <a:chOff x="1149" y="2188"/>
              <a:chExt cx="43" cy="45"/>
            </a:xfrm>
          </p:grpSpPr>
          <p:sp>
            <p:nvSpPr>
              <p:cNvPr id="86" name="Oval 45"/>
              <p:cNvSpPr>
                <a:spLocks noChangeAspect="1" noChangeArrowheads="1"/>
              </p:cNvSpPr>
              <p:nvPr/>
            </p:nvSpPr>
            <p:spPr bwMode="auto">
              <a:xfrm>
                <a:off x="1149" y="218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87" name="Oval 46"/>
              <p:cNvSpPr>
                <a:spLocks noChangeAspect="1" noChangeArrowheads="1"/>
              </p:cNvSpPr>
              <p:nvPr/>
            </p:nvSpPr>
            <p:spPr bwMode="auto">
              <a:xfrm>
                <a:off x="1158" y="2199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sp>
          <p:nvSpPr>
            <p:cNvPr id="79" name="Oval 47"/>
            <p:cNvSpPr>
              <a:spLocks noChangeAspect="1" noChangeArrowheads="1"/>
            </p:cNvSpPr>
            <p:nvPr/>
          </p:nvSpPr>
          <p:spPr bwMode="auto">
            <a:xfrm>
              <a:off x="1313" y="2061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80" name="Group 121"/>
            <p:cNvGrpSpPr>
              <a:grpSpLocks/>
            </p:cNvGrpSpPr>
            <p:nvPr/>
          </p:nvGrpSpPr>
          <p:grpSpPr bwMode="auto">
            <a:xfrm rot="14711709">
              <a:off x="1637" y="1978"/>
              <a:ext cx="43" cy="45"/>
              <a:chOff x="1124" y="1949"/>
              <a:chExt cx="43" cy="45"/>
            </a:xfrm>
          </p:grpSpPr>
          <p:sp>
            <p:nvSpPr>
              <p:cNvPr id="84" name="Oval 122"/>
              <p:cNvSpPr>
                <a:spLocks noChangeAspect="1" noChangeArrowheads="1"/>
              </p:cNvSpPr>
              <p:nvPr/>
            </p:nvSpPr>
            <p:spPr bwMode="auto">
              <a:xfrm>
                <a:off x="1124" y="1949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85" name="Oval 123"/>
              <p:cNvSpPr>
                <a:spLocks noChangeAspect="1" noChangeArrowheads="1"/>
              </p:cNvSpPr>
              <p:nvPr/>
            </p:nvSpPr>
            <p:spPr bwMode="auto">
              <a:xfrm>
                <a:off x="1133" y="1960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81" name="Group 124"/>
            <p:cNvGrpSpPr>
              <a:grpSpLocks/>
            </p:cNvGrpSpPr>
            <p:nvPr/>
          </p:nvGrpSpPr>
          <p:grpSpPr bwMode="auto">
            <a:xfrm rot="14957457">
              <a:off x="1511" y="1983"/>
              <a:ext cx="43" cy="45"/>
              <a:chOff x="1120" y="2443"/>
              <a:chExt cx="43" cy="45"/>
            </a:xfrm>
          </p:grpSpPr>
          <p:sp>
            <p:nvSpPr>
              <p:cNvPr id="82" name="Oval 125"/>
              <p:cNvSpPr>
                <a:spLocks noChangeAspect="1" noChangeArrowheads="1"/>
              </p:cNvSpPr>
              <p:nvPr/>
            </p:nvSpPr>
            <p:spPr bwMode="auto">
              <a:xfrm>
                <a:off x="1120" y="2443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83" name="Oval 126"/>
              <p:cNvSpPr>
                <a:spLocks noChangeAspect="1" noChangeArrowheads="1"/>
              </p:cNvSpPr>
              <p:nvPr/>
            </p:nvSpPr>
            <p:spPr bwMode="auto">
              <a:xfrm>
                <a:off x="1129" y="2454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90" name="Group 115"/>
          <p:cNvGrpSpPr>
            <a:grpSpLocks/>
          </p:cNvGrpSpPr>
          <p:nvPr/>
        </p:nvGrpSpPr>
        <p:grpSpPr bwMode="auto">
          <a:xfrm>
            <a:off x="1674813" y="3884613"/>
            <a:ext cx="68262" cy="71437"/>
            <a:chOff x="1869" y="1838"/>
            <a:chExt cx="43" cy="45"/>
          </a:xfrm>
        </p:grpSpPr>
        <p:sp>
          <p:nvSpPr>
            <p:cNvPr id="91" name="Oval 116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92" name="Oval 117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93" name="Group 161"/>
          <p:cNvGrpSpPr>
            <a:grpSpLocks/>
          </p:cNvGrpSpPr>
          <p:nvPr/>
        </p:nvGrpSpPr>
        <p:grpSpPr bwMode="auto">
          <a:xfrm>
            <a:off x="1747838" y="3098800"/>
            <a:ext cx="1277937" cy="180975"/>
            <a:chOff x="1049" y="1712"/>
            <a:chExt cx="805" cy="114"/>
          </a:xfrm>
        </p:grpSpPr>
        <p:grpSp>
          <p:nvGrpSpPr>
            <p:cNvPr id="94" name="Group 68"/>
            <p:cNvGrpSpPr>
              <a:grpSpLocks/>
            </p:cNvGrpSpPr>
            <p:nvPr/>
          </p:nvGrpSpPr>
          <p:grpSpPr bwMode="auto">
            <a:xfrm rot="14711709">
              <a:off x="1050" y="1782"/>
              <a:ext cx="43" cy="45"/>
              <a:chOff x="1124" y="1949"/>
              <a:chExt cx="43" cy="45"/>
            </a:xfrm>
          </p:grpSpPr>
          <p:sp>
            <p:nvSpPr>
              <p:cNvPr id="110" name="Oval 69"/>
              <p:cNvSpPr>
                <a:spLocks noChangeAspect="1" noChangeArrowheads="1"/>
              </p:cNvSpPr>
              <p:nvPr/>
            </p:nvSpPr>
            <p:spPr bwMode="auto">
              <a:xfrm>
                <a:off x="1124" y="1949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1" name="Oval 70"/>
              <p:cNvSpPr>
                <a:spLocks noChangeAspect="1" noChangeArrowheads="1"/>
              </p:cNvSpPr>
              <p:nvPr/>
            </p:nvSpPr>
            <p:spPr bwMode="auto">
              <a:xfrm>
                <a:off x="1133" y="1960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95" name="Group 71"/>
            <p:cNvGrpSpPr>
              <a:grpSpLocks/>
            </p:cNvGrpSpPr>
            <p:nvPr/>
          </p:nvGrpSpPr>
          <p:grpSpPr bwMode="auto">
            <a:xfrm rot="3820725">
              <a:off x="1212" y="1718"/>
              <a:ext cx="43" cy="45"/>
              <a:chOff x="1258" y="1843"/>
              <a:chExt cx="43" cy="45"/>
            </a:xfrm>
          </p:grpSpPr>
          <p:sp>
            <p:nvSpPr>
              <p:cNvPr id="108" name="Oval 72"/>
              <p:cNvSpPr>
                <a:spLocks noChangeAspect="1" noChangeArrowheads="1"/>
              </p:cNvSpPr>
              <p:nvPr/>
            </p:nvSpPr>
            <p:spPr bwMode="auto">
              <a:xfrm>
                <a:off x="1258" y="1843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09" name="Oval 73"/>
              <p:cNvSpPr>
                <a:spLocks noChangeAspect="1" noChangeArrowheads="1"/>
              </p:cNvSpPr>
              <p:nvPr/>
            </p:nvSpPr>
            <p:spPr bwMode="auto">
              <a:xfrm>
                <a:off x="1267" y="1854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96" name="Group 75"/>
            <p:cNvGrpSpPr>
              <a:grpSpLocks/>
            </p:cNvGrpSpPr>
            <p:nvPr/>
          </p:nvGrpSpPr>
          <p:grpSpPr bwMode="auto">
            <a:xfrm>
              <a:off x="1811" y="1749"/>
              <a:ext cx="43" cy="45"/>
              <a:chOff x="1869" y="1838"/>
              <a:chExt cx="43" cy="45"/>
            </a:xfrm>
          </p:grpSpPr>
          <p:sp>
            <p:nvSpPr>
              <p:cNvPr id="106" name="Oval 76"/>
              <p:cNvSpPr>
                <a:spLocks noChangeAspect="1" noChangeArrowheads="1"/>
              </p:cNvSpPr>
              <p:nvPr/>
            </p:nvSpPr>
            <p:spPr bwMode="auto">
              <a:xfrm>
                <a:off x="1869" y="183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07" name="Oval 77"/>
              <p:cNvSpPr>
                <a:spLocks noChangeAspect="1" noChangeArrowheads="1"/>
              </p:cNvSpPr>
              <p:nvPr/>
            </p:nvSpPr>
            <p:spPr bwMode="auto">
              <a:xfrm>
                <a:off x="1878" y="1849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97" name="Group 152"/>
            <p:cNvGrpSpPr>
              <a:grpSpLocks/>
            </p:cNvGrpSpPr>
            <p:nvPr/>
          </p:nvGrpSpPr>
          <p:grpSpPr bwMode="auto">
            <a:xfrm>
              <a:off x="1621" y="1775"/>
              <a:ext cx="43" cy="49"/>
              <a:chOff x="1621" y="1775"/>
              <a:chExt cx="43" cy="49"/>
            </a:xfrm>
          </p:grpSpPr>
          <p:sp>
            <p:nvSpPr>
              <p:cNvPr id="104" name="Oval 74"/>
              <p:cNvSpPr>
                <a:spLocks noChangeAspect="1" noChangeArrowheads="1"/>
              </p:cNvSpPr>
              <p:nvPr/>
            </p:nvSpPr>
            <p:spPr bwMode="auto">
              <a:xfrm>
                <a:off x="1621" y="1775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05" name="Oval 148"/>
              <p:cNvSpPr>
                <a:spLocks noChangeAspect="1" noChangeArrowheads="1"/>
              </p:cNvSpPr>
              <p:nvPr/>
            </p:nvSpPr>
            <p:spPr bwMode="auto">
              <a:xfrm>
                <a:off x="1630" y="1790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98" name="Group 151"/>
            <p:cNvGrpSpPr>
              <a:grpSpLocks/>
            </p:cNvGrpSpPr>
            <p:nvPr/>
          </p:nvGrpSpPr>
          <p:grpSpPr bwMode="auto">
            <a:xfrm>
              <a:off x="1587" y="1712"/>
              <a:ext cx="47" cy="39"/>
              <a:chOff x="1587" y="1712"/>
              <a:chExt cx="47" cy="39"/>
            </a:xfrm>
          </p:grpSpPr>
          <p:sp>
            <p:nvSpPr>
              <p:cNvPr id="102" name="Oval 67"/>
              <p:cNvSpPr>
                <a:spLocks noChangeAspect="1" noChangeArrowheads="1"/>
              </p:cNvSpPr>
              <p:nvPr/>
            </p:nvSpPr>
            <p:spPr bwMode="auto">
              <a:xfrm>
                <a:off x="1600" y="1712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03" name="Oval 149"/>
              <p:cNvSpPr>
                <a:spLocks noChangeAspect="1" noChangeArrowheads="1"/>
              </p:cNvSpPr>
              <p:nvPr/>
            </p:nvSpPr>
            <p:spPr bwMode="auto">
              <a:xfrm>
                <a:off x="1587" y="171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99" name="Group 158"/>
            <p:cNvGrpSpPr>
              <a:grpSpLocks/>
            </p:cNvGrpSpPr>
            <p:nvPr/>
          </p:nvGrpSpPr>
          <p:grpSpPr bwMode="auto">
            <a:xfrm>
              <a:off x="1439" y="1728"/>
              <a:ext cx="50" cy="37"/>
              <a:chOff x="1439" y="1728"/>
              <a:chExt cx="50" cy="37"/>
            </a:xfrm>
          </p:grpSpPr>
          <p:sp>
            <p:nvSpPr>
              <p:cNvPr id="100" name="Oval 114"/>
              <p:cNvSpPr>
                <a:spLocks noChangeAspect="1" noChangeArrowheads="1"/>
              </p:cNvSpPr>
              <p:nvPr/>
            </p:nvSpPr>
            <p:spPr bwMode="auto">
              <a:xfrm>
                <a:off x="1455" y="172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01" name="Oval 150"/>
              <p:cNvSpPr>
                <a:spLocks noChangeAspect="1" noChangeArrowheads="1"/>
              </p:cNvSpPr>
              <p:nvPr/>
            </p:nvSpPr>
            <p:spPr bwMode="auto">
              <a:xfrm>
                <a:off x="1439" y="1731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112" name="Group 164"/>
          <p:cNvGrpSpPr>
            <a:grpSpLocks/>
          </p:cNvGrpSpPr>
          <p:nvPr/>
        </p:nvGrpSpPr>
        <p:grpSpPr bwMode="auto">
          <a:xfrm>
            <a:off x="1927225" y="3278188"/>
            <a:ext cx="1277938" cy="180975"/>
            <a:chOff x="1049" y="1712"/>
            <a:chExt cx="805" cy="114"/>
          </a:xfrm>
        </p:grpSpPr>
        <p:grpSp>
          <p:nvGrpSpPr>
            <p:cNvPr id="113" name="Group 165"/>
            <p:cNvGrpSpPr>
              <a:grpSpLocks/>
            </p:cNvGrpSpPr>
            <p:nvPr/>
          </p:nvGrpSpPr>
          <p:grpSpPr bwMode="auto">
            <a:xfrm rot="14711709">
              <a:off x="1050" y="1782"/>
              <a:ext cx="43" cy="45"/>
              <a:chOff x="1124" y="1949"/>
              <a:chExt cx="43" cy="45"/>
            </a:xfrm>
          </p:grpSpPr>
          <p:sp>
            <p:nvSpPr>
              <p:cNvPr id="129" name="Oval 166"/>
              <p:cNvSpPr>
                <a:spLocks noChangeAspect="1" noChangeArrowheads="1"/>
              </p:cNvSpPr>
              <p:nvPr/>
            </p:nvSpPr>
            <p:spPr bwMode="auto">
              <a:xfrm>
                <a:off x="1124" y="1949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30" name="Oval 167"/>
              <p:cNvSpPr>
                <a:spLocks noChangeAspect="1" noChangeArrowheads="1"/>
              </p:cNvSpPr>
              <p:nvPr/>
            </p:nvSpPr>
            <p:spPr bwMode="auto">
              <a:xfrm>
                <a:off x="1133" y="1960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114" name="Group 168"/>
            <p:cNvGrpSpPr>
              <a:grpSpLocks/>
            </p:cNvGrpSpPr>
            <p:nvPr/>
          </p:nvGrpSpPr>
          <p:grpSpPr bwMode="auto">
            <a:xfrm rot="3820725">
              <a:off x="1212" y="1718"/>
              <a:ext cx="43" cy="45"/>
              <a:chOff x="1258" y="1843"/>
              <a:chExt cx="43" cy="45"/>
            </a:xfrm>
          </p:grpSpPr>
          <p:sp>
            <p:nvSpPr>
              <p:cNvPr id="127" name="Oval 169"/>
              <p:cNvSpPr>
                <a:spLocks noChangeAspect="1" noChangeArrowheads="1"/>
              </p:cNvSpPr>
              <p:nvPr/>
            </p:nvSpPr>
            <p:spPr bwMode="auto">
              <a:xfrm>
                <a:off x="1258" y="1843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28" name="Oval 170"/>
              <p:cNvSpPr>
                <a:spLocks noChangeAspect="1" noChangeArrowheads="1"/>
              </p:cNvSpPr>
              <p:nvPr/>
            </p:nvSpPr>
            <p:spPr bwMode="auto">
              <a:xfrm>
                <a:off x="1267" y="1854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115" name="Group 171"/>
            <p:cNvGrpSpPr>
              <a:grpSpLocks/>
            </p:cNvGrpSpPr>
            <p:nvPr/>
          </p:nvGrpSpPr>
          <p:grpSpPr bwMode="auto">
            <a:xfrm>
              <a:off x="1811" y="1749"/>
              <a:ext cx="43" cy="45"/>
              <a:chOff x="1869" y="1838"/>
              <a:chExt cx="43" cy="45"/>
            </a:xfrm>
          </p:grpSpPr>
          <p:sp>
            <p:nvSpPr>
              <p:cNvPr id="125" name="Oval 172"/>
              <p:cNvSpPr>
                <a:spLocks noChangeAspect="1" noChangeArrowheads="1"/>
              </p:cNvSpPr>
              <p:nvPr/>
            </p:nvSpPr>
            <p:spPr bwMode="auto">
              <a:xfrm>
                <a:off x="1869" y="183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26" name="Oval 173"/>
              <p:cNvSpPr>
                <a:spLocks noChangeAspect="1" noChangeArrowheads="1"/>
              </p:cNvSpPr>
              <p:nvPr/>
            </p:nvSpPr>
            <p:spPr bwMode="auto">
              <a:xfrm>
                <a:off x="1878" y="1849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116" name="Group 174"/>
            <p:cNvGrpSpPr>
              <a:grpSpLocks/>
            </p:cNvGrpSpPr>
            <p:nvPr/>
          </p:nvGrpSpPr>
          <p:grpSpPr bwMode="auto">
            <a:xfrm>
              <a:off x="1621" y="1775"/>
              <a:ext cx="43" cy="49"/>
              <a:chOff x="1621" y="1775"/>
              <a:chExt cx="43" cy="49"/>
            </a:xfrm>
          </p:grpSpPr>
          <p:sp>
            <p:nvSpPr>
              <p:cNvPr id="123" name="Oval 175"/>
              <p:cNvSpPr>
                <a:spLocks noChangeAspect="1" noChangeArrowheads="1"/>
              </p:cNvSpPr>
              <p:nvPr/>
            </p:nvSpPr>
            <p:spPr bwMode="auto">
              <a:xfrm>
                <a:off x="1621" y="1775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24" name="Oval 176"/>
              <p:cNvSpPr>
                <a:spLocks noChangeAspect="1" noChangeArrowheads="1"/>
              </p:cNvSpPr>
              <p:nvPr/>
            </p:nvSpPr>
            <p:spPr bwMode="auto">
              <a:xfrm>
                <a:off x="1630" y="1790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117" name="Group 177"/>
            <p:cNvGrpSpPr>
              <a:grpSpLocks/>
            </p:cNvGrpSpPr>
            <p:nvPr/>
          </p:nvGrpSpPr>
          <p:grpSpPr bwMode="auto">
            <a:xfrm>
              <a:off x="1587" y="1712"/>
              <a:ext cx="47" cy="39"/>
              <a:chOff x="1587" y="1712"/>
              <a:chExt cx="47" cy="39"/>
            </a:xfrm>
          </p:grpSpPr>
          <p:sp>
            <p:nvSpPr>
              <p:cNvPr id="121" name="Oval 178"/>
              <p:cNvSpPr>
                <a:spLocks noChangeAspect="1" noChangeArrowheads="1"/>
              </p:cNvSpPr>
              <p:nvPr/>
            </p:nvSpPr>
            <p:spPr bwMode="auto">
              <a:xfrm>
                <a:off x="1600" y="1712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22" name="Oval 179"/>
              <p:cNvSpPr>
                <a:spLocks noChangeAspect="1" noChangeArrowheads="1"/>
              </p:cNvSpPr>
              <p:nvPr/>
            </p:nvSpPr>
            <p:spPr bwMode="auto">
              <a:xfrm>
                <a:off x="1587" y="171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118" name="Group 180"/>
            <p:cNvGrpSpPr>
              <a:grpSpLocks/>
            </p:cNvGrpSpPr>
            <p:nvPr/>
          </p:nvGrpSpPr>
          <p:grpSpPr bwMode="auto">
            <a:xfrm>
              <a:off x="1439" y="1728"/>
              <a:ext cx="50" cy="37"/>
              <a:chOff x="1439" y="1728"/>
              <a:chExt cx="50" cy="37"/>
            </a:xfrm>
          </p:grpSpPr>
          <p:sp>
            <p:nvSpPr>
              <p:cNvPr id="119" name="Oval 181"/>
              <p:cNvSpPr>
                <a:spLocks noChangeAspect="1" noChangeArrowheads="1"/>
              </p:cNvSpPr>
              <p:nvPr/>
            </p:nvSpPr>
            <p:spPr bwMode="auto">
              <a:xfrm>
                <a:off x="1455" y="172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20" name="Oval 182"/>
              <p:cNvSpPr>
                <a:spLocks noChangeAspect="1" noChangeArrowheads="1"/>
              </p:cNvSpPr>
              <p:nvPr/>
            </p:nvSpPr>
            <p:spPr bwMode="auto">
              <a:xfrm>
                <a:off x="1439" y="1731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131" name="Group 184"/>
          <p:cNvGrpSpPr>
            <a:grpSpLocks/>
          </p:cNvGrpSpPr>
          <p:nvPr/>
        </p:nvGrpSpPr>
        <p:grpSpPr bwMode="auto">
          <a:xfrm>
            <a:off x="1706563" y="4464050"/>
            <a:ext cx="68262" cy="71438"/>
            <a:chOff x="1869" y="1838"/>
            <a:chExt cx="43" cy="45"/>
          </a:xfrm>
        </p:grpSpPr>
        <p:sp>
          <p:nvSpPr>
            <p:cNvPr id="132" name="Oval 185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33" name="Oval 186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134" name="Group 187"/>
          <p:cNvGrpSpPr>
            <a:grpSpLocks/>
          </p:cNvGrpSpPr>
          <p:nvPr/>
        </p:nvGrpSpPr>
        <p:grpSpPr bwMode="auto">
          <a:xfrm>
            <a:off x="1971675" y="4462463"/>
            <a:ext cx="68263" cy="71437"/>
            <a:chOff x="1869" y="1838"/>
            <a:chExt cx="43" cy="45"/>
          </a:xfrm>
        </p:grpSpPr>
        <p:sp>
          <p:nvSpPr>
            <p:cNvPr id="135" name="Oval 188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36" name="Oval 189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137" name="Group 190"/>
          <p:cNvGrpSpPr>
            <a:grpSpLocks/>
          </p:cNvGrpSpPr>
          <p:nvPr/>
        </p:nvGrpSpPr>
        <p:grpSpPr bwMode="auto">
          <a:xfrm>
            <a:off x="1898650" y="4132263"/>
            <a:ext cx="68263" cy="71437"/>
            <a:chOff x="1869" y="1838"/>
            <a:chExt cx="43" cy="45"/>
          </a:xfrm>
        </p:grpSpPr>
        <p:sp>
          <p:nvSpPr>
            <p:cNvPr id="138" name="Oval 191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39" name="Oval 192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140" name="Group 193"/>
          <p:cNvGrpSpPr>
            <a:grpSpLocks/>
          </p:cNvGrpSpPr>
          <p:nvPr/>
        </p:nvGrpSpPr>
        <p:grpSpPr bwMode="auto">
          <a:xfrm>
            <a:off x="2349500" y="4530725"/>
            <a:ext cx="68263" cy="71438"/>
            <a:chOff x="1869" y="1838"/>
            <a:chExt cx="43" cy="45"/>
          </a:xfrm>
        </p:grpSpPr>
        <p:sp>
          <p:nvSpPr>
            <p:cNvPr id="141" name="Oval 194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42" name="Oval 195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143" name="Group 196"/>
          <p:cNvGrpSpPr>
            <a:grpSpLocks/>
          </p:cNvGrpSpPr>
          <p:nvPr/>
        </p:nvGrpSpPr>
        <p:grpSpPr bwMode="auto">
          <a:xfrm>
            <a:off x="2209800" y="4381500"/>
            <a:ext cx="68263" cy="71438"/>
            <a:chOff x="1869" y="1838"/>
            <a:chExt cx="43" cy="45"/>
          </a:xfrm>
        </p:grpSpPr>
        <p:sp>
          <p:nvSpPr>
            <p:cNvPr id="144" name="Oval 197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45" name="Oval 198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146" name="Group 199"/>
          <p:cNvGrpSpPr>
            <a:grpSpLocks/>
          </p:cNvGrpSpPr>
          <p:nvPr/>
        </p:nvGrpSpPr>
        <p:grpSpPr bwMode="auto">
          <a:xfrm>
            <a:off x="2636838" y="4484688"/>
            <a:ext cx="68262" cy="71437"/>
            <a:chOff x="1869" y="1838"/>
            <a:chExt cx="43" cy="45"/>
          </a:xfrm>
        </p:grpSpPr>
        <p:sp>
          <p:nvSpPr>
            <p:cNvPr id="147" name="Oval 200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48" name="Oval 201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149" name="Group 202"/>
          <p:cNvGrpSpPr>
            <a:grpSpLocks/>
          </p:cNvGrpSpPr>
          <p:nvPr/>
        </p:nvGrpSpPr>
        <p:grpSpPr bwMode="auto">
          <a:xfrm>
            <a:off x="2854325" y="4535488"/>
            <a:ext cx="68263" cy="71437"/>
            <a:chOff x="1869" y="1838"/>
            <a:chExt cx="43" cy="45"/>
          </a:xfrm>
        </p:grpSpPr>
        <p:sp>
          <p:nvSpPr>
            <p:cNvPr id="150" name="Oval 203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51" name="Oval 204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152" name="Group 205"/>
          <p:cNvGrpSpPr>
            <a:grpSpLocks/>
          </p:cNvGrpSpPr>
          <p:nvPr/>
        </p:nvGrpSpPr>
        <p:grpSpPr bwMode="auto">
          <a:xfrm>
            <a:off x="2867025" y="4191000"/>
            <a:ext cx="68263" cy="71438"/>
            <a:chOff x="1869" y="1838"/>
            <a:chExt cx="43" cy="45"/>
          </a:xfrm>
        </p:grpSpPr>
        <p:sp>
          <p:nvSpPr>
            <p:cNvPr id="153" name="Oval 206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54" name="Oval 207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155" name="Group 208"/>
          <p:cNvGrpSpPr>
            <a:grpSpLocks/>
          </p:cNvGrpSpPr>
          <p:nvPr/>
        </p:nvGrpSpPr>
        <p:grpSpPr bwMode="auto">
          <a:xfrm>
            <a:off x="2998788" y="4479925"/>
            <a:ext cx="68262" cy="71438"/>
            <a:chOff x="1869" y="1838"/>
            <a:chExt cx="43" cy="45"/>
          </a:xfrm>
        </p:grpSpPr>
        <p:sp>
          <p:nvSpPr>
            <p:cNvPr id="156" name="Oval 209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57" name="Oval 210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158" name="Group 211"/>
          <p:cNvGrpSpPr>
            <a:grpSpLocks/>
          </p:cNvGrpSpPr>
          <p:nvPr/>
        </p:nvGrpSpPr>
        <p:grpSpPr bwMode="auto">
          <a:xfrm>
            <a:off x="3016250" y="4144963"/>
            <a:ext cx="68263" cy="71437"/>
            <a:chOff x="1869" y="1838"/>
            <a:chExt cx="43" cy="45"/>
          </a:xfrm>
        </p:grpSpPr>
        <p:sp>
          <p:nvSpPr>
            <p:cNvPr id="159" name="Oval 212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60" name="Oval 213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161" name="Group 214"/>
          <p:cNvGrpSpPr>
            <a:grpSpLocks/>
          </p:cNvGrpSpPr>
          <p:nvPr/>
        </p:nvGrpSpPr>
        <p:grpSpPr bwMode="auto">
          <a:xfrm>
            <a:off x="2676525" y="3919538"/>
            <a:ext cx="68263" cy="71437"/>
            <a:chOff x="1869" y="1838"/>
            <a:chExt cx="43" cy="45"/>
          </a:xfrm>
        </p:grpSpPr>
        <p:sp>
          <p:nvSpPr>
            <p:cNvPr id="162" name="Oval 215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63" name="Oval 216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164" name="Group 217"/>
          <p:cNvGrpSpPr>
            <a:grpSpLocks/>
          </p:cNvGrpSpPr>
          <p:nvPr/>
        </p:nvGrpSpPr>
        <p:grpSpPr bwMode="auto">
          <a:xfrm>
            <a:off x="2565400" y="3989388"/>
            <a:ext cx="68263" cy="71437"/>
            <a:chOff x="1869" y="1838"/>
            <a:chExt cx="43" cy="45"/>
          </a:xfrm>
        </p:grpSpPr>
        <p:sp>
          <p:nvSpPr>
            <p:cNvPr id="165" name="Oval 218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66" name="Oval 219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167" name="Group 220"/>
          <p:cNvGrpSpPr>
            <a:grpSpLocks/>
          </p:cNvGrpSpPr>
          <p:nvPr/>
        </p:nvGrpSpPr>
        <p:grpSpPr bwMode="auto">
          <a:xfrm>
            <a:off x="2130425" y="3802063"/>
            <a:ext cx="68263" cy="71437"/>
            <a:chOff x="1869" y="1838"/>
            <a:chExt cx="43" cy="45"/>
          </a:xfrm>
        </p:grpSpPr>
        <p:sp>
          <p:nvSpPr>
            <p:cNvPr id="168" name="Oval 221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69" name="Oval 222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170" name="Group 223"/>
          <p:cNvGrpSpPr>
            <a:grpSpLocks/>
          </p:cNvGrpSpPr>
          <p:nvPr/>
        </p:nvGrpSpPr>
        <p:grpSpPr bwMode="auto">
          <a:xfrm>
            <a:off x="2319338" y="4067175"/>
            <a:ext cx="68262" cy="71438"/>
            <a:chOff x="1869" y="1838"/>
            <a:chExt cx="43" cy="45"/>
          </a:xfrm>
        </p:grpSpPr>
        <p:sp>
          <p:nvSpPr>
            <p:cNvPr id="171" name="Oval 224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72" name="Oval 225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173" name="Group 226"/>
          <p:cNvGrpSpPr>
            <a:grpSpLocks/>
          </p:cNvGrpSpPr>
          <p:nvPr/>
        </p:nvGrpSpPr>
        <p:grpSpPr bwMode="auto">
          <a:xfrm>
            <a:off x="2913063" y="3817938"/>
            <a:ext cx="68262" cy="71437"/>
            <a:chOff x="1869" y="1838"/>
            <a:chExt cx="43" cy="45"/>
          </a:xfrm>
        </p:grpSpPr>
        <p:sp>
          <p:nvSpPr>
            <p:cNvPr id="174" name="Oval 227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75" name="Oval 228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176" name="Group 229"/>
          <p:cNvGrpSpPr>
            <a:grpSpLocks/>
          </p:cNvGrpSpPr>
          <p:nvPr/>
        </p:nvGrpSpPr>
        <p:grpSpPr bwMode="auto">
          <a:xfrm>
            <a:off x="2481263" y="3824288"/>
            <a:ext cx="68262" cy="71437"/>
            <a:chOff x="1869" y="1838"/>
            <a:chExt cx="43" cy="45"/>
          </a:xfrm>
        </p:grpSpPr>
        <p:sp>
          <p:nvSpPr>
            <p:cNvPr id="177" name="Oval 230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78" name="Oval 231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179" name="Group 232"/>
          <p:cNvGrpSpPr>
            <a:grpSpLocks/>
          </p:cNvGrpSpPr>
          <p:nvPr/>
        </p:nvGrpSpPr>
        <p:grpSpPr bwMode="auto">
          <a:xfrm>
            <a:off x="3113088" y="3798888"/>
            <a:ext cx="68262" cy="71437"/>
            <a:chOff x="1869" y="1838"/>
            <a:chExt cx="43" cy="45"/>
          </a:xfrm>
        </p:grpSpPr>
        <p:sp>
          <p:nvSpPr>
            <p:cNvPr id="180" name="Oval 233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81" name="Oval 234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182" name="Group 235"/>
          <p:cNvGrpSpPr>
            <a:grpSpLocks/>
          </p:cNvGrpSpPr>
          <p:nvPr/>
        </p:nvGrpSpPr>
        <p:grpSpPr bwMode="auto">
          <a:xfrm>
            <a:off x="1619250" y="3790950"/>
            <a:ext cx="68263" cy="71438"/>
            <a:chOff x="1869" y="1838"/>
            <a:chExt cx="43" cy="45"/>
          </a:xfrm>
        </p:grpSpPr>
        <p:sp>
          <p:nvSpPr>
            <p:cNvPr id="183" name="Oval 236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84" name="Oval 237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185" name="Group 238"/>
          <p:cNvGrpSpPr>
            <a:grpSpLocks/>
          </p:cNvGrpSpPr>
          <p:nvPr/>
        </p:nvGrpSpPr>
        <p:grpSpPr bwMode="auto">
          <a:xfrm>
            <a:off x="1803400" y="3860800"/>
            <a:ext cx="68263" cy="71438"/>
            <a:chOff x="1869" y="1838"/>
            <a:chExt cx="43" cy="45"/>
          </a:xfrm>
        </p:grpSpPr>
        <p:sp>
          <p:nvSpPr>
            <p:cNvPr id="186" name="Oval 239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87" name="Oval 240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188" name="Group 241"/>
          <p:cNvGrpSpPr>
            <a:grpSpLocks/>
          </p:cNvGrpSpPr>
          <p:nvPr/>
        </p:nvGrpSpPr>
        <p:grpSpPr bwMode="auto">
          <a:xfrm>
            <a:off x="2425700" y="3949700"/>
            <a:ext cx="68263" cy="71438"/>
            <a:chOff x="1869" y="1838"/>
            <a:chExt cx="43" cy="45"/>
          </a:xfrm>
        </p:grpSpPr>
        <p:sp>
          <p:nvSpPr>
            <p:cNvPr id="189" name="Oval 242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90" name="Oval 243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191" name="Group 144"/>
          <p:cNvGrpSpPr>
            <a:grpSpLocks/>
          </p:cNvGrpSpPr>
          <p:nvPr/>
        </p:nvGrpSpPr>
        <p:grpSpPr bwMode="auto">
          <a:xfrm>
            <a:off x="1566863" y="2271713"/>
            <a:ext cx="1655762" cy="812800"/>
            <a:chOff x="935" y="1191"/>
            <a:chExt cx="1043" cy="512"/>
          </a:xfrm>
        </p:grpSpPr>
        <p:sp>
          <p:nvSpPr>
            <p:cNvPr id="192" name="Rectangle 143"/>
            <p:cNvSpPr>
              <a:spLocks noChangeArrowheads="1"/>
            </p:cNvSpPr>
            <p:nvPr/>
          </p:nvSpPr>
          <p:spPr bwMode="auto">
            <a:xfrm>
              <a:off x="935" y="1191"/>
              <a:ext cx="1043" cy="503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rgbClr val="FFC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93" name="Rectangle 79" descr="50%"/>
            <p:cNvSpPr>
              <a:spLocks noChangeArrowheads="1"/>
            </p:cNvSpPr>
            <p:nvPr/>
          </p:nvSpPr>
          <p:spPr bwMode="auto">
            <a:xfrm>
              <a:off x="954" y="1570"/>
              <a:ext cx="1007" cy="13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rgbClr val="FFC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194" name="Freeform 15" descr="50%"/>
          <p:cNvSpPr>
            <a:spLocks/>
          </p:cNvSpPr>
          <p:nvPr/>
        </p:nvSpPr>
        <p:spPr bwMode="auto">
          <a:xfrm>
            <a:off x="1374775" y="2247900"/>
            <a:ext cx="2039938" cy="2581275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0" y="1626"/>
              </a:cxn>
              <a:cxn ang="0">
                <a:pos x="1285" y="1626"/>
              </a:cxn>
              <a:cxn ang="0">
                <a:pos x="1285" y="0"/>
              </a:cxn>
              <a:cxn ang="0">
                <a:pos x="1161" y="0"/>
              </a:cxn>
              <a:cxn ang="0">
                <a:pos x="1162" y="1500"/>
              </a:cxn>
              <a:cxn ang="0">
                <a:pos x="124" y="1500"/>
              </a:cxn>
              <a:cxn ang="0">
                <a:pos x="127" y="1"/>
              </a:cxn>
              <a:cxn ang="0">
                <a:pos x="0" y="1"/>
              </a:cxn>
            </a:cxnLst>
            <a:rect l="0" t="0" r="r" b="b"/>
            <a:pathLst>
              <a:path w="1285" h="1626">
                <a:moveTo>
                  <a:pt x="0" y="1"/>
                </a:moveTo>
                <a:lnTo>
                  <a:pt x="0" y="1626"/>
                </a:lnTo>
                <a:lnTo>
                  <a:pt x="1285" y="1626"/>
                </a:lnTo>
                <a:lnTo>
                  <a:pt x="1285" y="0"/>
                </a:lnTo>
                <a:lnTo>
                  <a:pt x="1161" y="0"/>
                </a:lnTo>
                <a:lnTo>
                  <a:pt x="1162" y="1500"/>
                </a:lnTo>
                <a:lnTo>
                  <a:pt x="124" y="1500"/>
                </a:lnTo>
                <a:lnTo>
                  <a:pt x="127" y="1"/>
                </a:lnTo>
                <a:lnTo>
                  <a:pt x="0" y="1"/>
                </a:lnTo>
                <a:close/>
              </a:path>
            </a:pathLst>
          </a:custGeom>
          <a:solidFill>
            <a:srgbClr val="C00000"/>
          </a:solidFill>
          <a:ln w="19050" cmpd="sng">
            <a:solidFill>
              <a:srgbClr val="4D4D4D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95" name="Line 17"/>
          <p:cNvSpPr>
            <a:spLocks noChangeShapeType="1"/>
          </p:cNvSpPr>
          <p:nvPr/>
        </p:nvSpPr>
        <p:spPr bwMode="auto">
          <a:xfrm flipH="1">
            <a:off x="3114675" y="4573588"/>
            <a:ext cx="523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96" name="Line 246"/>
          <p:cNvSpPr>
            <a:spLocks noChangeShapeType="1"/>
          </p:cNvSpPr>
          <p:nvPr/>
        </p:nvSpPr>
        <p:spPr bwMode="auto">
          <a:xfrm flipH="1">
            <a:off x="841375" y="4154488"/>
            <a:ext cx="839788" cy="0"/>
          </a:xfrm>
          <a:prstGeom prst="line">
            <a:avLst/>
          </a:prstGeom>
          <a:noFill/>
          <a:ln w="63500">
            <a:solidFill>
              <a:srgbClr val="FFC000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197" name="Object 247"/>
          <p:cNvGraphicFramePr>
            <a:graphicFrameLocks noChangeAspect="1"/>
          </p:cNvGraphicFramePr>
          <p:nvPr/>
        </p:nvGraphicFramePr>
        <p:xfrm>
          <a:off x="954088" y="3586163"/>
          <a:ext cx="366712" cy="488950"/>
        </p:xfrm>
        <a:graphic>
          <a:graphicData uri="http://schemas.openxmlformats.org/presentationml/2006/ole">
            <p:oleObj spid="_x0000_s2051" name="Rovnica" r:id="rId4" imgW="152280" imgH="203040" progId="Equation.3">
              <p:embed/>
            </p:oleObj>
          </a:graphicData>
        </a:graphic>
      </p:graphicFrame>
      <p:sp>
        <p:nvSpPr>
          <p:cNvPr id="198" name="Rectangle 248"/>
          <p:cNvSpPr>
            <a:spLocks noChangeArrowheads="1"/>
          </p:cNvSpPr>
          <p:nvPr/>
        </p:nvSpPr>
        <p:spPr bwMode="auto">
          <a:xfrm>
            <a:off x="5668963" y="2246313"/>
            <a:ext cx="1770062" cy="2497137"/>
          </a:xfrm>
          <a:prstGeom prst="rect">
            <a:avLst/>
          </a:prstGeom>
          <a:solidFill>
            <a:schemeClr val="accent2"/>
          </a:solidFill>
          <a:ln w="31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99" name="Rectangle 249"/>
          <p:cNvSpPr>
            <a:spLocks noChangeArrowheads="1"/>
          </p:cNvSpPr>
          <p:nvPr/>
        </p:nvSpPr>
        <p:spPr bwMode="auto">
          <a:xfrm>
            <a:off x="5691188" y="2916238"/>
            <a:ext cx="1689100" cy="1739900"/>
          </a:xfrm>
          <a:prstGeom prst="rect">
            <a:avLst/>
          </a:prstGeom>
          <a:solidFill>
            <a:srgbClr val="A3C2E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00" name="Rectangle 250"/>
          <p:cNvSpPr>
            <a:spLocks noChangeArrowheads="1"/>
          </p:cNvSpPr>
          <p:nvPr/>
        </p:nvSpPr>
        <p:spPr bwMode="auto">
          <a:xfrm>
            <a:off x="7777163" y="2670175"/>
            <a:ext cx="130175" cy="1957388"/>
          </a:xfrm>
          <a:prstGeom prst="rect">
            <a:avLst/>
          </a:prstGeom>
          <a:solidFill>
            <a:srgbClr val="FFFFFF"/>
          </a:solidFill>
          <a:ln w="1587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01" name="Rectangle 251"/>
          <p:cNvSpPr>
            <a:spLocks noChangeArrowheads="1"/>
          </p:cNvSpPr>
          <p:nvPr/>
        </p:nvSpPr>
        <p:spPr bwMode="auto">
          <a:xfrm>
            <a:off x="7797800" y="3582988"/>
            <a:ext cx="88900" cy="1025525"/>
          </a:xfrm>
          <a:prstGeom prst="rect">
            <a:avLst/>
          </a:prstGeom>
          <a:gradFill rotWithShape="1">
            <a:gsLst>
              <a:gs pos="0">
                <a:srgbClr val="FF0000">
                  <a:gamma/>
                  <a:shade val="46275"/>
                  <a:invGamma/>
                </a:srgbClr>
              </a:gs>
              <a:gs pos="5000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202" name="Object 252"/>
          <p:cNvGraphicFramePr>
            <a:graphicFrameLocks noChangeAspect="1"/>
          </p:cNvGraphicFramePr>
          <p:nvPr/>
        </p:nvGraphicFramePr>
        <p:xfrm>
          <a:off x="8002588" y="3376613"/>
          <a:ext cx="355600" cy="419100"/>
        </p:xfrm>
        <a:graphic>
          <a:graphicData uri="http://schemas.openxmlformats.org/presentationml/2006/ole">
            <p:oleObj spid="_x0000_s2052" name="Rovnica" r:id="rId5" imgW="139680" imgH="164880" progId="Equation.3">
              <p:embed/>
            </p:oleObj>
          </a:graphicData>
        </a:graphic>
      </p:graphicFrame>
      <p:grpSp>
        <p:nvGrpSpPr>
          <p:cNvPr id="203" name="Group 253"/>
          <p:cNvGrpSpPr>
            <a:grpSpLocks/>
          </p:cNvGrpSpPr>
          <p:nvPr/>
        </p:nvGrpSpPr>
        <p:grpSpPr bwMode="auto">
          <a:xfrm>
            <a:off x="5805488" y="3746500"/>
            <a:ext cx="1500187" cy="827088"/>
            <a:chOff x="1000" y="2119"/>
            <a:chExt cx="945" cy="521"/>
          </a:xfrm>
        </p:grpSpPr>
        <p:sp>
          <p:nvSpPr>
            <p:cNvPr id="204" name="Oval 254"/>
            <p:cNvSpPr>
              <a:spLocks noChangeAspect="1" noChangeArrowheads="1"/>
            </p:cNvSpPr>
            <p:nvPr/>
          </p:nvSpPr>
          <p:spPr bwMode="auto">
            <a:xfrm>
              <a:off x="1384" y="2224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205" name="Group 255"/>
            <p:cNvGrpSpPr>
              <a:grpSpLocks/>
            </p:cNvGrpSpPr>
            <p:nvPr/>
          </p:nvGrpSpPr>
          <p:grpSpPr bwMode="auto">
            <a:xfrm rot="3486552">
              <a:off x="1421" y="2125"/>
              <a:ext cx="43" cy="45"/>
              <a:chOff x="1467" y="2220"/>
              <a:chExt cx="43" cy="45"/>
            </a:xfrm>
          </p:grpSpPr>
          <p:sp>
            <p:nvSpPr>
              <p:cNvPr id="267" name="Oval 256"/>
              <p:cNvSpPr>
                <a:spLocks noChangeAspect="1" noChangeArrowheads="1"/>
              </p:cNvSpPr>
              <p:nvPr/>
            </p:nvSpPr>
            <p:spPr bwMode="auto">
              <a:xfrm>
                <a:off x="1467" y="2220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68" name="Oval 257"/>
              <p:cNvSpPr>
                <a:spLocks noChangeAspect="1" noChangeArrowheads="1"/>
              </p:cNvSpPr>
              <p:nvPr/>
            </p:nvSpPr>
            <p:spPr bwMode="auto">
              <a:xfrm>
                <a:off x="1476" y="2231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06" name="Group 258"/>
            <p:cNvGrpSpPr>
              <a:grpSpLocks/>
            </p:cNvGrpSpPr>
            <p:nvPr/>
          </p:nvGrpSpPr>
          <p:grpSpPr bwMode="auto">
            <a:xfrm>
              <a:off x="1516" y="2392"/>
              <a:ext cx="43" cy="45"/>
              <a:chOff x="1516" y="2392"/>
              <a:chExt cx="43" cy="45"/>
            </a:xfrm>
          </p:grpSpPr>
          <p:sp>
            <p:nvSpPr>
              <p:cNvPr id="265" name="Oval 259"/>
              <p:cNvSpPr>
                <a:spLocks noChangeAspect="1" noChangeArrowheads="1"/>
              </p:cNvSpPr>
              <p:nvPr/>
            </p:nvSpPr>
            <p:spPr bwMode="auto">
              <a:xfrm>
                <a:off x="1516" y="2392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66" name="Oval 260"/>
              <p:cNvSpPr>
                <a:spLocks noChangeAspect="1" noChangeArrowheads="1"/>
              </p:cNvSpPr>
              <p:nvPr/>
            </p:nvSpPr>
            <p:spPr bwMode="auto">
              <a:xfrm>
                <a:off x="1525" y="2403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07" name="Group 261"/>
            <p:cNvGrpSpPr>
              <a:grpSpLocks/>
            </p:cNvGrpSpPr>
            <p:nvPr/>
          </p:nvGrpSpPr>
          <p:grpSpPr bwMode="auto">
            <a:xfrm>
              <a:off x="1765" y="2499"/>
              <a:ext cx="43" cy="45"/>
              <a:chOff x="1811" y="2624"/>
              <a:chExt cx="43" cy="45"/>
            </a:xfrm>
          </p:grpSpPr>
          <p:sp>
            <p:nvSpPr>
              <p:cNvPr id="263" name="Oval 262"/>
              <p:cNvSpPr>
                <a:spLocks noChangeAspect="1" noChangeArrowheads="1"/>
              </p:cNvSpPr>
              <p:nvPr/>
            </p:nvSpPr>
            <p:spPr bwMode="auto">
              <a:xfrm>
                <a:off x="1811" y="2624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64" name="Oval 263"/>
              <p:cNvSpPr>
                <a:spLocks noChangeAspect="1" noChangeArrowheads="1"/>
              </p:cNvSpPr>
              <p:nvPr/>
            </p:nvSpPr>
            <p:spPr bwMode="auto">
              <a:xfrm>
                <a:off x="1820" y="2635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08" name="Group 264"/>
            <p:cNvGrpSpPr>
              <a:grpSpLocks/>
            </p:cNvGrpSpPr>
            <p:nvPr/>
          </p:nvGrpSpPr>
          <p:grpSpPr bwMode="auto">
            <a:xfrm>
              <a:off x="1666" y="2136"/>
              <a:ext cx="43" cy="45"/>
              <a:chOff x="1666" y="2136"/>
              <a:chExt cx="43" cy="45"/>
            </a:xfrm>
          </p:grpSpPr>
          <p:sp>
            <p:nvSpPr>
              <p:cNvPr id="261" name="Oval 265"/>
              <p:cNvSpPr>
                <a:spLocks noChangeAspect="1" noChangeArrowheads="1"/>
              </p:cNvSpPr>
              <p:nvPr/>
            </p:nvSpPr>
            <p:spPr bwMode="auto">
              <a:xfrm>
                <a:off x="1666" y="2136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62" name="Oval 266"/>
              <p:cNvSpPr>
                <a:spLocks noChangeAspect="1" noChangeArrowheads="1"/>
              </p:cNvSpPr>
              <p:nvPr/>
            </p:nvSpPr>
            <p:spPr bwMode="auto">
              <a:xfrm>
                <a:off x="1675" y="214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sp>
          <p:nvSpPr>
            <p:cNvPr id="209" name="Oval 267"/>
            <p:cNvSpPr>
              <a:spLocks noChangeAspect="1" noChangeArrowheads="1"/>
            </p:cNvSpPr>
            <p:nvPr/>
          </p:nvSpPr>
          <p:spPr bwMode="auto">
            <a:xfrm>
              <a:off x="1393" y="2235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210" name="Group 268"/>
            <p:cNvGrpSpPr>
              <a:grpSpLocks/>
            </p:cNvGrpSpPr>
            <p:nvPr/>
          </p:nvGrpSpPr>
          <p:grpSpPr bwMode="auto">
            <a:xfrm rot="15290365">
              <a:off x="1647" y="2321"/>
              <a:ext cx="43" cy="45"/>
              <a:chOff x="1693" y="2446"/>
              <a:chExt cx="43" cy="45"/>
            </a:xfrm>
          </p:grpSpPr>
          <p:sp>
            <p:nvSpPr>
              <p:cNvPr id="259" name="Oval 269"/>
              <p:cNvSpPr>
                <a:spLocks noChangeAspect="1" noChangeArrowheads="1"/>
              </p:cNvSpPr>
              <p:nvPr/>
            </p:nvSpPr>
            <p:spPr bwMode="auto">
              <a:xfrm>
                <a:off x="1693" y="2446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60" name="Oval 270"/>
              <p:cNvSpPr>
                <a:spLocks noChangeAspect="1" noChangeArrowheads="1"/>
              </p:cNvSpPr>
              <p:nvPr/>
            </p:nvSpPr>
            <p:spPr bwMode="auto">
              <a:xfrm>
                <a:off x="1702" y="245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11" name="Group 271"/>
            <p:cNvGrpSpPr>
              <a:grpSpLocks/>
            </p:cNvGrpSpPr>
            <p:nvPr/>
          </p:nvGrpSpPr>
          <p:grpSpPr bwMode="auto">
            <a:xfrm>
              <a:off x="1464" y="2532"/>
              <a:ext cx="43" cy="45"/>
              <a:chOff x="1510" y="2657"/>
              <a:chExt cx="43" cy="45"/>
            </a:xfrm>
          </p:grpSpPr>
          <p:sp>
            <p:nvSpPr>
              <p:cNvPr id="257" name="Oval 272"/>
              <p:cNvSpPr>
                <a:spLocks noChangeAspect="1" noChangeArrowheads="1"/>
              </p:cNvSpPr>
              <p:nvPr/>
            </p:nvSpPr>
            <p:spPr bwMode="auto">
              <a:xfrm>
                <a:off x="1510" y="265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58" name="Oval 273"/>
              <p:cNvSpPr>
                <a:spLocks noChangeAspect="1" noChangeArrowheads="1"/>
              </p:cNvSpPr>
              <p:nvPr/>
            </p:nvSpPr>
            <p:spPr bwMode="auto">
              <a:xfrm>
                <a:off x="1519" y="266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12" name="Group 274"/>
            <p:cNvGrpSpPr>
              <a:grpSpLocks/>
            </p:cNvGrpSpPr>
            <p:nvPr/>
          </p:nvGrpSpPr>
          <p:grpSpPr bwMode="auto">
            <a:xfrm rot="3063953">
              <a:off x="1087" y="2527"/>
              <a:ext cx="43" cy="45"/>
              <a:chOff x="1161" y="2652"/>
              <a:chExt cx="43" cy="45"/>
            </a:xfrm>
          </p:grpSpPr>
          <p:sp>
            <p:nvSpPr>
              <p:cNvPr id="255" name="Oval 275"/>
              <p:cNvSpPr>
                <a:spLocks noChangeAspect="1" noChangeArrowheads="1"/>
              </p:cNvSpPr>
              <p:nvPr/>
            </p:nvSpPr>
            <p:spPr bwMode="auto">
              <a:xfrm>
                <a:off x="1161" y="2652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56" name="Oval 276"/>
              <p:cNvSpPr>
                <a:spLocks noChangeAspect="1" noChangeArrowheads="1"/>
              </p:cNvSpPr>
              <p:nvPr/>
            </p:nvSpPr>
            <p:spPr bwMode="auto">
              <a:xfrm>
                <a:off x="1170" y="2663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13" name="Group 277"/>
            <p:cNvGrpSpPr>
              <a:grpSpLocks/>
            </p:cNvGrpSpPr>
            <p:nvPr/>
          </p:nvGrpSpPr>
          <p:grpSpPr bwMode="auto">
            <a:xfrm rot="-4234977">
              <a:off x="1239" y="2357"/>
              <a:ext cx="43" cy="45"/>
              <a:chOff x="1285" y="2482"/>
              <a:chExt cx="43" cy="45"/>
            </a:xfrm>
          </p:grpSpPr>
          <p:sp>
            <p:nvSpPr>
              <p:cNvPr id="253" name="Oval 278"/>
              <p:cNvSpPr>
                <a:spLocks noChangeAspect="1" noChangeArrowheads="1"/>
              </p:cNvSpPr>
              <p:nvPr/>
            </p:nvSpPr>
            <p:spPr bwMode="auto">
              <a:xfrm>
                <a:off x="1285" y="2482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54" name="Oval 279"/>
              <p:cNvSpPr>
                <a:spLocks noChangeAspect="1" noChangeArrowheads="1"/>
              </p:cNvSpPr>
              <p:nvPr/>
            </p:nvSpPr>
            <p:spPr bwMode="auto">
              <a:xfrm>
                <a:off x="1294" y="2493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14" name="Group 280"/>
            <p:cNvGrpSpPr>
              <a:grpSpLocks/>
            </p:cNvGrpSpPr>
            <p:nvPr/>
          </p:nvGrpSpPr>
          <p:grpSpPr bwMode="auto">
            <a:xfrm rot="14957457">
              <a:off x="1046" y="2318"/>
              <a:ext cx="43" cy="45"/>
              <a:chOff x="1120" y="2443"/>
              <a:chExt cx="43" cy="45"/>
            </a:xfrm>
          </p:grpSpPr>
          <p:sp>
            <p:nvSpPr>
              <p:cNvPr id="251" name="Oval 281"/>
              <p:cNvSpPr>
                <a:spLocks noChangeAspect="1" noChangeArrowheads="1"/>
              </p:cNvSpPr>
              <p:nvPr/>
            </p:nvSpPr>
            <p:spPr bwMode="auto">
              <a:xfrm>
                <a:off x="1120" y="2443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52" name="Oval 282"/>
              <p:cNvSpPr>
                <a:spLocks noChangeAspect="1" noChangeArrowheads="1"/>
              </p:cNvSpPr>
              <p:nvPr/>
            </p:nvSpPr>
            <p:spPr bwMode="auto">
              <a:xfrm>
                <a:off x="1129" y="2454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15" name="Group 283"/>
            <p:cNvGrpSpPr>
              <a:grpSpLocks/>
            </p:cNvGrpSpPr>
            <p:nvPr/>
          </p:nvGrpSpPr>
          <p:grpSpPr bwMode="auto">
            <a:xfrm rot="3063953">
              <a:off x="1846" y="2236"/>
              <a:ext cx="43" cy="45"/>
              <a:chOff x="1892" y="2361"/>
              <a:chExt cx="43" cy="45"/>
            </a:xfrm>
          </p:grpSpPr>
          <p:sp>
            <p:nvSpPr>
              <p:cNvPr id="249" name="Oval 284"/>
              <p:cNvSpPr>
                <a:spLocks noChangeAspect="1" noChangeArrowheads="1"/>
              </p:cNvSpPr>
              <p:nvPr/>
            </p:nvSpPr>
            <p:spPr bwMode="auto">
              <a:xfrm>
                <a:off x="1892" y="2361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50" name="Oval 285"/>
              <p:cNvSpPr>
                <a:spLocks noChangeAspect="1" noChangeArrowheads="1"/>
              </p:cNvSpPr>
              <p:nvPr/>
            </p:nvSpPr>
            <p:spPr bwMode="auto">
              <a:xfrm>
                <a:off x="1901" y="2372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16" name="Group 286"/>
            <p:cNvGrpSpPr>
              <a:grpSpLocks/>
            </p:cNvGrpSpPr>
            <p:nvPr/>
          </p:nvGrpSpPr>
          <p:grpSpPr bwMode="auto">
            <a:xfrm rot="14711709">
              <a:off x="1709" y="2283"/>
              <a:ext cx="43" cy="45"/>
              <a:chOff x="1124" y="1949"/>
              <a:chExt cx="43" cy="45"/>
            </a:xfrm>
          </p:grpSpPr>
          <p:sp>
            <p:nvSpPr>
              <p:cNvPr id="247" name="Oval 287"/>
              <p:cNvSpPr>
                <a:spLocks noChangeAspect="1" noChangeArrowheads="1"/>
              </p:cNvSpPr>
              <p:nvPr/>
            </p:nvSpPr>
            <p:spPr bwMode="auto">
              <a:xfrm>
                <a:off x="1124" y="1949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48" name="Oval 288"/>
              <p:cNvSpPr>
                <a:spLocks noChangeAspect="1" noChangeArrowheads="1"/>
              </p:cNvSpPr>
              <p:nvPr/>
            </p:nvSpPr>
            <p:spPr bwMode="auto">
              <a:xfrm>
                <a:off x="1133" y="1960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17" name="Group 289"/>
            <p:cNvGrpSpPr>
              <a:grpSpLocks/>
            </p:cNvGrpSpPr>
            <p:nvPr/>
          </p:nvGrpSpPr>
          <p:grpSpPr bwMode="auto">
            <a:xfrm rot="3820725">
              <a:off x="1103" y="2118"/>
              <a:ext cx="43" cy="45"/>
              <a:chOff x="1258" y="1843"/>
              <a:chExt cx="43" cy="45"/>
            </a:xfrm>
          </p:grpSpPr>
          <p:sp>
            <p:nvSpPr>
              <p:cNvPr id="245" name="Oval 290"/>
              <p:cNvSpPr>
                <a:spLocks noChangeAspect="1" noChangeArrowheads="1"/>
              </p:cNvSpPr>
              <p:nvPr/>
            </p:nvSpPr>
            <p:spPr bwMode="auto">
              <a:xfrm>
                <a:off x="1258" y="1843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46" name="Oval 291"/>
              <p:cNvSpPr>
                <a:spLocks noChangeAspect="1" noChangeArrowheads="1"/>
              </p:cNvSpPr>
              <p:nvPr/>
            </p:nvSpPr>
            <p:spPr bwMode="auto">
              <a:xfrm>
                <a:off x="1267" y="1854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18" name="Group 292"/>
            <p:cNvGrpSpPr>
              <a:grpSpLocks/>
            </p:cNvGrpSpPr>
            <p:nvPr/>
          </p:nvGrpSpPr>
          <p:grpSpPr bwMode="auto">
            <a:xfrm>
              <a:off x="1197" y="2459"/>
              <a:ext cx="43" cy="45"/>
              <a:chOff x="1869" y="1838"/>
              <a:chExt cx="43" cy="45"/>
            </a:xfrm>
          </p:grpSpPr>
          <p:sp>
            <p:nvSpPr>
              <p:cNvPr id="243" name="Oval 293"/>
              <p:cNvSpPr>
                <a:spLocks noChangeAspect="1" noChangeArrowheads="1"/>
              </p:cNvSpPr>
              <p:nvPr/>
            </p:nvSpPr>
            <p:spPr bwMode="auto">
              <a:xfrm>
                <a:off x="1869" y="183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44" name="Oval 294"/>
              <p:cNvSpPr>
                <a:spLocks noChangeAspect="1" noChangeArrowheads="1"/>
              </p:cNvSpPr>
              <p:nvPr/>
            </p:nvSpPr>
            <p:spPr bwMode="auto">
              <a:xfrm>
                <a:off x="1878" y="1849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19" name="Group 295"/>
            <p:cNvGrpSpPr>
              <a:grpSpLocks/>
            </p:cNvGrpSpPr>
            <p:nvPr/>
          </p:nvGrpSpPr>
          <p:grpSpPr bwMode="auto">
            <a:xfrm rot="14711709">
              <a:off x="1360" y="2433"/>
              <a:ext cx="43" cy="45"/>
              <a:chOff x="1124" y="1949"/>
              <a:chExt cx="43" cy="45"/>
            </a:xfrm>
          </p:grpSpPr>
          <p:sp>
            <p:nvSpPr>
              <p:cNvPr id="241" name="Oval 296"/>
              <p:cNvSpPr>
                <a:spLocks noChangeAspect="1" noChangeArrowheads="1"/>
              </p:cNvSpPr>
              <p:nvPr/>
            </p:nvSpPr>
            <p:spPr bwMode="auto">
              <a:xfrm>
                <a:off x="1124" y="1949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42" name="Oval 297"/>
              <p:cNvSpPr>
                <a:spLocks noChangeAspect="1" noChangeArrowheads="1"/>
              </p:cNvSpPr>
              <p:nvPr/>
            </p:nvSpPr>
            <p:spPr bwMode="auto">
              <a:xfrm>
                <a:off x="1133" y="1960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20" name="Group 298"/>
            <p:cNvGrpSpPr>
              <a:grpSpLocks/>
            </p:cNvGrpSpPr>
            <p:nvPr/>
          </p:nvGrpSpPr>
          <p:grpSpPr bwMode="auto">
            <a:xfrm>
              <a:off x="1877" y="2477"/>
              <a:ext cx="43" cy="45"/>
              <a:chOff x="1510" y="2657"/>
              <a:chExt cx="43" cy="45"/>
            </a:xfrm>
          </p:grpSpPr>
          <p:sp>
            <p:nvSpPr>
              <p:cNvPr id="239" name="Oval 299"/>
              <p:cNvSpPr>
                <a:spLocks noChangeAspect="1" noChangeArrowheads="1"/>
              </p:cNvSpPr>
              <p:nvPr/>
            </p:nvSpPr>
            <p:spPr bwMode="auto">
              <a:xfrm>
                <a:off x="1510" y="265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40" name="Oval 300"/>
              <p:cNvSpPr>
                <a:spLocks noChangeAspect="1" noChangeArrowheads="1"/>
              </p:cNvSpPr>
              <p:nvPr/>
            </p:nvSpPr>
            <p:spPr bwMode="auto">
              <a:xfrm>
                <a:off x="1519" y="266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21" name="Group 301"/>
            <p:cNvGrpSpPr>
              <a:grpSpLocks/>
            </p:cNvGrpSpPr>
            <p:nvPr/>
          </p:nvGrpSpPr>
          <p:grpSpPr bwMode="auto">
            <a:xfrm>
              <a:off x="1902" y="2326"/>
              <a:ext cx="43" cy="45"/>
              <a:chOff x="1510" y="2657"/>
              <a:chExt cx="43" cy="45"/>
            </a:xfrm>
          </p:grpSpPr>
          <p:sp>
            <p:nvSpPr>
              <p:cNvPr id="237" name="Oval 302"/>
              <p:cNvSpPr>
                <a:spLocks noChangeAspect="1" noChangeArrowheads="1"/>
              </p:cNvSpPr>
              <p:nvPr/>
            </p:nvSpPr>
            <p:spPr bwMode="auto">
              <a:xfrm>
                <a:off x="1510" y="265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38" name="Oval 303"/>
              <p:cNvSpPr>
                <a:spLocks noChangeAspect="1" noChangeArrowheads="1"/>
              </p:cNvSpPr>
              <p:nvPr/>
            </p:nvSpPr>
            <p:spPr bwMode="auto">
              <a:xfrm>
                <a:off x="1519" y="266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22" name="Group 304"/>
            <p:cNvGrpSpPr>
              <a:grpSpLocks/>
            </p:cNvGrpSpPr>
            <p:nvPr/>
          </p:nvGrpSpPr>
          <p:grpSpPr bwMode="auto">
            <a:xfrm>
              <a:off x="1279" y="2595"/>
              <a:ext cx="43" cy="45"/>
              <a:chOff x="1510" y="2657"/>
              <a:chExt cx="43" cy="45"/>
            </a:xfrm>
          </p:grpSpPr>
          <p:sp>
            <p:nvSpPr>
              <p:cNvPr id="235" name="Oval 305"/>
              <p:cNvSpPr>
                <a:spLocks noChangeAspect="1" noChangeArrowheads="1"/>
              </p:cNvSpPr>
              <p:nvPr/>
            </p:nvSpPr>
            <p:spPr bwMode="auto">
              <a:xfrm>
                <a:off x="1510" y="265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36" name="Oval 306"/>
              <p:cNvSpPr>
                <a:spLocks noChangeAspect="1" noChangeArrowheads="1"/>
              </p:cNvSpPr>
              <p:nvPr/>
            </p:nvSpPr>
            <p:spPr bwMode="auto">
              <a:xfrm>
                <a:off x="1519" y="266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23" name="Group 307"/>
            <p:cNvGrpSpPr>
              <a:grpSpLocks/>
            </p:cNvGrpSpPr>
            <p:nvPr/>
          </p:nvGrpSpPr>
          <p:grpSpPr bwMode="auto">
            <a:xfrm>
              <a:off x="1000" y="2424"/>
              <a:ext cx="43" cy="45"/>
              <a:chOff x="1510" y="2657"/>
              <a:chExt cx="43" cy="45"/>
            </a:xfrm>
          </p:grpSpPr>
          <p:sp>
            <p:nvSpPr>
              <p:cNvPr id="233" name="Oval 308"/>
              <p:cNvSpPr>
                <a:spLocks noChangeAspect="1" noChangeArrowheads="1"/>
              </p:cNvSpPr>
              <p:nvPr/>
            </p:nvSpPr>
            <p:spPr bwMode="auto">
              <a:xfrm>
                <a:off x="1510" y="265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34" name="Oval 309"/>
              <p:cNvSpPr>
                <a:spLocks noChangeAspect="1" noChangeArrowheads="1"/>
              </p:cNvSpPr>
              <p:nvPr/>
            </p:nvSpPr>
            <p:spPr bwMode="auto">
              <a:xfrm>
                <a:off x="1519" y="266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24" name="Group 310"/>
            <p:cNvGrpSpPr>
              <a:grpSpLocks/>
            </p:cNvGrpSpPr>
            <p:nvPr/>
          </p:nvGrpSpPr>
          <p:grpSpPr bwMode="auto">
            <a:xfrm>
              <a:off x="1185" y="2209"/>
              <a:ext cx="43" cy="45"/>
              <a:chOff x="1510" y="2657"/>
              <a:chExt cx="43" cy="45"/>
            </a:xfrm>
          </p:grpSpPr>
          <p:sp>
            <p:nvSpPr>
              <p:cNvPr id="231" name="Oval 311"/>
              <p:cNvSpPr>
                <a:spLocks noChangeAspect="1" noChangeArrowheads="1"/>
              </p:cNvSpPr>
              <p:nvPr/>
            </p:nvSpPr>
            <p:spPr bwMode="auto">
              <a:xfrm>
                <a:off x="1510" y="265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32" name="Oval 312"/>
              <p:cNvSpPr>
                <a:spLocks noChangeAspect="1" noChangeArrowheads="1"/>
              </p:cNvSpPr>
              <p:nvPr/>
            </p:nvSpPr>
            <p:spPr bwMode="auto">
              <a:xfrm>
                <a:off x="1519" y="266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25" name="Group 313"/>
            <p:cNvGrpSpPr>
              <a:grpSpLocks/>
            </p:cNvGrpSpPr>
            <p:nvPr/>
          </p:nvGrpSpPr>
          <p:grpSpPr bwMode="auto">
            <a:xfrm>
              <a:off x="1581" y="2456"/>
              <a:ext cx="48" cy="41"/>
              <a:chOff x="1581" y="2456"/>
              <a:chExt cx="48" cy="41"/>
            </a:xfrm>
          </p:grpSpPr>
          <p:sp>
            <p:nvSpPr>
              <p:cNvPr id="229" name="Oval 314"/>
              <p:cNvSpPr>
                <a:spLocks noChangeAspect="1" noChangeArrowheads="1"/>
              </p:cNvSpPr>
              <p:nvPr/>
            </p:nvSpPr>
            <p:spPr bwMode="auto">
              <a:xfrm>
                <a:off x="1581" y="2463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30" name="Oval 315"/>
              <p:cNvSpPr>
                <a:spLocks noChangeAspect="1" noChangeArrowheads="1"/>
              </p:cNvSpPr>
              <p:nvPr/>
            </p:nvSpPr>
            <p:spPr bwMode="auto">
              <a:xfrm>
                <a:off x="1595" y="2456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26" name="Group 316"/>
            <p:cNvGrpSpPr>
              <a:grpSpLocks/>
            </p:cNvGrpSpPr>
            <p:nvPr/>
          </p:nvGrpSpPr>
          <p:grpSpPr bwMode="auto">
            <a:xfrm>
              <a:off x="1306" y="2251"/>
              <a:ext cx="42" cy="48"/>
              <a:chOff x="1306" y="2251"/>
              <a:chExt cx="42" cy="48"/>
            </a:xfrm>
          </p:grpSpPr>
          <p:sp>
            <p:nvSpPr>
              <p:cNvPr id="227" name="Oval 317"/>
              <p:cNvSpPr>
                <a:spLocks noChangeAspect="1" noChangeArrowheads="1"/>
              </p:cNvSpPr>
              <p:nvPr/>
            </p:nvSpPr>
            <p:spPr bwMode="auto">
              <a:xfrm>
                <a:off x="1306" y="2251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28" name="Oval 318"/>
              <p:cNvSpPr>
                <a:spLocks noChangeAspect="1" noChangeArrowheads="1"/>
              </p:cNvSpPr>
              <p:nvPr/>
            </p:nvSpPr>
            <p:spPr bwMode="auto">
              <a:xfrm>
                <a:off x="1314" y="2265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269" name="Group 319"/>
          <p:cNvGrpSpPr>
            <a:grpSpLocks/>
          </p:cNvGrpSpPr>
          <p:nvPr/>
        </p:nvGrpSpPr>
        <p:grpSpPr bwMode="auto">
          <a:xfrm>
            <a:off x="5922963" y="3524250"/>
            <a:ext cx="1216025" cy="203200"/>
            <a:chOff x="1074" y="1979"/>
            <a:chExt cx="766" cy="128"/>
          </a:xfrm>
        </p:grpSpPr>
        <p:sp>
          <p:nvSpPr>
            <p:cNvPr id="270" name="Oval 320"/>
            <p:cNvSpPr>
              <a:spLocks noChangeAspect="1" noChangeArrowheads="1"/>
            </p:cNvSpPr>
            <p:nvPr/>
          </p:nvSpPr>
          <p:spPr bwMode="auto">
            <a:xfrm>
              <a:off x="1304" y="2050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271" name="Group 321"/>
            <p:cNvGrpSpPr>
              <a:grpSpLocks/>
            </p:cNvGrpSpPr>
            <p:nvPr/>
          </p:nvGrpSpPr>
          <p:grpSpPr bwMode="auto">
            <a:xfrm>
              <a:off x="1797" y="2057"/>
              <a:ext cx="43" cy="45"/>
              <a:chOff x="1797" y="2057"/>
              <a:chExt cx="43" cy="45"/>
            </a:xfrm>
          </p:grpSpPr>
          <p:sp>
            <p:nvSpPr>
              <p:cNvPr id="282" name="Oval 322"/>
              <p:cNvSpPr>
                <a:spLocks noChangeAspect="1" noChangeArrowheads="1"/>
              </p:cNvSpPr>
              <p:nvPr/>
            </p:nvSpPr>
            <p:spPr bwMode="auto">
              <a:xfrm>
                <a:off x="1797" y="205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83" name="Oval 323"/>
              <p:cNvSpPr>
                <a:spLocks noChangeAspect="1" noChangeArrowheads="1"/>
              </p:cNvSpPr>
              <p:nvPr/>
            </p:nvSpPr>
            <p:spPr bwMode="auto">
              <a:xfrm>
                <a:off x="1806" y="206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72" name="Group 324"/>
            <p:cNvGrpSpPr>
              <a:grpSpLocks/>
            </p:cNvGrpSpPr>
            <p:nvPr/>
          </p:nvGrpSpPr>
          <p:grpSpPr bwMode="auto">
            <a:xfrm rot="-3915686">
              <a:off x="1075" y="2063"/>
              <a:ext cx="43" cy="45"/>
              <a:chOff x="1149" y="2188"/>
              <a:chExt cx="43" cy="45"/>
            </a:xfrm>
          </p:grpSpPr>
          <p:sp>
            <p:nvSpPr>
              <p:cNvPr id="280" name="Oval 325"/>
              <p:cNvSpPr>
                <a:spLocks noChangeAspect="1" noChangeArrowheads="1"/>
              </p:cNvSpPr>
              <p:nvPr/>
            </p:nvSpPr>
            <p:spPr bwMode="auto">
              <a:xfrm>
                <a:off x="1149" y="218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81" name="Oval 326"/>
              <p:cNvSpPr>
                <a:spLocks noChangeAspect="1" noChangeArrowheads="1"/>
              </p:cNvSpPr>
              <p:nvPr/>
            </p:nvSpPr>
            <p:spPr bwMode="auto">
              <a:xfrm>
                <a:off x="1158" y="2199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sp>
          <p:nvSpPr>
            <p:cNvPr id="273" name="Oval 327"/>
            <p:cNvSpPr>
              <a:spLocks noChangeAspect="1" noChangeArrowheads="1"/>
            </p:cNvSpPr>
            <p:nvPr/>
          </p:nvSpPr>
          <p:spPr bwMode="auto">
            <a:xfrm>
              <a:off x="1313" y="2061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274" name="Group 328"/>
            <p:cNvGrpSpPr>
              <a:grpSpLocks/>
            </p:cNvGrpSpPr>
            <p:nvPr/>
          </p:nvGrpSpPr>
          <p:grpSpPr bwMode="auto">
            <a:xfrm rot="14711709">
              <a:off x="1637" y="1978"/>
              <a:ext cx="43" cy="45"/>
              <a:chOff x="1124" y="1949"/>
              <a:chExt cx="43" cy="45"/>
            </a:xfrm>
          </p:grpSpPr>
          <p:sp>
            <p:nvSpPr>
              <p:cNvPr id="278" name="Oval 329"/>
              <p:cNvSpPr>
                <a:spLocks noChangeAspect="1" noChangeArrowheads="1"/>
              </p:cNvSpPr>
              <p:nvPr/>
            </p:nvSpPr>
            <p:spPr bwMode="auto">
              <a:xfrm>
                <a:off x="1124" y="1949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79" name="Oval 330"/>
              <p:cNvSpPr>
                <a:spLocks noChangeAspect="1" noChangeArrowheads="1"/>
              </p:cNvSpPr>
              <p:nvPr/>
            </p:nvSpPr>
            <p:spPr bwMode="auto">
              <a:xfrm>
                <a:off x="1133" y="1960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75" name="Group 331"/>
            <p:cNvGrpSpPr>
              <a:grpSpLocks/>
            </p:cNvGrpSpPr>
            <p:nvPr/>
          </p:nvGrpSpPr>
          <p:grpSpPr bwMode="auto">
            <a:xfrm rot="14957457">
              <a:off x="1511" y="1983"/>
              <a:ext cx="43" cy="45"/>
              <a:chOff x="1120" y="2443"/>
              <a:chExt cx="43" cy="45"/>
            </a:xfrm>
          </p:grpSpPr>
          <p:sp>
            <p:nvSpPr>
              <p:cNvPr id="276" name="Oval 332"/>
              <p:cNvSpPr>
                <a:spLocks noChangeAspect="1" noChangeArrowheads="1"/>
              </p:cNvSpPr>
              <p:nvPr/>
            </p:nvSpPr>
            <p:spPr bwMode="auto">
              <a:xfrm>
                <a:off x="1120" y="2443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77" name="Oval 333"/>
              <p:cNvSpPr>
                <a:spLocks noChangeAspect="1" noChangeArrowheads="1"/>
              </p:cNvSpPr>
              <p:nvPr/>
            </p:nvSpPr>
            <p:spPr bwMode="auto">
              <a:xfrm>
                <a:off x="1129" y="2454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284" name="Group 334"/>
          <p:cNvGrpSpPr>
            <a:grpSpLocks/>
          </p:cNvGrpSpPr>
          <p:nvPr/>
        </p:nvGrpSpPr>
        <p:grpSpPr bwMode="auto">
          <a:xfrm>
            <a:off x="5810250" y="3886200"/>
            <a:ext cx="68263" cy="71438"/>
            <a:chOff x="1869" y="1838"/>
            <a:chExt cx="43" cy="45"/>
          </a:xfrm>
        </p:grpSpPr>
        <p:sp>
          <p:nvSpPr>
            <p:cNvPr id="285" name="Oval 335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86" name="Oval 336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287" name="Group 337"/>
          <p:cNvGrpSpPr>
            <a:grpSpLocks/>
          </p:cNvGrpSpPr>
          <p:nvPr/>
        </p:nvGrpSpPr>
        <p:grpSpPr bwMode="auto">
          <a:xfrm>
            <a:off x="5883275" y="3100388"/>
            <a:ext cx="1277938" cy="180975"/>
            <a:chOff x="1049" y="1712"/>
            <a:chExt cx="805" cy="114"/>
          </a:xfrm>
        </p:grpSpPr>
        <p:grpSp>
          <p:nvGrpSpPr>
            <p:cNvPr id="288" name="Group 338"/>
            <p:cNvGrpSpPr>
              <a:grpSpLocks/>
            </p:cNvGrpSpPr>
            <p:nvPr/>
          </p:nvGrpSpPr>
          <p:grpSpPr bwMode="auto">
            <a:xfrm rot="14711709">
              <a:off x="1050" y="1782"/>
              <a:ext cx="43" cy="45"/>
              <a:chOff x="1124" y="1949"/>
              <a:chExt cx="43" cy="45"/>
            </a:xfrm>
          </p:grpSpPr>
          <p:sp>
            <p:nvSpPr>
              <p:cNvPr id="304" name="Oval 339"/>
              <p:cNvSpPr>
                <a:spLocks noChangeAspect="1" noChangeArrowheads="1"/>
              </p:cNvSpPr>
              <p:nvPr/>
            </p:nvSpPr>
            <p:spPr bwMode="auto">
              <a:xfrm>
                <a:off x="1124" y="1949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5" name="Oval 340"/>
              <p:cNvSpPr>
                <a:spLocks noChangeAspect="1" noChangeArrowheads="1"/>
              </p:cNvSpPr>
              <p:nvPr/>
            </p:nvSpPr>
            <p:spPr bwMode="auto">
              <a:xfrm>
                <a:off x="1133" y="1960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89" name="Group 341"/>
            <p:cNvGrpSpPr>
              <a:grpSpLocks/>
            </p:cNvGrpSpPr>
            <p:nvPr/>
          </p:nvGrpSpPr>
          <p:grpSpPr bwMode="auto">
            <a:xfrm rot="3820725">
              <a:off x="1212" y="1718"/>
              <a:ext cx="43" cy="45"/>
              <a:chOff x="1258" y="1843"/>
              <a:chExt cx="43" cy="45"/>
            </a:xfrm>
          </p:grpSpPr>
          <p:sp>
            <p:nvSpPr>
              <p:cNvPr id="302" name="Oval 342"/>
              <p:cNvSpPr>
                <a:spLocks noChangeAspect="1" noChangeArrowheads="1"/>
              </p:cNvSpPr>
              <p:nvPr/>
            </p:nvSpPr>
            <p:spPr bwMode="auto">
              <a:xfrm>
                <a:off x="1258" y="1843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3" name="Oval 343"/>
              <p:cNvSpPr>
                <a:spLocks noChangeAspect="1" noChangeArrowheads="1"/>
              </p:cNvSpPr>
              <p:nvPr/>
            </p:nvSpPr>
            <p:spPr bwMode="auto">
              <a:xfrm>
                <a:off x="1267" y="1854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90" name="Group 344"/>
            <p:cNvGrpSpPr>
              <a:grpSpLocks/>
            </p:cNvGrpSpPr>
            <p:nvPr/>
          </p:nvGrpSpPr>
          <p:grpSpPr bwMode="auto">
            <a:xfrm>
              <a:off x="1811" y="1749"/>
              <a:ext cx="43" cy="45"/>
              <a:chOff x="1869" y="1838"/>
              <a:chExt cx="43" cy="45"/>
            </a:xfrm>
          </p:grpSpPr>
          <p:sp>
            <p:nvSpPr>
              <p:cNvPr id="300" name="Oval 345"/>
              <p:cNvSpPr>
                <a:spLocks noChangeAspect="1" noChangeArrowheads="1"/>
              </p:cNvSpPr>
              <p:nvPr/>
            </p:nvSpPr>
            <p:spPr bwMode="auto">
              <a:xfrm>
                <a:off x="1869" y="183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1" name="Oval 346"/>
              <p:cNvSpPr>
                <a:spLocks noChangeAspect="1" noChangeArrowheads="1"/>
              </p:cNvSpPr>
              <p:nvPr/>
            </p:nvSpPr>
            <p:spPr bwMode="auto">
              <a:xfrm>
                <a:off x="1878" y="1849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91" name="Group 347"/>
            <p:cNvGrpSpPr>
              <a:grpSpLocks/>
            </p:cNvGrpSpPr>
            <p:nvPr/>
          </p:nvGrpSpPr>
          <p:grpSpPr bwMode="auto">
            <a:xfrm>
              <a:off x="1621" y="1775"/>
              <a:ext cx="43" cy="49"/>
              <a:chOff x="1621" y="1775"/>
              <a:chExt cx="43" cy="49"/>
            </a:xfrm>
          </p:grpSpPr>
          <p:sp>
            <p:nvSpPr>
              <p:cNvPr id="298" name="Oval 348"/>
              <p:cNvSpPr>
                <a:spLocks noChangeAspect="1" noChangeArrowheads="1"/>
              </p:cNvSpPr>
              <p:nvPr/>
            </p:nvSpPr>
            <p:spPr bwMode="auto">
              <a:xfrm>
                <a:off x="1621" y="1775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99" name="Oval 349"/>
              <p:cNvSpPr>
                <a:spLocks noChangeAspect="1" noChangeArrowheads="1"/>
              </p:cNvSpPr>
              <p:nvPr/>
            </p:nvSpPr>
            <p:spPr bwMode="auto">
              <a:xfrm>
                <a:off x="1630" y="1790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92" name="Group 350"/>
            <p:cNvGrpSpPr>
              <a:grpSpLocks/>
            </p:cNvGrpSpPr>
            <p:nvPr/>
          </p:nvGrpSpPr>
          <p:grpSpPr bwMode="auto">
            <a:xfrm>
              <a:off x="1587" y="1712"/>
              <a:ext cx="47" cy="39"/>
              <a:chOff x="1587" y="1712"/>
              <a:chExt cx="47" cy="39"/>
            </a:xfrm>
          </p:grpSpPr>
          <p:sp>
            <p:nvSpPr>
              <p:cNvPr id="296" name="Oval 351"/>
              <p:cNvSpPr>
                <a:spLocks noChangeAspect="1" noChangeArrowheads="1"/>
              </p:cNvSpPr>
              <p:nvPr/>
            </p:nvSpPr>
            <p:spPr bwMode="auto">
              <a:xfrm>
                <a:off x="1600" y="1712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97" name="Oval 352"/>
              <p:cNvSpPr>
                <a:spLocks noChangeAspect="1" noChangeArrowheads="1"/>
              </p:cNvSpPr>
              <p:nvPr/>
            </p:nvSpPr>
            <p:spPr bwMode="auto">
              <a:xfrm>
                <a:off x="1587" y="171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293" name="Group 353"/>
            <p:cNvGrpSpPr>
              <a:grpSpLocks/>
            </p:cNvGrpSpPr>
            <p:nvPr/>
          </p:nvGrpSpPr>
          <p:grpSpPr bwMode="auto">
            <a:xfrm>
              <a:off x="1439" y="1728"/>
              <a:ext cx="50" cy="37"/>
              <a:chOff x="1439" y="1728"/>
              <a:chExt cx="50" cy="37"/>
            </a:xfrm>
          </p:grpSpPr>
          <p:sp>
            <p:nvSpPr>
              <p:cNvPr id="294" name="Oval 354"/>
              <p:cNvSpPr>
                <a:spLocks noChangeAspect="1" noChangeArrowheads="1"/>
              </p:cNvSpPr>
              <p:nvPr/>
            </p:nvSpPr>
            <p:spPr bwMode="auto">
              <a:xfrm>
                <a:off x="1455" y="172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95" name="Oval 355"/>
              <p:cNvSpPr>
                <a:spLocks noChangeAspect="1" noChangeArrowheads="1"/>
              </p:cNvSpPr>
              <p:nvPr/>
            </p:nvSpPr>
            <p:spPr bwMode="auto">
              <a:xfrm>
                <a:off x="1439" y="1731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306" name="Group 356"/>
          <p:cNvGrpSpPr>
            <a:grpSpLocks/>
          </p:cNvGrpSpPr>
          <p:nvPr/>
        </p:nvGrpSpPr>
        <p:grpSpPr bwMode="auto">
          <a:xfrm>
            <a:off x="6062663" y="3279775"/>
            <a:ext cx="1277937" cy="180975"/>
            <a:chOff x="1049" y="1712"/>
            <a:chExt cx="805" cy="114"/>
          </a:xfrm>
        </p:grpSpPr>
        <p:grpSp>
          <p:nvGrpSpPr>
            <p:cNvPr id="307" name="Group 357"/>
            <p:cNvGrpSpPr>
              <a:grpSpLocks/>
            </p:cNvGrpSpPr>
            <p:nvPr/>
          </p:nvGrpSpPr>
          <p:grpSpPr bwMode="auto">
            <a:xfrm rot="14711709">
              <a:off x="1050" y="1782"/>
              <a:ext cx="43" cy="45"/>
              <a:chOff x="1124" y="1949"/>
              <a:chExt cx="43" cy="45"/>
            </a:xfrm>
          </p:grpSpPr>
          <p:sp>
            <p:nvSpPr>
              <p:cNvPr id="323" name="Oval 358"/>
              <p:cNvSpPr>
                <a:spLocks noChangeAspect="1" noChangeArrowheads="1"/>
              </p:cNvSpPr>
              <p:nvPr/>
            </p:nvSpPr>
            <p:spPr bwMode="auto">
              <a:xfrm>
                <a:off x="1124" y="1949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24" name="Oval 359"/>
              <p:cNvSpPr>
                <a:spLocks noChangeAspect="1" noChangeArrowheads="1"/>
              </p:cNvSpPr>
              <p:nvPr/>
            </p:nvSpPr>
            <p:spPr bwMode="auto">
              <a:xfrm>
                <a:off x="1133" y="1960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08" name="Group 360"/>
            <p:cNvGrpSpPr>
              <a:grpSpLocks/>
            </p:cNvGrpSpPr>
            <p:nvPr/>
          </p:nvGrpSpPr>
          <p:grpSpPr bwMode="auto">
            <a:xfrm rot="3820725">
              <a:off x="1212" y="1718"/>
              <a:ext cx="43" cy="45"/>
              <a:chOff x="1258" y="1843"/>
              <a:chExt cx="43" cy="45"/>
            </a:xfrm>
          </p:grpSpPr>
          <p:sp>
            <p:nvSpPr>
              <p:cNvPr id="321" name="Oval 361"/>
              <p:cNvSpPr>
                <a:spLocks noChangeAspect="1" noChangeArrowheads="1"/>
              </p:cNvSpPr>
              <p:nvPr/>
            </p:nvSpPr>
            <p:spPr bwMode="auto">
              <a:xfrm>
                <a:off x="1258" y="1843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22" name="Oval 362"/>
              <p:cNvSpPr>
                <a:spLocks noChangeAspect="1" noChangeArrowheads="1"/>
              </p:cNvSpPr>
              <p:nvPr/>
            </p:nvSpPr>
            <p:spPr bwMode="auto">
              <a:xfrm>
                <a:off x="1267" y="1854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09" name="Group 363"/>
            <p:cNvGrpSpPr>
              <a:grpSpLocks/>
            </p:cNvGrpSpPr>
            <p:nvPr/>
          </p:nvGrpSpPr>
          <p:grpSpPr bwMode="auto">
            <a:xfrm>
              <a:off x="1811" y="1749"/>
              <a:ext cx="43" cy="45"/>
              <a:chOff x="1869" y="1838"/>
              <a:chExt cx="43" cy="45"/>
            </a:xfrm>
          </p:grpSpPr>
          <p:sp>
            <p:nvSpPr>
              <p:cNvPr id="319" name="Oval 364"/>
              <p:cNvSpPr>
                <a:spLocks noChangeAspect="1" noChangeArrowheads="1"/>
              </p:cNvSpPr>
              <p:nvPr/>
            </p:nvSpPr>
            <p:spPr bwMode="auto">
              <a:xfrm>
                <a:off x="1869" y="183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20" name="Oval 365"/>
              <p:cNvSpPr>
                <a:spLocks noChangeAspect="1" noChangeArrowheads="1"/>
              </p:cNvSpPr>
              <p:nvPr/>
            </p:nvSpPr>
            <p:spPr bwMode="auto">
              <a:xfrm>
                <a:off x="1878" y="1849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10" name="Group 366"/>
            <p:cNvGrpSpPr>
              <a:grpSpLocks/>
            </p:cNvGrpSpPr>
            <p:nvPr/>
          </p:nvGrpSpPr>
          <p:grpSpPr bwMode="auto">
            <a:xfrm>
              <a:off x="1621" y="1775"/>
              <a:ext cx="43" cy="49"/>
              <a:chOff x="1621" y="1775"/>
              <a:chExt cx="43" cy="49"/>
            </a:xfrm>
          </p:grpSpPr>
          <p:sp>
            <p:nvSpPr>
              <p:cNvPr id="317" name="Oval 367"/>
              <p:cNvSpPr>
                <a:spLocks noChangeAspect="1" noChangeArrowheads="1"/>
              </p:cNvSpPr>
              <p:nvPr/>
            </p:nvSpPr>
            <p:spPr bwMode="auto">
              <a:xfrm>
                <a:off x="1621" y="1775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18" name="Oval 368"/>
              <p:cNvSpPr>
                <a:spLocks noChangeAspect="1" noChangeArrowheads="1"/>
              </p:cNvSpPr>
              <p:nvPr/>
            </p:nvSpPr>
            <p:spPr bwMode="auto">
              <a:xfrm>
                <a:off x="1630" y="1790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11" name="Group 369"/>
            <p:cNvGrpSpPr>
              <a:grpSpLocks/>
            </p:cNvGrpSpPr>
            <p:nvPr/>
          </p:nvGrpSpPr>
          <p:grpSpPr bwMode="auto">
            <a:xfrm>
              <a:off x="1587" y="1712"/>
              <a:ext cx="47" cy="39"/>
              <a:chOff x="1587" y="1712"/>
              <a:chExt cx="47" cy="39"/>
            </a:xfrm>
          </p:grpSpPr>
          <p:sp>
            <p:nvSpPr>
              <p:cNvPr id="315" name="Oval 370"/>
              <p:cNvSpPr>
                <a:spLocks noChangeAspect="1" noChangeArrowheads="1"/>
              </p:cNvSpPr>
              <p:nvPr/>
            </p:nvSpPr>
            <p:spPr bwMode="auto">
              <a:xfrm>
                <a:off x="1600" y="1712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16" name="Oval 371"/>
              <p:cNvSpPr>
                <a:spLocks noChangeAspect="1" noChangeArrowheads="1"/>
              </p:cNvSpPr>
              <p:nvPr/>
            </p:nvSpPr>
            <p:spPr bwMode="auto">
              <a:xfrm>
                <a:off x="1587" y="1717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12" name="Group 372"/>
            <p:cNvGrpSpPr>
              <a:grpSpLocks/>
            </p:cNvGrpSpPr>
            <p:nvPr/>
          </p:nvGrpSpPr>
          <p:grpSpPr bwMode="auto">
            <a:xfrm>
              <a:off x="1439" y="1728"/>
              <a:ext cx="50" cy="37"/>
              <a:chOff x="1439" y="1728"/>
              <a:chExt cx="50" cy="37"/>
            </a:xfrm>
          </p:grpSpPr>
          <p:sp>
            <p:nvSpPr>
              <p:cNvPr id="313" name="Oval 373"/>
              <p:cNvSpPr>
                <a:spLocks noChangeAspect="1" noChangeArrowheads="1"/>
              </p:cNvSpPr>
              <p:nvPr/>
            </p:nvSpPr>
            <p:spPr bwMode="auto">
              <a:xfrm>
                <a:off x="1455" y="1728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14" name="Oval 374"/>
              <p:cNvSpPr>
                <a:spLocks noChangeAspect="1" noChangeArrowheads="1"/>
              </p:cNvSpPr>
              <p:nvPr/>
            </p:nvSpPr>
            <p:spPr bwMode="auto">
              <a:xfrm>
                <a:off x="1439" y="1731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325" name="Group 375"/>
          <p:cNvGrpSpPr>
            <a:grpSpLocks/>
          </p:cNvGrpSpPr>
          <p:nvPr/>
        </p:nvGrpSpPr>
        <p:grpSpPr bwMode="auto">
          <a:xfrm>
            <a:off x="5842000" y="4465638"/>
            <a:ext cx="68263" cy="71437"/>
            <a:chOff x="1869" y="1838"/>
            <a:chExt cx="43" cy="45"/>
          </a:xfrm>
        </p:grpSpPr>
        <p:sp>
          <p:nvSpPr>
            <p:cNvPr id="326" name="Oval 376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27" name="Oval 377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28" name="Group 378"/>
          <p:cNvGrpSpPr>
            <a:grpSpLocks/>
          </p:cNvGrpSpPr>
          <p:nvPr/>
        </p:nvGrpSpPr>
        <p:grpSpPr bwMode="auto">
          <a:xfrm>
            <a:off x="6107113" y="4464050"/>
            <a:ext cx="68262" cy="71438"/>
            <a:chOff x="1869" y="1838"/>
            <a:chExt cx="43" cy="45"/>
          </a:xfrm>
        </p:grpSpPr>
        <p:sp>
          <p:nvSpPr>
            <p:cNvPr id="329" name="Oval 379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30" name="Oval 380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31" name="Group 381"/>
          <p:cNvGrpSpPr>
            <a:grpSpLocks/>
          </p:cNvGrpSpPr>
          <p:nvPr/>
        </p:nvGrpSpPr>
        <p:grpSpPr bwMode="auto">
          <a:xfrm>
            <a:off x="6034088" y="4133850"/>
            <a:ext cx="68262" cy="71438"/>
            <a:chOff x="1869" y="1838"/>
            <a:chExt cx="43" cy="45"/>
          </a:xfrm>
        </p:grpSpPr>
        <p:sp>
          <p:nvSpPr>
            <p:cNvPr id="332" name="Oval 382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33" name="Oval 383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34" name="Group 384"/>
          <p:cNvGrpSpPr>
            <a:grpSpLocks/>
          </p:cNvGrpSpPr>
          <p:nvPr/>
        </p:nvGrpSpPr>
        <p:grpSpPr bwMode="auto">
          <a:xfrm>
            <a:off x="6484938" y="4532313"/>
            <a:ext cx="68262" cy="71437"/>
            <a:chOff x="1869" y="1838"/>
            <a:chExt cx="43" cy="45"/>
          </a:xfrm>
        </p:grpSpPr>
        <p:sp>
          <p:nvSpPr>
            <p:cNvPr id="335" name="Oval 385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36" name="Oval 386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37" name="Group 387"/>
          <p:cNvGrpSpPr>
            <a:grpSpLocks/>
          </p:cNvGrpSpPr>
          <p:nvPr/>
        </p:nvGrpSpPr>
        <p:grpSpPr bwMode="auto">
          <a:xfrm>
            <a:off x="6345238" y="4383088"/>
            <a:ext cx="68262" cy="71437"/>
            <a:chOff x="1869" y="1838"/>
            <a:chExt cx="43" cy="45"/>
          </a:xfrm>
        </p:grpSpPr>
        <p:sp>
          <p:nvSpPr>
            <p:cNvPr id="338" name="Oval 388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39" name="Oval 389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40" name="Group 390"/>
          <p:cNvGrpSpPr>
            <a:grpSpLocks/>
          </p:cNvGrpSpPr>
          <p:nvPr/>
        </p:nvGrpSpPr>
        <p:grpSpPr bwMode="auto">
          <a:xfrm>
            <a:off x="6772275" y="4486275"/>
            <a:ext cx="68263" cy="71438"/>
            <a:chOff x="1869" y="1838"/>
            <a:chExt cx="43" cy="45"/>
          </a:xfrm>
        </p:grpSpPr>
        <p:sp>
          <p:nvSpPr>
            <p:cNvPr id="341" name="Oval 391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42" name="Oval 392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43" name="Group 393"/>
          <p:cNvGrpSpPr>
            <a:grpSpLocks/>
          </p:cNvGrpSpPr>
          <p:nvPr/>
        </p:nvGrpSpPr>
        <p:grpSpPr bwMode="auto">
          <a:xfrm>
            <a:off x="6989763" y="4537075"/>
            <a:ext cx="68262" cy="71438"/>
            <a:chOff x="1869" y="1838"/>
            <a:chExt cx="43" cy="45"/>
          </a:xfrm>
        </p:grpSpPr>
        <p:sp>
          <p:nvSpPr>
            <p:cNvPr id="344" name="Oval 394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45" name="Oval 395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46" name="Group 396"/>
          <p:cNvGrpSpPr>
            <a:grpSpLocks/>
          </p:cNvGrpSpPr>
          <p:nvPr/>
        </p:nvGrpSpPr>
        <p:grpSpPr bwMode="auto">
          <a:xfrm>
            <a:off x="7002463" y="4192588"/>
            <a:ext cx="68262" cy="71437"/>
            <a:chOff x="1869" y="1838"/>
            <a:chExt cx="43" cy="45"/>
          </a:xfrm>
        </p:grpSpPr>
        <p:sp>
          <p:nvSpPr>
            <p:cNvPr id="347" name="Oval 397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48" name="Oval 398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49" name="Group 399"/>
          <p:cNvGrpSpPr>
            <a:grpSpLocks/>
          </p:cNvGrpSpPr>
          <p:nvPr/>
        </p:nvGrpSpPr>
        <p:grpSpPr bwMode="auto">
          <a:xfrm>
            <a:off x="7134225" y="4481513"/>
            <a:ext cx="68263" cy="71437"/>
            <a:chOff x="1869" y="1838"/>
            <a:chExt cx="43" cy="45"/>
          </a:xfrm>
        </p:grpSpPr>
        <p:sp>
          <p:nvSpPr>
            <p:cNvPr id="350" name="Oval 400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51" name="Oval 401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52" name="Group 402"/>
          <p:cNvGrpSpPr>
            <a:grpSpLocks/>
          </p:cNvGrpSpPr>
          <p:nvPr/>
        </p:nvGrpSpPr>
        <p:grpSpPr bwMode="auto">
          <a:xfrm>
            <a:off x="7151688" y="4146550"/>
            <a:ext cx="68262" cy="71438"/>
            <a:chOff x="1869" y="1838"/>
            <a:chExt cx="43" cy="45"/>
          </a:xfrm>
        </p:grpSpPr>
        <p:sp>
          <p:nvSpPr>
            <p:cNvPr id="353" name="Oval 403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54" name="Oval 404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55" name="Group 405"/>
          <p:cNvGrpSpPr>
            <a:grpSpLocks/>
          </p:cNvGrpSpPr>
          <p:nvPr/>
        </p:nvGrpSpPr>
        <p:grpSpPr bwMode="auto">
          <a:xfrm>
            <a:off x="6811963" y="3921125"/>
            <a:ext cx="68262" cy="71438"/>
            <a:chOff x="1869" y="1838"/>
            <a:chExt cx="43" cy="45"/>
          </a:xfrm>
        </p:grpSpPr>
        <p:sp>
          <p:nvSpPr>
            <p:cNvPr id="356" name="Oval 406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57" name="Oval 407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58" name="Group 408"/>
          <p:cNvGrpSpPr>
            <a:grpSpLocks/>
          </p:cNvGrpSpPr>
          <p:nvPr/>
        </p:nvGrpSpPr>
        <p:grpSpPr bwMode="auto">
          <a:xfrm>
            <a:off x="6700838" y="3990975"/>
            <a:ext cx="68262" cy="71438"/>
            <a:chOff x="1869" y="1838"/>
            <a:chExt cx="43" cy="45"/>
          </a:xfrm>
        </p:grpSpPr>
        <p:sp>
          <p:nvSpPr>
            <p:cNvPr id="359" name="Oval 409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60" name="Oval 410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61" name="Group 411"/>
          <p:cNvGrpSpPr>
            <a:grpSpLocks/>
          </p:cNvGrpSpPr>
          <p:nvPr/>
        </p:nvGrpSpPr>
        <p:grpSpPr bwMode="auto">
          <a:xfrm>
            <a:off x="6265863" y="3803650"/>
            <a:ext cx="68262" cy="71438"/>
            <a:chOff x="1869" y="1838"/>
            <a:chExt cx="43" cy="45"/>
          </a:xfrm>
        </p:grpSpPr>
        <p:sp>
          <p:nvSpPr>
            <p:cNvPr id="362" name="Oval 412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63" name="Oval 413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64" name="Group 414"/>
          <p:cNvGrpSpPr>
            <a:grpSpLocks/>
          </p:cNvGrpSpPr>
          <p:nvPr/>
        </p:nvGrpSpPr>
        <p:grpSpPr bwMode="auto">
          <a:xfrm>
            <a:off x="6454775" y="4068763"/>
            <a:ext cx="68263" cy="71437"/>
            <a:chOff x="1869" y="1838"/>
            <a:chExt cx="43" cy="45"/>
          </a:xfrm>
        </p:grpSpPr>
        <p:sp>
          <p:nvSpPr>
            <p:cNvPr id="365" name="Oval 415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66" name="Oval 416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67" name="Group 417"/>
          <p:cNvGrpSpPr>
            <a:grpSpLocks/>
          </p:cNvGrpSpPr>
          <p:nvPr/>
        </p:nvGrpSpPr>
        <p:grpSpPr bwMode="auto">
          <a:xfrm>
            <a:off x="7048500" y="3819525"/>
            <a:ext cx="68263" cy="71438"/>
            <a:chOff x="1869" y="1838"/>
            <a:chExt cx="43" cy="45"/>
          </a:xfrm>
        </p:grpSpPr>
        <p:sp>
          <p:nvSpPr>
            <p:cNvPr id="368" name="Oval 418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69" name="Oval 419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70" name="Group 420"/>
          <p:cNvGrpSpPr>
            <a:grpSpLocks/>
          </p:cNvGrpSpPr>
          <p:nvPr/>
        </p:nvGrpSpPr>
        <p:grpSpPr bwMode="auto">
          <a:xfrm>
            <a:off x="6616700" y="3825875"/>
            <a:ext cx="68263" cy="71438"/>
            <a:chOff x="1869" y="1838"/>
            <a:chExt cx="43" cy="45"/>
          </a:xfrm>
        </p:grpSpPr>
        <p:sp>
          <p:nvSpPr>
            <p:cNvPr id="371" name="Oval 421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72" name="Oval 422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73" name="Group 423"/>
          <p:cNvGrpSpPr>
            <a:grpSpLocks/>
          </p:cNvGrpSpPr>
          <p:nvPr/>
        </p:nvGrpSpPr>
        <p:grpSpPr bwMode="auto">
          <a:xfrm>
            <a:off x="7248525" y="3800475"/>
            <a:ext cx="68263" cy="71438"/>
            <a:chOff x="1869" y="1838"/>
            <a:chExt cx="43" cy="45"/>
          </a:xfrm>
        </p:grpSpPr>
        <p:sp>
          <p:nvSpPr>
            <p:cNvPr id="374" name="Oval 424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75" name="Oval 425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76" name="Group 426"/>
          <p:cNvGrpSpPr>
            <a:grpSpLocks/>
          </p:cNvGrpSpPr>
          <p:nvPr/>
        </p:nvGrpSpPr>
        <p:grpSpPr bwMode="auto">
          <a:xfrm>
            <a:off x="5754688" y="3792538"/>
            <a:ext cx="68262" cy="71437"/>
            <a:chOff x="1869" y="1838"/>
            <a:chExt cx="43" cy="45"/>
          </a:xfrm>
        </p:grpSpPr>
        <p:sp>
          <p:nvSpPr>
            <p:cNvPr id="377" name="Oval 427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78" name="Oval 428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79" name="Group 429"/>
          <p:cNvGrpSpPr>
            <a:grpSpLocks/>
          </p:cNvGrpSpPr>
          <p:nvPr/>
        </p:nvGrpSpPr>
        <p:grpSpPr bwMode="auto">
          <a:xfrm>
            <a:off x="5938838" y="3862388"/>
            <a:ext cx="68262" cy="71437"/>
            <a:chOff x="1869" y="1838"/>
            <a:chExt cx="43" cy="45"/>
          </a:xfrm>
        </p:grpSpPr>
        <p:sp>
          <p:nvSpPr>
            <p:cNvPr id="380" name="Oval 430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81" name="Oval 431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82" name="Group 432"/>
          <p:cNvGrpSpPr>
            <a:grpSpLocks/>
          </p:cNvGrpSpPr>
          <p:nvPr/>
        </p:nvGrpSpPr>
        <p:grpSpPr bwMode="auto">
          <a:xfrm>
            <a:off x="6561138" y="3951288"/>
            <a:ext cx="68262" cy="71437"/>
            <a:chOff x="1869" y="1838"/>
            <a:chExt cx="43" cy="45"/>
          </a:xfrm>
        </p:grpSpPr>
        <p:sp>
          <p:nvSpPr>
            <p:cNvPr id="383" name="Oval 433"/>
            <p:cNvSpPr>
              <a:spLocks noChangeAspect="1" noChangeArrowheads="1"/>
            </p:cNvSpPr>
            <p:nvPr/>
          </p:nvSpPr>
          <p:spPr bwMode="auto">
            <a:xfrm>
              <a:off x="1869" y="1838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84" name="Oval 434"/>
            <p:cNvSpPr>
              <a:spLocks noChangeAspect="1" noChangeArrowheads="1"/>
            </p:cNvSpPr>
            <p:nvPr/>
          </p:nvSpPr>
          <p:spPr bwMode="auto">
            <a:xfrm>
              <a:off x="1878" y="1849"/>
              <a:ext cx="34" cy="34"/>
            </a:xfrm>
            <a:prstGeom prst="ellipse">
              <a:avLst/>
            </a:prstGeom>
            <a:gradFill rotWithShape="1">
              <a:gsLst>
                <a:gs pos="0">
                  <a:srgbClr val="333399">
                    <a:gamma/>
                    <a:shade val="18431"/>
                    <a:invGamma/>
                  </a:srgbClr>
                </a:gs>
                <a:gs pos="100000">
                  <a:srgbClr val="33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85" name="Group 435"/>
          <p:cNvGrpSpPr>
            <a:grpSpLocks/>
          </p:cNvGrpSpPr>
          <p:nvPr/>
        </p:nvGrpSpPr>
        <p:grpSpPr bwMode="auto">
          <a:xfrm>
            <a:off x="5702300" y="2906713"/>
            <a:ext cx="1655763" cy="812800"/>
            <a:chOff x="935" y="1191"/>
            <a:chExt cx="1043" cy="512"/>
          </a:xfrm>
          <a:solidFill>
            <a:schemeClr val="accent2"/>
          </a:solidFill>
        </p:grpSpPr>
        <p:sp>
          <p:nvSpPr>
            <p:cNvPr id="386" name="Rectangle 436"/>
            <p:cNvSpPr>
              <a:spLocks noChangeArrowheads="1"/>
            </p:cNvSpPr>
            <p:nvPr/>
          </p:nvSpPr>
          <p:spPr bwMode="auto">
            <a:xfrm>
              <a:off x="935" y="1191"/>
              <a:ext cx="1043" cy="503"/>
            </a:xfrm>
            <a:prstGeom prst="rect">
              <a:avLst/>
            </a:prstGeom>
            <a:grp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87" name="Rectangle 437" descr="50%"/>
            <p:cNvSpPr>
              <a:spLocks noChangeArrowheads="1"/>
            </p:cNvSpPr>
            <p:nvPr/>
          </p:nvSpPr>
          <p:spPr bwMode="auto">
            <a:xfrm>
              <a:off x="954" y="1570"/>
              <a:ext cx="1007" cy="13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rgbClr val="4D4D4D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388" name="Freeform 438" descr="50%"/>
          <p:cNvSpPr>
            <a:spLocks/>
          </p:cNvSpPr>
          <p:nvPr/>
        </p:nvSpPr>
        <p:spPr bwMode="auto">
          <a:xfrm>
            <a:off x="5510213" y="2249488"/>
            <a:ext cx="2039937" cy="2581275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0" y="1626"/>
              </a:cxn>
              <a:cxn ang="0">
                <a:pos x="1285" y="1626"/>
              </a:cxn>
              <a:cxn ang="0">
                <a:pos x="1285" y="0"/>
              </a:cxn>
              <a:cxn ang="0">
                <a:pos x="1161" y="0"/>
              </a:cxn>
              <a:cxn ang="0">
                <a:pos x="1162" y="1500"/>
              </a:cxn>
              <a:cxn ang="0">
                <a:pos x="124" y="1500"/>
              </a:cxn>
              <a:cxn ang="0">
                <a:pos x="127" y="1"/>
              </a:cxn>
              <a:cxn ang="0">
                <a:pos x="0" y="1"/>
              </a:cxn>
            </a:cxnLst>
            <a:rect l="0" t="0" r="r" b="b"/>
            <a:pathLst>
              <a:path w="1285" h="1626">
                <a:moveTo>
                  <a:pt x="0" y="1"/>
                </a:moveTo>
                <a:lnTo>
                  <a:pt x="0" y="1626"/>
                </a:lnTo>
                <a:lnTo>
                  <a:pt x="1285" y="1626"/>
                </a:lnTo>
                <a:lnTo>
                  <a:pt x="1285" y="0"/>
                </a:lnTo>
                <a:lnTo>
                  <a:pt x="1161" y="0"/>
                </a:lnTo>
                <a:lnTo>
                  <a:pt x="1162" y="1500"/>
                </a:lnTo>
                <a:lnTo>
                  <a:pt x="124" y="1500"/>
                </a:lnTo>
                <a:lnTo>
                  <a:pt x="127" y="1"/>
                </a:lnTo>
                <a:lnTo>
                  <a:pt x="0" y="1"/>
                </a:lnTo>
                <a:close/>
              </a:path>
            </a:pathLst>
          </a:custGeom>
          <a:solidFill>
            <a:srgbClr val="C00000"/>
          </a:solidFill>
          <a:ln w="19050" cmpd="sng">
            <a:solidFill>
              <a:srgbClr val="FFC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89" name="Line 439"/>
          <p:cNvSpPr>
            <a:spLocks noChangeShapeType="1"/>
          </p:cNvSpPr>
          <p:nvPr/>
        </p:nvSpPr>
        <p:spPr bwMode="auto">
          <a:xfrm flipH="1">
            <a:off x="7250113" y="4575175"/>
            <a:ext cx="523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90" name="Line 440"/>
          <p:cNvSpPr>
            <a:spLocks noChangeShapeType="1"/>
          </p:cNvSpPr>
          <p:nvPr/>
        </p:nvSpPr>
        <p:spPr bwMode="auto">
          <a:xfrm>
            <a:off x="4976813" y="4156075"/>
            <a:ext cx="839787" cy="0"/>
          </a:xfrm>
          <a:prstGeom prst="line">
            <a:avLst/>
          </a:prstGeom>
          <a:noFill/>
          <a:ln w="63500">
            <a:solidFill>
              <a:srgbClr val="FFC000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391" name="Object 441"/>
          <p:cNvGraphicFramePr>
            <a:graphicFrameLocks noChangeAspect="1"/>
          </p:cNvGraphicFramePr>
          <p:nvPr/>
        </p:nvGraphicFramePr>
        <p:xfrm>
          <a:off x="5089525" y="3587750"/>
          <a:ext cx="366713" cy="488950"/>
        </p:xfrm>
        <a:graphic>
          <a:graphicData uri="http://schemas.openxmlformats.org/presentationml/2006/ole">
            <p:oleObj spid="_x0000_s2053" name="Rovnica" r:id="rId6" imgW="152280" imgH="203040" progId="Equation.3">
              <p:embed/>
            </p:oleObj>
          </a:graphicData>
        </a:graphic>
      </p:graphicFrame>
      <p:sp>
        <p:nvSpPr>
          <p:cNvPr id="392" name="Text Box 442"/>
          <p:cNvSpPr txBox="1">
            <a:spLocks noChangeArrowheads="1"/>
          </p:cNvSpPr>
          <p:nvPr/>
        </p:nvSpPr>
        <p:spPr bwMode="auto">
          <a:xfrm>
            <a:off x="827088" y="1568450"/>
            <a:ext cx="325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000">
            <a:spAutoFit/>
          </a:bodyPr>
          <a:lstStyle/>
          <a:p>
            <a:pPr>
              <a:spcAft>
                <a:spcPct val="10000"/>
              </a:spcAft>
            </a:pPr>
            <a:r>
              <a:rPr lang="en-US" sz="2800" i="1" dirty="0"/>
              <a:t>s</a:t>
            </a:r>
            <a:r>
              <a:rPr lang="sk-SK" sz="2800" i="1" dirty="0" err="1"/>
              <a:t>tláčanie</a:t>
            </a:r>
            <a:r>
              <a:rPr lang="sk-SK" sz="2800" i="1" dirty="0"/>
              <a:t> </a:t>
            </a:r>
            <a:r>
              <a:rPr lang="en-US" sz="2800" i="1" dirty="0"/>
              <a:t>(</a:t>
            </a:r>
            <a:r>
              <a:rPr lang="en-US" sz="2800" i="1" dirty="0" err="1"/>
              <a:t>kompresia</a:t>
            </a:r>
            <a:r>
              <a:rPr lang="en-US" sz="2800" i="1" dirty="0"/>
              <a:t>)</a:t>
            </a:r>
          </a:p>
        </p:txBody>
      </p:sp>
      <p:sp>
        <p:nvSpPr>
          <p:cNvPr id="393" name="Text Box 443"/>
          <p:cNvSpPr txBox="1">
            <a:spLocks noChangeArrowheads="1"/>
          </p:cNvSpPr>
          <p:nvPr/>
        </p:nvSpPr>
        <p:spPr bwMode="auto">
          <a:xfrm>
            <a:off x="4984750" y="1570038"/>
            <a:ext cx="32718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000">
            <a:spAutoFit/>
          </a:bodyPr>
          <a:lstStyle/>
          <a:p>
            <a:pPr>
              <a:spcAft>
                <a:spcPct val="10000"/>
              </a:spcAft>
            </a:pPr>
            <a:r>
              <a:rPr lang="en-US" sz="2800" i="1"/>
              <a:t>ro</a:t>
            </a:r>
            <a:r>
              <a:rPr lang="sk-SK" sz="2800" i="1"/>
              <a:t>zpínanie </a:t>
            </a:r>
            <a:r>
              <a:rPr lang="en-US" sz="2800" i="1"/>
              <a:t>(</a:t>
            </a:r>
            <a:r>
              <a:rPr lang="sk-SK" sz="2800" i="1"/>
              <a:t>expanz</a:t>
            </a:r>
            <a:r>
              <a:rPr lang="en-US" sz="2800" i="1"/>
              <a:t>ia)</a:t>
            </a:r>
          </a:p>
        </p:txBody>
      </p:sp>
      <p:sp>
        <p:nvSpPr>
          <p:cNvPr id="394" name="Text Box 2"/>
          <p:cNvSpPr txBox="1">
            <a:spLocks noChangeArrowheads="1"/>
          </p:cNvSpPr>
          <p:nvPr/>
        </p:nvSpPr>
        <p:spPr bwMode="auto">
          <a:xfrm>
            <a:off x="87313" y="5219700"/>
            <a:ext cx="9039225" cy="152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000">
            <a:spAutoFit/>
          </a:bodyPr>
          <a:lstStyle/>
          <a:p>
            <a:r>
              <a:rPr lang="sk-SK" sz="3200" dirty="0"/>
              <a:t>Ak sa nemá zmeniť teplota plynu, potom:</a:t>
            </a:r>
          </a:p>
          <a:p>
            <a:r>
              <a:rPr lang="sk-SK" sz="3100" dirty="0"/>
              <a:t>- pri izotermickom stláčaní musí plyn odovzdávať teplo.</a:t>
            </a:r>
          </a:p>
          <a:p>
            <a:r>
              <a:rPr lang="sk-SK" sz="3100" dirty="0"/>
              <a:t>- pri izotermickom rozpínaní musí plyn prijímať teplo.</a:t>
            </a:r>
            <a:endParaRPr lang="en-US" sz="31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6 L 2.22222E-6 0.09283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9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4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4.44444E-6 L 0.00035 -0.09398 " pathEditMode="relative" rAng="0" ptsTypes="AA">
                                      <p:cBhvr>
                                        <p:cTn id="97" dur="5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9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9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9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9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9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9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9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9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9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9" presetClass="exit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9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9" presetClass="exit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9" presetClass="exit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6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9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9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9" presetClass="exit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2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9" presetClass="exit" presetSubtype="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5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1000"/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1000"/>
                                        <p:tgtEl>
                                          <p:spTgt spid="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1000"/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1000"/>
                                        <p:tgtEl>
                                          <p:spTgt spid="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1000"/>
                                        <p:tgtEl>
                                          <p:spTgt spid="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animBg="1"/>
      <p:bldP spid="390" grpId="0" animBg="1"/>
      <p:bldP spid="392" grpId="0" build="p" autoUpdateAnimBg="0"/>
      <p:bldP spid="393" grpId="0" build="p" autoUpdateAnimBg="0"/>
      <p:bldP spid="394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sk-SK" dirty="0" smtClean="0">
                <a:solidFill>
                  <a:schemeClr val="accent2">
                    <a:lumMod val="75000"/>
                  </a:schemeClr>
                </a:solidFill>
              </a:rPr>
              <a:t>Izotermický dej</a:t>
            </a:r>
            <a:endParaRPr lang="sk-SK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0" y="908720"/>
            <a:ext cx="8218488" cy="17145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20638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6699"/>
              </a:buClr>
              <a:buSzPct val="150000"/>
              <a:buFontTx/>
              <a:buNone/>
              <a:tabLst/>
              <a:defRPr/>
            </a:pPr>
            <a:r>
              <a:rPr kumimoji="0" lang="cs-CZ" sz="3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ea typeface="+mj-ea"/>
                <a:cs typeface="+mj-cs"/>
              </a:rPr>
              <a:t>Závislosť</a:t>
            </a:r>
            <a:r>
              <a:rPr kumimoji="0" lang="cs-CZ" sz="3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ea typeface="+mj-ea"/>
                <a:cs typeface="+mj-cs"/>
              </a:rPr>
              <a:t> tlaku plynu od jeho objemu </a:t>
            </a:r>
            <a:r>
              <a:rPr kumimoji="0" lang="cs-CZ" sz="3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ea typeface="+mj-ea"/>
                <a:cs typeface="+mj-cs"/>
              </a:rPr>
              <a:t>pri</a:t>
            </a:r>
            <a:r>
              <a:rPr kumimoji="0" lang="cs-CZ" sz="3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ea typeface="+mj-ea"/>
                <a:cs typeface="+mj-cs"/>
              </a:rPr>
              <a:t> </a:t>
            </a:r>
            <a:r>
              <a:rPr kumimoji="0" lang="cs-CZ" sz="3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ea typeface="+mj-ea"/>
                <a:cs typeface="+mj-cs"/>
              </a:rPr>
              <a:t>konštantnej</a:t>
            </a:r>
            <a:r>
              <a:rPr kumimoji="0" lang="cs-CZ" sz="3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ea typeface="+mj-ea"/>
                <a:cs typeface="+mj-cs"/>
              </a:rPr>
              <a:t> </a:t>
            </a:r>
            <a:r>
              <a:rPr kumimoji="0" lang="cs-CZ" sz="3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ea typeface="+mj-ea"/>
                <a:cs typeface="+mj-cs"/>
              </a:rPr>
              <a:t>teplote</a:t>
            </a:r>
            <a:r>
              <a:rPr kumimoji="0" lang="cs-CZ" sz="3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ea typeface="+mj-ea"/>
                <a:cs typeface="+mj-cs"/>
              </a:rPr>
              <a:t>  popíšeme </a:t>
            </a:r>
            <a:r>
              <a:rPr kumimoji="0" lang="cs-CZ" sz="3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ea typeface="+mj-ea"/>
                <a:cs typeface="+mj-cs"/>
              </a:rPr>
              <a:t>rovnicami</a:t>
            </a:r>
            <a:r>
              <a:rPr kumimoji="0" lang="cs-CZ" sz="3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ea typeface="+mj-ea"/>
                <a:cs typeface="+mj-cs"/>
              </a:rPr>
              <a:t>…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ph sz="half" idx="4294967295"/>
          </p:nvPr>
        </p:nvGraphicFramePr>
        <p:xfrm>
          <a:off x="5707063" y="4581525"/>
          <a:ext cx="2336800" cy="1281113"/>
        </p:xfrm>
        <a:graphic>
          <a:graphicData uri="http://schemas.openxmlformats.org/presentationml/2006/ole">
            <p:oleObj spid="_x0000_s3074" name="Rovnica" r:id="rId3" imgW="787320" imgH="431640" progId="Equation.3">
              <p:embed/>
            </p:oleObj>
          </a:graphicData>
        </a:graphic>
      </p:graphicFrame>
      <p:pic>
        <p:nvPicPr>
          <p:cNvPr id="7" name="Picture 29" descr="Obrázek1"/>
          <p:cNvPicPr>
            <a:picLocks noChangeAspect="1" noChangeArrowheads="1"/>
          </p:cNvPicPr>
          <p:nvPr>
            <p:ph sz="half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0" y="2564904"/>
            <a:ext cx="8532440" cy="1728192"/>
          </a:xfrm>
          <a:prstGeom prst="rect">
            <a:avLst/>
          </a:prstGeom>
          <a:solidFill>
            <a:srgbClr val="FFC000"/>
          </a:solidFill>
          <a:ln cap="flat" algn="ctr">
            <a:solidFill>
              <a:schemeClr val="tx1"/>
            </a:solidFill>
          </a:ln>
        </p:spPr>
      </p:pic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98425" y="5130800"/>
            <a:ext cx="8472118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000">
            <a:spAutoFit/>
          </a:bodyPr>
          <a:lstStyle/>
          <a:p>
            <a:pPr>
              <a:spcAft>
                <a:spcPct val="15000"/>
              </a:spcAft>
            </a:pPr>
            <a:r>
              <a:rPr lang="sk-SK" sz="3200" dirty="0" err="1"/>
              <a:t>Boylov-Mariottov</a:t>
            </a:r>
            <a:r>
              <a:rPr lang="sk-SK" sz="3200" dirty="0"/>
              <a:t> zákon:</a:t>
            </a:r>
          </a:p>
          <a:p>
            <a:r>
              <a:rPr lang="sk-SK" sz="3200" dirty="0"/>
              <a:t>Pri izotermickom deji s ideálnym plynom so stálou</a:t>
            </a:r>
          </a:p>
          <a:p>
            <a:r>
              <a:rPr lang="sk-SK" sz="3200" dirty="0"/>
              <a:t>hmotnosťou je súčin tlaku a objemu plynu stály. </a:t>
            </a:r>
            <a:endParaRPr lang="en-US" sz="32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dirty="0" smtClean="0">
                <a:solidFill>
                  <a:schemeClr val="accent2">
                    <a:lumMod val="75000"/>
                  </a:schemeClr>
                </a:solidFill>
              </a:rPr>
              <a:t>Izotermický dej</a:t>
            </a:r>
            <a:endParaRPr lang="sk-SK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908720"/>
            <a:ext cx="8207375" cy="28797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20638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6699"/>
              </a:buClr>
              <a:buSzPct val="150000"/>
              <a:buFontTx/>
              <a:buNone/>
              <a:tabLst/>
              <a:defRPr/>
            </a:pPr>
            <a:r>
              <a:rPr kumimoji="0" lang="cs-CZ" sz="3800" i="0" u="none" strike="noStrike" kern="1200" cap="none" spc="0" normalizeH="0" baseline="0" noProof="0" dirty="0" err="1" smtClean="0">
                <a:ln>
                  <a:noFill/>
                </a:ln>
                <a:uLnTx/>
                <a:uFillTx/>
                <a:ea typeface="+mn-ea"/>
                <a:cs typeface="+mn-cs"/>
              </a:rPr>
              <a:t>Grafom</a:t>
            </a:r>
            <a:r>
              <a:rPr kumimoji="0" lang="cs-CZ" sz="38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 závislosti tlaku od objemu je </a:t>
            </a:r>
            <a:r>
              <a:rPr kumimoji="0" lang="cs-CZ" sz="3800" i="0" u="none" strike="noStrike" kern="1200" cap="none" spc="0" normalizeH="0" baseline="0" noProof="0" dirty="0" err="1" smtClean="0">
                <a:ln>
                  <a:noFill/>
                </a:ln>
                <a:uLnTx/>
                <a:uFillTx/>
                <a:ea typeface="+mn-ea"/>
                <a:cs typeface="+mn-cs"/>
              </a:rPr>
              <a:t>krivka</a:t>
            </a:r>
            <a:r>
              <a:rPr kumimoji="0" lang="cs-CZ" sz="38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 nazývaná izoterma</a:t>
            </a:r>
            <a:r>
              <a:rPr kumimoji="0" lang="cs-CZ" sz="3800" i="0" u="none" strike="noStrike" kern="1200" cap="none" spc="0" normalizeH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 (</a:t>
            </a:r>
            <a:r>
              <a:rPr kumimoji="0" lang="cs-CZ" sz="3800" i="0" u="none" strike="noStrike" kern="1200" cap="none" spc="0" normalizeH="0" noProof="0" dirty="0" err="1" smtClean="0">
                <a:ln>
                  <a:noFill/>
                </a:ln>
                <a:uLnTx/>
                <a:uFillTx/>
                <a:ea typeface="+mn-ea"/>
                <a:cs typeface="+mn-cs"/>
              </a:rPr>
              <a:t>vetva</a:t>
            </a:r>
            <a:r>
              <a:rPr kumimoji="0" lang="cs-CZ" sz="3800" i="0" u="none" strike="noStrike" kern="1200" cap="none" spc="0" normalizeH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 hyperboly) </a:t>
            </a:r>
            <a:r>
              <a:rPr kumimoji="0" lang="cs-CZ" sz="38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                      </a:t>
            </a:r>
            <a:endParaRPr kumimoji="0" lang="cs-CZ" sz="2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</p:txBody>
      </p:sp>
      <p:graphicFrame>
        <p:nvGraphicFramePr>
          <p:cNvPr id="19" name="Object 6"/>
          <p:cNvGraphicFramePr>
            <a:graphicFrameLocks noChangeAspect="1"/>
          </p:cNvGraphicFramePr>
          <p:nvPr/>
        </p:nvGraphicFramePr>
        <p:xfrm>
          <a:off x="3971007" y="2965772"/>
          <a:ext cx="2106613" cy="546100"/>
        </p:xfrm>
        <a:graphic>
          <a:graphicData uri="http://schemas.openxmlformats.org/presentationml/2006/ole">
            <p:oleObj spid="_x0000_s4105" name="Rovnice" r:id="rId3" imgW="787320" imgH="203040" progId="Equation.3">
              <p:embed/>
            </p:oleObj>
          </a:graphicData>
        </a:graphic>
      </p:graphicFrame>
      <p:sp>
        <p:nvSpPr>
          <p:cNvPr id="20" name="Freeform 15"/>
          <p:cNvSpPr>
            <a:spLocks/>
          </p:cNvSpPr>
          <p:nvPr/>
        </p:nvSpPr>
        <p:spPr bwMode="auto">
          <a:xfrm>
            <a:off x="2654970" y="3337247"/>
            <a:ext cx="2489200" cy="2592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" y="560"/>
              </a:cxn>
              <a:cxn ang="0">
                <a:pos x="339" y="1708"/>
              </a:cxn>
              <a:cxn ang="0">
                <a:pos x="1502" y="2002"/>
              </a:cxn>
              <a:cxn ang="0">
                <a:pos x="2122" y="2046"/>
              </a:cxn>
            </a:cxnLst>
            <a:rect l="0" t="0" r="r" b="b"/>
            <a:pathLst>
              <a:path w="2122" h="2046">
                <a:moveTo>
                  <a:pt x="0" y="0"/>
                </a:moveTo>
                <a:cubicBezTo>
                  <a:pt x="0" y="0"/>
                  <a:pt x="12" y="262"/>
                  <a:pt x="41" y="560"/>
                </a:cubicBezTo>
                <a:cubicBezTo>
                  <a:pt x="70" y="858"/>
                  <a:pt x="95" y="1471"/>
                  <a:pt x="339" y="1708"/>
                </a:cubicBezTo>
                <a:cubicBezTo>
                  <a:pt x="582" y="1948"/>
                  <a:pt x="1206" y="1974"/>
                  <a:pt x="1502" y="2002"/>
                </a:cubicBezTo>
                <a:cubicBezTo>
                  <a:pt x="1798" y="2030"/>
                  <a:pt x="1993" y="2037"/>
                  <a:pt x="2122" y="2046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21" name="Freeform 18"/>
          <p:cNvSpPr>
            <a:spLocks noChangeAspect="1"/>
          </p:cNvSpPr>
          <p:nvPr/>
        </p:nvSpPr>
        <p:spPr bwMode="auto">
          <a:xfrm>
            <a:off x="2724820" y="3338835"/>
            <a:ext cx="2413000" cy="2513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2" y="501"/>
              </a:cxn>
              <a:cxn ang="0">
                <a:pos x="355" y="1225"/>
              </a:cxn>
              <a:cxn ang="0">
                <a:pos x="1045" y="1484"/>
              </a:cxn>
              <a:cxn ang="0">
                <a:pos x="1504" y="1543"/>
              </a:cxn>
            </a:cxnLst>
            <a:rect l="0" t="0" r="r" b="b"/>
            <a:pathLst>
              <a:path w="1504" h="1543">
                <a:moveTo>
                  <a:pt x="0" y="0"/>
                </a:moveTo>
                <a:lnTo>
                  <a:pt x="62" y="501"/>
                </a:lnTo>
                <a:cubicBezTo>
                  <a:pt x="99" y="697"/>
                  <a:pt x="191" y="1061"/>
                  <a:pt x="355" y="1225"/>
                </a:cubicBezTo>
                <a:cubicBezTo>
                  <a:pt x="519" y="1389"/>
                  <a:pt x="854" y="1431"/>
                  <a:pt x="1045" y="1484"/>
                </a:cubicBezTo>
                <a:cubicBezTo>
                  <a:pt x="1244" y="1520"/>
                  <a:pt x="1409" y="1531"/>
                  <a:pt x="1504" y="1543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22" name="Freeform 19"/>
          <p:cNvSpPr>
            <a:spLocks noChangeAspect="1"/>
          </p:cNvSpPr>
          <p:nvPr/>
        </p:nvSpPr>
        <p:spPr bwMode="auto">
          <a:xfrm>
            <a:off x="2812132" y="3349947"/>
            <a:ext cx="2309813" cy="2420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8" y="748"/>
              </a:cxn>
              <a:cxn ang="0">
                <a:pos x="579" y="1393"/>
              </a:cxn>
              <a:cxn ang="0">
                <a:pos x="1240" y="1776"/>
              </a:cxn>
              <a:cxn ang="0">
                <a:pos x="2008" y="1941"/>
              </a:cxn>
            </a:cxnLst>
            <a:rect l="0" t="0" r="r" b="b"/>
            <a:pathLst>
              <a:path w="2008" h="1941">
                <a:moveTo>
                  <a:pt x="0" y="0"/>
                </a:moveTo>
                <a:cubicBezTo>
                  <a:pt x="28" y="124"/>
                  <a:pt x="84" y="496"/>
                  <a:pt x="168" y="748"/>
                </a:cubicBezTo>
                <a:cubicBezTo>
                  <a:pt x="252" y="1000"/>
                  <a:pt x="385" y="1214"/>
                  <a:pt x="579" y="1393"/>
                </a:cubicBezTo>
                <a:cubicBezTo>
                  <a:pt x="758" y="1564"/>
                  <a:pt x="996" y="1700"/>
                  <a:pt x="1240" y="1776"/>
                </a:cubicBezTo>
                <a:cubicBezTo>
                  <a:pt x="1484" y="1852"/>
                  <a:pt x="1866" y="1916"/>
                  <a:pt x="2008" y="1941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23" name="Object 21"/>
          <p:cNvGraphicFramePr>
            <a:graphicFrameLocks noChangeAspect="1"/>
          </p:cNvGraphicFramePr>
          <p:nvPr/>
        </p:nvGraphicFramePr>
        <p:xfrm>
          <a:off x="4304382" y="4308797"/>
          <a:ext cx="1276350" cy="561975"/>
        </p:xfrm>
        <a:graphic>
          <a:graphicData uri="http://schemas.openxmlformats.org/presentationml/2006/ole">
            <p:oleObj spid="_x0000_s4106" name="Rovnica" r:id="rId4" imgW="520560" imgH="228600" progId="Equation.3">
              <p:embed/>
            </p:oleObj>
          </a:graphicData>
        </a:graphic>
      </p:graphicFrame>
      <p:graphicFrame>
        <p:nvGraphicFramePr>
          <p:cNvPr id="24" name="Object 22"/>
          <p:cNvGraphicFramePr>
            <a:graphicFrameLocks noChangeAspect="1"/>
          </p:cNvGraphicFramePr>
          <p:nvPr/>
        </p:nvGraphicFramePr>
        <p:xfrm>
          <a:off x="3524920" y="4829497"/>
          <a:ext cx="277812" cy="395288"/>
        </p:xfrm>
        <a:graphic>
          <a:graphicData uri="http://schemas.openxmlformats.org/presentationml/2006/ole">
            <p:oleObj spid="_x0000_s4107" name="Rovnica" r:id="rId5" imgW="152280" imgH="215640" progId="Equation.3">
              <p:embed/>
            </p:oleObj>
          </a:graphicData>
        </a:graphic>
      </p:graphicFrame>
      <p:graphicFrame>
        <p:nvGraphicFramePr>
          <p:cNvPr id="25" name="Object 23"/>
          <p:cNvGraphicFramePr>
            <a:graphicFrameLocks noChangeAspect="1"/>
          </p:cNvGraphicFramePr>
          <p:nvPr/>
        </p:nvGraphicFramePr>
        <p:xfrm>
          <a:off x="3332832" y="5078735"/>
          <a:ext cx="309563" cy="406400"/>
        </p:xfrm>
        <a:graphic>
          <a:graphicData uri="http://schemas.openxmlformats.org/presentationml/2006/ole">
            <p:oleObj spid="_x0000_s4108" name="Rovnica" r:id="rId6" imgW="164880" imgH="215640" progId="Equation.3">
              <p:embed/>
            </p:oleObj>
          </a:graphicData>
        </a:graphic>
      </p:graphicFrame>
      <p:graphicFrame>
        <p:nvGraphicFramePr>
          <p:cNvPr id="26" name="Object 24"/>
          <p:cNvGraphicFramePr>
            <a:graphicFrameLocks noChangeAspect="1"/>
          </p:cNvGraphicFramePr>
          <p:nvPr/>
        </p:nvGraphicFramePr>
        <p:xfrm>
          <a:off x="3099470" y="5283522"/>
          <a:ext cx="268287" cy="404813"/>
        </p:xfrm>
        <a:graphic>
          <a:graphicData uri="http://schemas.openxmlformats.org/presentationml/2006/ole">
            <p:oleObj spid="_x0000_s4109" name="Rovnica" r:id="rId7" imgW="152280" imgH="228600" progId="Equation.3">
              <p:embed/>
            </p:oleObj>
          </a:graphicData>
        </a:graphic>
      </p:graphicFrame>
      <p:grpSp>
        <p:nvGrpSpPr>
          <p:cNvPr id="27" name="Group 421"/>
          <p:cNvGrpSpPr>
            <a:grpSpLocks/>
          </p:cNvGrpSpPr>
          <p:nvPr/>
        </p:nvGrpSpPr>
        <p:grpSpPr bwMode="auto">
          <a:xfrm>
            <a:off x="2051720" y="3068960"/>
            <a:ext cx="3770312" cy="3468687"/>
            <a:chOff x="2638" y="1281"/>
            <a:chExt cx="2375" cy="2185"/>
          </a:xfrm>
        </p:grpSpPr>
        <p:sp>
          <p:nvSpPr>
            <p:cNvPr id="28" name="Line 8"/>
            <p:cNvSpPr>
              <a:spLocks noChangeAspect="1" noChangeShapeType="1"/>
            </p:cNvSpPr>
            <p:nvPr/>
          </p:nvSpPr>
          <p:spPr bwMode="auto">
            <a:xfrm>
              <a:off x="2919" y="3185"/>
              <a:ext cx="19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29" name="Line 9"/>
            <p:cNvSpPr>
              <a:spLocks noChangeAspect="1" noChangeShapeType="1"/>
            </p:cNvSpPr>
            <p:nvPr/>
          </p:nvSpPr>
          <p:spPr bwMode="auto">
            <a:xfrm rot="-5400000">
              <a:off x="1989" y="2254"/>
              <a:ext cx="18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30" name="Text Box 13"/>
            <p:cNvSpPr txBox="1">
              <a:spLocks noChangeAspect="1" noChangeArrowheads="1"/>
            </p:cNvSpPr>
            <p:nvPr/>
          </p:nvSpPr>
          <p:spPr bwMode="auto">
            <a:xfrm>
              <a:off x="2827" y="3160"/>
              <a:ext cx="158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>
              <a:spAutoFit/>
            </a:bodyPr>
            <a:lstStyle/>
            <a:p>
              <a:r>
                <a:rPr lang="sk-SK" sz="2500" i="1"/>
                <a:t>0</a:t>
              </a:r>
              <a:endParaRPr lang="en-US" sz="2500" i="1"/>
            </a:p>
          </p:txBody>
        </p:sp>
        <p:graphicFrame>
          <p:nvGraphicFramePr>
            <p:cNvPr id="31" name="Object 419"/>
            <p:cNvGraphicFramePr>
              <a:graphicFrameLocks noChangeAspect="1"/>
            </p:cNvGraphicFramePr>
            <p:nvPr/>
          </p:nvGraphicFramePr>
          <p:xfrm>
            <a:off x="4798" y="3214"/>
            <a:ext cx="215" cy="252"/>
          </p:xfrm>
          <a:graphic>
            <a:graphicData uri="http://schemas.openxmlformats.org/presentationml/2006/ole">
              <p:oleObj spid="_x0000_s4110" name="Rovnica" r:id="rId8" imgW="152280" imgH="177480" progId="Equation.3">
                <p:embed/>
              </p:oleObj>
            </a:graphicData>
          </a:graphic>
        </p:graphicFrame>
        <p:graphicFrame>
          <p:nvGraphicFramePr>
            <p:cNvPr id="32" name="Object 420"/>
            <p:cNvGraphicFramePr>
              <a:graphicFrameLocks noChangeAspect="1"/>
            </p:cNvGraphicFramePr>
            <p:nvPr/>
          </p:nvGraphicFramePr>
          <p:xfrm>
            <a:off x="2638" y="1281"/>
            <a:ext cx="215" cy="234"/>
          </p:xfrm>
          <a:graphic>
            <a:graphicData uri="http://schemas.openxmlformats.org/presentationml/2006/ole">
              <p:oleObj spid="_x0000_s4111" name="Rovnica" r:id="rId9" imgW="152280" imgH="164880" progId="Equation.3">
                <p:embed/>
              </p:oleObj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sk-SK" dirty="0" smtClean="0">
                <a:solidFill>
                  <a:schemeClr val="accent2">
                    <a:lumMod val="75000"/>
                  </a:schemeClr>
                </a:solidFill>
              </a:rPr>
              <a:t>Izotermický dej</a:t>
            </a:r>
            <a:endParaRPr lang="sk-SK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r>
              <a:rPr lang="sk-SK" b="1" dirty="0" smtClean="0"/>
              <a:t>Z energetického hľadiska</a:t>
            </a:r>
          </a:p>
          <a:p>
            <a:pPr>
              <a:buNone/>
            </a:pPr>
            <a:r>
              <a:rPr lang="cs-CZ" dirty="0" err="1" smtClean="0"/>
              <a:t>Pri</a:t>
            </a:r>
            <a:r>
              <a:rPr lang="cs-CZ" dirty="0" smtClean="0"/>
              <a:t> </a:t>
            </a:r>
            <a:r>
              <a:rPr lang="cs-CZ" dirty="0" err="1" smtClean="0"/>
              <a:t>izotermickom</a:t>
            </a:r>
            <a:r>
              <a:rPr lang="cs-CZ" dirty="0" smtClean="0"/>
              <a:t> </a:t>
            </a:r>
            <a:r>
              <a:rPr lang="cs-CZ" dirty="0" err="1" smtClean="0"/>
              <a:t>deji</a:t>
            </a:r>
            <a:r>
              <a:rPr lang="cs-CZ" dirty="0" smtClean="0"/>
              <a:t> </a:t>
            </a:r>
            <a:r>
              <a:rPr lang="cs-CZ" dirty="0" err="1" smtClean="0"/>
              <a:t>sa</a:t>
            </a:r>
            <a:r>
              <a:rPr lang="cs-CZ" dirty="0" smtClean="0"/>
              <a:t> koná </a:t>
            </a:r>
            <a:r>
              <a:rPr lang="cs-CZ" dirty="0" err="1" smtClean="0"/>
              <a:t>práca</a:t>
            </a:r>
            <a:r>
              <a:rPr lang="cs-CZ" dirty="0" smtClean="0"/>
              <a:t> (plyn </a:t>
            </a:r>
            <a:r>
              <a:rPr lang="cs-CZ" dirty="0" err="1" smtClean="0"/>
              <a:t>pôsobí</a:t>
            </a:r>
            <a:r>
              <a:rPr lang="cs-CZ" dirty="0" smtClean="0"/>
              <a:t> na </a:t>
            </a:r>
            <a:r>
              <a:rPr lang="cs-CZ" dirty="0" err="1" smtClean="0"/>
              <a:t>piest</a:t>
            </a:r>
            <a:r>
              <a:rPr lang="cs-CZ" dirty="0" smtClean="0"/>
              <a:t> silou po </a:t>
            </a:r>
            <a:r>
              <a:rPr lang="cs-CZ" dirty="0" err="1" smtClean="0"/>
              <a:t>dráhe</a:t>
            </a:r>
            <a:r>
              <a:rPr lang="cs-CZ" dirty="0" smtClean="0"/>
              <a:t>), </a:t>
            </a:r>
            <a:r>
              <a:rPr lang="cs-CZ" dirty="0" err="1" smtClean="0"/>
              <a:t>ktorá</a:t>
            </a:r>
            <a:r>
              <a:rPr lang="cs-CZ" dirty="0" smtClean="0"/>
              <a:t> </a:t>
            </a:r>
            <a:r>
              <a:rPr lang="cs-CZ" dirty="0" err="1" smtClean="0"/>
              <a:t>sa</a:t>
            </a:r>
            <a:r>
              <a:rPr lang="cs-CZ" dirty="0" smtClean="0"/>
              <a:t> rovná obsahu plochy pod izotermou. </a:t>
            </a:r>
          </a:p>
          <a:p>
            <a:pPr>
              <a:buNone/>
            </a:pPr>
            <a:endParaRPr lang="sk-SK" b="1" dirty="0"/>
          </a:p>
        </p:txBody>
      </p:sp>
      <p:graphicFrame>
        <p:nvGraphicFramePr>
          <p:cNvPr id="4" name="Object 23"/>
          <p:cNvGraphicFramePr>
            <a:graphicFrameLocks noChangeAspect="1"/>
          </p:cNvGraphicFramePr>
          <p:nvPr/>
        </p:nvGraphicFramePr>
        <p:xfrm>
          <a:off x="683568" y="3501008"/>
          <a:ext cx="4104134" cy="3064410"/>
        </p:xfrm>
        <a:graphic>
          <a:graphicData uri="http://schemas.openxmlformats.org/presentationml/2006/ole">
            <p:oleObj spid="_x0000_s5123" name="Graf" r:id="rId3" imgW="5791104" imgH="4562451" progId="Excel.Chart.8">
              <p:embed/>
            </p:oleObj>
          </a:graphicData>
        </a:graphic>
      </p:graphicFrame>
      <p:sp>
        <p:nvSpPr>
          <p:cNvPr id="6" name="Freeform 24"/>
          <p:cNvSpPr>
            <a:spLocks/>
          </p:cNvSpPr>
          <p:nvPr/>
        </p:nvSpPr>
        <p:spPr bwMode="auto">
          <a:xfrm>
            <a:off x="1691680" y="4077072"/>
            <a:ext cx="1162422" cy="2206948"/>
          </a:xfrm>
          <a:custGeom>
            <a:avLst/>
            <a:gdLst>
              <a:gd name="T0" fmla="*/ 0 w 1543"/>
              <a:gd name="T1" fmla="*/ 0 h 2913"/>
              <a:gd name="T2" fmla="*/ 2147483647 w 1543"/>
              <a:gd name="T3" fmla="*/ 2147483647 h 2913"/>
              <a:gd name="T4" fmla="*/ 2147483647 w 1543"/>
              <a:gd name="T5" fmla="*/ 2147483647 h 2913"/>
              <a:gd name="T6" fmla="*/ 2147483647 w 1543"/>
              <a:gd name="T7" fmla="*/ 2147483647 h 2913"/>
              <a:gd name="T8" fmla="*/ 2147483647 w 1543"/>
              <a:gd name="T9" fmla="*/ 2147483647 h 2913"/>
              <a:gd name="T10" fmla="*/ 2147483647 w 1543"/>
              <a:gd name="T11" fmla="*/ 2147483647 h 2913"/>
              <a:gd name="T12" fmla="*/ 2147483647 w 1543"/>
              <a:gd name="T13" fmla="*/ 2147483647 h 2913"/>
              <a:gd name="T14" fmla="*/ 2147483647 w 1543"/>
              <a:gd name="T15" fmla="*/ 2147483647 h 2913"/>
              <a:gd name="T16" fmla="*/ 2147483647 w 1543"/>
              <a:gd name="T17" fmla="*/ 2147483647 h 2913"/>
              <a:gd name="T18" fmla="*/ 2147483647 w 1543"/>
              <a:gd name="T19" fmla="*/ 2147483647 h 2913"/>
              <a:gd name="T20" fmla="*/ 0 w 1543"/>
              <a:gd name="T21" fmla="*/ 0 h 291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43"/>
              <a:gd name="T34" fmla="*/ 0 h 2913"/>
              <a:gd name="T35" fmla="*/ 1543 w 1543"/>
              <a:gd name="T36" fmla="*/ 2913 h 291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43" h="2913">
                <a:moveTo>
                  <a:pt x="0" y="0"/>
                </a:moveTo>
                <a:lnTo>
                  <a:pt x="26" y="2913"/>
                </a:lnTo>
                <a:lnTo>
                  <a:pt x="1543" y="2913"/>
                </a:lnTo>
                <a:lnTo>
                  <a:pt x="1540" y="1845"/>
                </a:lnTo>
                <a:lnTo>
                  <a:pt x="1281" y="1711"/>
                </a:lnTo>
                <a:lnTo>
                  <a:pt x="974" y="1528"/>
                </a:lnTo>
                <a:lnTo>
                  <a:pt x="743" y="1327"/>
                </a:lnTo>
                <a:cubicBezTo>
                  <a:pt x="673" y="1258"/>
                  <a:pt x="617" y="1189"/>
                  <a:pt x="557" y="1114"/>
                </a:cubicBezTo>
                <a:cubicBezTo>
                  <a:pt x="475" y="1049"/>
                  <a:pt x="434" y="952"/>
                  <a:pt x="384" y="874"/>
                </a:cubicBezTo>
                <a:cubicBezTo>
                  <a:pt x="334" y="796"/>
                  <a:pt x="323" y="789"/>
                  <a:pt x="259" y="643"/>
                </a:cubicBez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1763688" y="5301208"/>
            <a:ext cx="1008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800" dirty="0" smtClean="0"/>
              <a:t>W</a:t>
            </a:r>
            <a:endParaRPr lang="sk-SK" sz="4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OleChart spid="4" grpId="0" animBg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dirty="0" smtClean="0">
                <a:solidFill>
                  <a:schemeClr val="accent2">
                    <a:lumMod val="75000"/>
                  </a:schemeClr>
                </a:solidFill>
              </a:rPr>
              <a:t>Izotermický dej</a:t>
            </a:r>
            <a:endParaRPr lang="sk-SK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525963"/>
          </a:xfrm>
        </p:spPr>
        <p:txBody>
          <a:bodyPr/>
          <a:lstStyle/>
          <a:p>
            <a:r>
              <a:rPr lang="sk-SK" dirty="0" smtClean="0"/>
              <a:t>Z energetického hľadiska</a:t>
            </a:r>
          </a:p>
          <a:p>
            <a:pPr>
              <a:buNone/>
            </a:pPr>
            <a:endParaRPr lang="sk-SK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528" y="1484784"/>
            <a:ext cx="8291513" cy="2808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6699"/>
              </a:buClr>
              <a:buSzTx/>
              <a:tabLst/>
              <a:defRPr/>
            </a:pPr>
            <a:r>
              <a:rPr kumimoji="0" lang="cs-CZ" sz="3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ea typeface="+mn-ea"/>
                <a:cs typeface="+mn-cs"/>
              </a:rPr>
              <a:t>Pri</a:t>
            </a:r>
            <a:r>
              <a:rPr kumimoji="0" lang="cs-CZ" sz="3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ea typeface="+mn-ea"/>
                <a:cs typeface="+mn-cs"/>
              </a:rPr>
              <a:t> </a:t>
            </a:r>
            <a:r>
              <a:rPr kumimoji="0" lang="cs-CZ" sz="3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ea typeface="+mn-ea"/>
                <a:cs typeface="+mn-cs"/>
              </a:rPr>
              <a:t>izotermickom</a:t>
            </a:r>
            <a:r>
              <a:rPr kumimoji="0" lang="cs-CZ" sz="3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ea typeface="+mn-ea"/>
                <a:cs typeface="+mn-cs"/>
              </a:rPr>
              <a:t> </a:t>
            </a:r>
            <a:r>
              <a:rPr kumimoji="0" lang="cs-CZ" sz="3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ea typeface="+mn-ea"/>
                <a:cs typeface="+mn-cs"/>
              </a:rPr>
              <a:t>deji</a:t>
            </a:r>
            <a:r>
              <a:rPr kumimoji="0" lang="cs-CZ" sz="3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ea typeface="+mn-ea"/>
                <a:cs typeface="+mn-cs"/>
              </a:rPr>
              <a:t> </a:t>
            </a:r>
            <a:r>
              <a:rPr kumimoji="0" lang="cs-CZ" sz="3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ea typeface="+mn-ea"/>
                <a:cs typeface="+mn-cs"/>
              </a:rPr>
              <a:t>nemení</a:t>
            </a:r>
            <a:r>
              <a:rPr kumimoji="0" lang="cs-CZ" sz="3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ea typeface="+mn-ea"/>
                <a:cs typeface="+mn-cs"/>
              </a:rPr>
              <a:t> plyn </a:t>
            </a:r>
            <a:r>
              <a:rPr kumimoji="0" lang="cs-CZ" sz="3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ea typeface="+mn-ea"/>
                <a:cs typeface="+mn-cs"/>
              </a:rPr>
              <a:t>svoju</a:t>
            </a:r>
            <a:r>
              <a:rPr kumimoji="0" lang="cs-CZ" sz="3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ea typeface="+mn-ea"/>
                <a:cs typeface="+mn-cs"/>
              </a:rPr>
              <a:t> teplotu, </a:t>
            </a:r>
            <a:r>
              <a:rPr kumimoji="0" lang="cs-CZ" sz="3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ea typeface="+mn-ea"/>
                <a:cs typeface="+mn-cs"/>
              </a:rPr>
              <a:t>preto</a:t>
            </a:r>
            <a:r>
              <a:rPr kumimoji="0" lang="cs-CZ" sz="3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ea typeface="+mn-ea"/>
                <a:cs typeface="+mn-cs"/>
              </a:rPr>
              <a:t> je </a:t>
            </a:r>
            <a:r>
              <a:rPr kumimoji="0" lang="cs-CZ" sz="3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ea typeface="+mn-ea"/>
                <a:cs typeface="+mn-cs"/>
              </a:rPr>
              <a:t>zmena</a:t>
            </a:r>
            <a:r>
              <a:rPr kumimoji="0" lang="cs-CZ" sz="3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ea typeface="+mn-ea"/>
                <a:cs typeface="+mn-cs"/>
              </a:rPr>
              <a:t> jeho </a:t>
            </a:r>
            <a:r>
              <a:rPr kumimoji="0" lang="cs-CZ" sz="3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ea typeface="+mn-ea"/>
                <a:cs typeface="+mn-cs"/>
              </a:rPr>
              <a:t>vnútornej</a:t>
            </a:r>
            <a:r>
              <a:rPr kumimoji="0" lang="cs-CZ" sz="3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ea typeface="+mn-ea"/>
                <a:cs typeface="+mn-cs"/>
              </a:rPr>
              <a:t> energie nulová. </a:t>
            </a:r>
            <a:r>
              <a:rPr kumimoji="0" lang="cs-CZ" sz="3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ea typeface="+mn-ea"/>
                <a:cs typeface="+mn-cs"/>
              </a:rPr>
              <a:t>Všetko</a:t>
            </a:r>
            <a:r>
              <a:rPr kumimoji="0" lang="cs-CZ" sz="3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ea typeface="+mn-ea"/>
                <a:cs typeface="+mn-cs"/>
              </a:rPr>
              <a:t> dodané teplo </a:t>
            </a:r>
            <a:r>
              <a:rPr kumimoji="0" lang="cs-CZ" sz="3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ea typeface="+mn-ea"/>
                <a:cs typeface="+mn-cs"/>
              </a:rPr>
              <a:t>sa</a:t>
            </a:r>
            <a:r>
              <a:rPr kumimoji="0" lang="cs-CZ" sz="3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ea typeface="+mn-ea"/>
                <a:cs typeface="+mn-cs"/>
              </a:rPr>
              <a:t> </a:t>
            </a:r>
            <a:r>
              <a:rPr kumimoji="0" lang="cs-CZ" sz="3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ea typeface="+mn-ea"/>
                <a:cs typeface="+mn-cs"/>
              </a:rPr>
              <a:t>premieňa</a:t>
            </a:r>
            <a:r>
              <a:rPr kumimoji="0" lang="cs-CZ" sz="3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ea typeface="+mn-ea"/>
                <a:cs typeface="+mn-cs"/>
              </a:rPr>
              <a:t> na </a:t>
            </a:r>
            <a:r>
              <a:rPr kumimoji="0" lang="cs-CZ" sz="3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ea typeface="+mn-ea"/>
                <a:cs typeface="+mn-cs"/>
              </a:rPr>
              <a:t>prácu</a:t>
            </a:r>
            <a:r>
              <a:rPr kumimoji="0" lang="cs-CZ" sz="3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ea typeface="+mn-ea"/>
                <a:cs typeface="+mn-cs"/>
              </a:rPr>
              <a:t>, </a:t>
            </a:r>
            <a:r>
              <a:rPr kumimoji="0" lang="cs-CZ" sz="3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ea typeface="+mn-ea"/>
                <a:cs typeface="+mn-cs"/>
              </a:rPr>
              <a:t>ktorú</a:t>
            </a:r>
            <a:r>
              <a:rPr kumimoji="0" lang="cs-CZ" sz="3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ea typeface="+mn-ea"/>
                <a:cs typeface="+mn-cs"/>
              </a:rPr>
              <a:t> plyn vykoná.:</a:t>
            </a:r>
          </a:p>
        </p:txBody>
      </p:sp>
      <p:graphicFrame>
        <p:nvGraphicFramePr>
          <p:cNvPr id="96263" name="Object 7"/>
          <p:cNvGraphicFramePr>
            <a:graphicFrameLocks noChangeAspect="1"/>
          </p:cNvGraphicFramePr>
          <p:nvPr/>
        </p:nvGraphicFramePr>
        <p:xfrm>
          <a:off x="293688" y="4192588"/>
          <a:ext cx="3875087" cy="1808162"/>
        </p:xfrm>
        <a:graphic>
          <a:graphicData uri="http://schemas.openxmlformats.org/presentationml/2006/ole">
            <p:oleObj spid="_x0000_s6146" name="Rovnica" r:id="rId3" imgW="482400" imgH="228600" progId="Equation.3">
              <p:embed/>
            </p:oleObj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5292080" y="4149080"/>
          <a:ext cx="3217184" cy="864096"/>
        </p:xfrm>
        <a:graphic>
          <a:graphicData uri="http://schemas.openxmlformats.org/presentationml/2006/ole">
            <p:oleObj spid="_x0000_s6147" name="Rovnice" r:id="rId4" imgW="583920" imgH="177480" progId="Equation.3">
              <p:embed/>
            </p:oleObj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5292080" y="5229200"/>
          <a:ext cx="3340281" cy="792088"/>
        </p:xfrm>
        <a:graphic>
          <a:graphicData uri="http://schemas.openxmlformats.org/presentationml/2006/ole">
            <p:oleObj spid="_x0000_s6148" name="Rovnice" r:id="rId5" imgW="850680" imgH="228600" progId="Equation.3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306</Words>
  <Application>Microsoft Office PowerPoint</Application>
  <PresentationFormat>Prezentácia na obrazovke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3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Motív Office</vt:lpstr>
      <vt:lpstr>Editor rovnic 3.0</vt:lpstr>
      <vt:lpstr>Microsoft Equation 3.0</vt:lpstr>
      <vt:lpstr>Graf aplikace Microsoft Excel</vt:lpstr>
      <vt:lpstr>Izotermický dej</vt:lpstr>
      <vt:lpstr>Izotermický dej</vt:lpstr>
      <vt:lpstr>Izotermický dej</vt:lpstr>
      <vt:lpstr>Izotermický dej</vt:lpstr>
      <vt:lpstr>Izotermický dej</vt:lpstr>
      <vt:lpstr>Izotermický dej</vt:lpstr>
      <vt:lpstr>Izotermický dej</vt:lpstr>
      <vt:lpstr>Izotermický dej</vt:lpstr>
      <vt:lpstr>Izotermický dej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Izotermický dej</dc:title>
  <dc:creator>Windows User</dc:creator>
  <cp:lastModifiedBy>Windows User</cp:lastModifiedBy>
  <cp:revision>6</cp:revision>
  <dcterms:created xsi:type="dcterms:W3CDTF">2015-03-02T15:28:03Z</dcterms:created>
  <dcterms:modified xsi:type="dcterms:W3CDTF">2015-03-02T20:23:12Z</dcterms:modified>
</cp:coreProperties>
</file>