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3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88" r:id="rId9"/>
    <p:sldId id="274" r:id="rId10"/>
    <p:sldId id="289" r:id="rId11"/>
    <p:sldId id="290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57" r:id="rId21"/>
    <p:sldId id="258" r:id="rId22"/>
    <p:sldId id="259" r:id="rId23"/>
    <p:sldId id="260" r:id="rId24"/>
    <p:sldId id="261" r:id="rId25"/>
    <p:sldId id="285" r:id="rId26"/>
    <p:sldId id="263" r:id="rId27"/>
    <p:sldId id="286" r:id="rId28"/>
    <p:sldId id="265" r:id="rId29"/>
    <p:sldId id="267" r:id="rId30"/>
    <p:sldId id="283" r:id="rId31"/>
    <p:sldId id="284" r:id="rId3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>
        <p:scale>
          <a:sx n="122" d="100"/>
          <a:sy n="122" d="100"/>
        </p:scale>
        <p:origin x="331" y="-1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F6ABD-B128-48B7-8DC6-636DE12A6016}" type="datetimeFigureOut">
              <a:rPr lang="sk-SK" smtClean="0"/>
              <a:pPr/>
              <a:t>26.5.2016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A3E5-06B9-4479-A528-83794E0D66B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3036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7A3E5-06B9-4479-A528-83794E0D66B9}" type="slidenum">
              <a:rPr lang="sk-SK" smtClean="0"/>
              <a:pPr/>
              <a:t>26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5425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8300565-37E3-4DD4-8A42-5AA74CC200E5}" type="datetimeFigureOut">
              <a:rPr lang="sk-SK" smtClean="0"/>
              <a:pPr/>
              <a:t>26.5.2016</a:t>
            </a:fld>
            <a:endParaRPr lang="sk-SK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9DB893B-BBE1-4741-8FA8-6BD4A3C5FC6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0565-37E3-4DD4-8A42-5AA74CC200E5}" type="datetimeFigureOut">
              <a:rPr lang="sk-SK" smtClean="0"/>
              <a:pPr/>
              <a:t>26.5.2016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893B-BBE1-4741-8FA8-6BD4A3C5FC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0565-37E3-4DD4-8A42-5AA74CC200E5}" type="datetimeFigureOut">
              <a:rPr lang="sk-SK" smtClean="0"/>
              <a:pPr/>
              <a:t>26.5.2016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893B-BBE1-4741-8FA8-6BD4A3C5FC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0565-37E3-4DD4-8A42-5AA74CC200E5}" type="datetimeFigureOut">
              <a:rPr lang="sk-SK" smtClean="0"/>
              <a:pPr/>
              <a:t>26.5.2016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893B-BBE1-4741-8FA8-6BD4A3C5FC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0565-37E3-4DD4-8A42-5AA74CC200E5}" type="datetimeFigureOut">
              <a:rPr lang="sk-SK" smtClean="0"/>
              <a:pPr/>
              <a:t>26.5.2016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893B-BBE1-4741-8FA8-6BD4A3C5FC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0565-37E3-4DD4-8A42-5AA74CC200E5}" type="datetimeFigureOut">
              <a:rPr lang="sk-SK" smtClean="0"/>
              <a:pPr/>
              <a:t>26.5.2016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893B-BBE1-4741-8FA8-6BD4A3C5FC6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0565-37E3-4DD4-8A42-5AA74CC200E5}" type="datetimeFigureOut">
              <a:rPr lang="sk-SK" smtClean="0"/>
              <a:pPr/>
              <a:t>26.5.2016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893B-BBE1-4741-8FA8-6BD4A3C5FC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0565-37E3-4DD4-8A42-5AA74CC200E5}" type="datetimeFigureOut">
              <a:rPr lang="sk-SK" smtClean="0"/>
              <a:pPr/>
              <a:t>26.5.2016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893B-BBE1-4741-8FA8-6BD4A3C5FC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0565-37E3-4DD4-8A42-5AA74CC200E5}" type="datetimeFigureOut">
              <a:rPr lang="sk-SK" smtClean="0"/>
              <a:pPr/>
              <a:t>26.5.2016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893B-BBE1-4741-8FA8-6BD4A3C5FC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0565-37E3-4DD4-8A42-5AA74CC200E5}" type="datetimeFigureOut">
              <a:rPr lang="sk-SK" smtClean="0"/>
              <a:pPr/>
              <a:t>26.5.2016</a:t>
            </a:fld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893B-BBE1-4741-8FA8-6BD4A3C5FC6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0565-37E3-4DD4-8A42-5AA74CC200E5}" type="datetimeFigureOut">
              <a:rPr lang="sk-SK" smtClean="0"/>
              <a:pPr/>
              <a:t>26.5.2016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893B-BBE1-4741-8FA8-6BD4A3C5FC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8300565-37E3-4DD4-8A42-5AA74CC200E5}" type="datetimeFigureOut">
              <a:rPr lang="sk-SK" smtClean="0"/>
              <a:pPr/>
              <a:t>26.5.2016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9DB893B-BBE1-4741-8FA8-6BD4A3C5FC6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&amp;clanok=6528;800;43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4000" b="1" dirty="0" smtClean="0"/>
              <a:t>Karboxylové kyseliny</a:t>
            </a:r>
            <a:endParaRPr lang="sk-SK" sz="4000" b="1" dirty="0"/>
          </a:p>
        </p:txBody>
      </p:sp>
      <p:sp>
        <p:nvSpPr>
          <p:cNvPr id="3" name="BlokTextu 2"/>
          <p:cNvSpPr txBox="1"/>
          <p:nvPr/>
        </p:nvSpPr>
        <p:spPr>
          <a:xfrm>
            <a:off x="4860032" y="4869160"/>
            <a:ext cx="3217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 smtClean="0"/>
              <a:t>RNDr. Lenka </a:t>
            </a:r>
            <a:r>
              <a:rPr lang="sk-SK" sz="2000" b="1" dirty="0" err="1" smtClean="0"/>
              <a:t>Škarbeková</a:t>
            </a:r>
            <a:endParaRPr lang="sk-SK" sz="2000" b="1" dirty="0" smtClean="0"/>
          </a:p>
          <a:p>
            <a:r>
              <a:rPr lang="sk-SK" sz="2000" b="1" dirty="0" smtClean="0"/>
              <a:t>GEL-ŠKA-CHE-IIA-44</a:t>
            </a:r>
            <a:endParaRPr lang="sk-SK" sz="2000" b="1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24715" t="31250" r="25505" b="46371"/>
          <a:stretch>
            <a:fillRect/>
          </a:stretch>
        </p:blipFill>
        <p:spPr bwMode="auto">
          <a:xfrm>
            <a:off x="0" y="-243408"/>
            <a:ext cx="9144000" cy="260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0439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Kyselina benzén-1,2-dikarboxylová = k. </a:t>
            </a:r>
            <a:r>
              <a:rPr lang="sk-SK" dirty="0" err="1" smtClean="0"/>
              <a:t>ftalová</a:t>
            </a:r>
            <a:endParaRPr lang="sk-SK" dirty="0"/>
          </a:p>
        </p:txBody>
      </p:sp>
      <p:pic>
        <p:nvPicPr>
          <p:cNvPr id="5122" name="Picture 2" descr="http://www.oskole.sk/userfiles/image/Zofia/M%C3%A1j%20-%202012/Ch%C3%A9mia/Chemick%C3%A9%20vzorce%20karboxylov%C3%BDch%20kysel%C3%ADn%20II_html_4f09ee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140968"/>
            <a:ext cx="3609975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381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Podľa </a:t>
            </a:r>
            <a:r>
              <a:rPr lang="sk-SK" dirty="0" err="1" smtClean="0"/>
              <a:t>prít</a:t>
            </a:r>
            <a:r>
              <a:rPr lang="sk-SK" dirty="0" smtClean="0"/>
              <a:t>. Väzieb v reťazci: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</a:t>
            </a:r>
            <a:r>
              <a:rPr lang="sk-SK" dirty="0" smtClean="0"/>
              <a:t>asýtené</a:t>
            </a:r>
          </a:p>
          <a:p>
            <a:r>
              <a:rPr lang="sk-SK" dirty="0" smtClean="0"/>
              <a:t>nenasýtené</a:t>
            </a:r>
          </a:p>
          <a:p>
            <a:r>
              <a:rPr lang="sk-SK" dirty="0"/>
              <a:t>a</a:t>
            </a:r>
            <a:r>
              <a:rPr lang="sk-SK" dirty="0" smtClean="0"/>
              <a:t>romatické</a:t>
            </a:r>
          </a:p>
          <a:p>
            <a:endParaRPr lang="sk-SK" dirty="0"/>
          </a:p>
          <a:p>
            <a:endParaRPr lang="sk-SK" dirty="0" smtClean="0"/>
          </a:p>
          <a:p>
            <a:r>
              <a:rPr lang="sk-SK" dirty="0">
                <a:solidFill>
                  <a:srgbClr val="FF0000"/>
                </a:solidFill>
              </a:rPr>
              <a:t>mastné kyseliny = jednosýtne KK s vyšším </a:t>
            </a:r>
            <a:r>
              <a:rPr lang="sk-SK" dirty="0" err="1">
                <a:solidFill>
                  <a:srgbClr val="FF0000"/>
                </a:solidFill>
              </a:rPr>
              <a:t>počom</a:t>
            </a:r>
            <a:r>
              <a:rPr lang="sk-SK" dirty="0">
                <a:solidFill>
                  <a:srgbClr val="FF0000"/>
                </a:solidFill>
              </a:rPr>
              <a:t> uhlíkov, </a:t>
            </a:r>
            <a:r>
              <a:rPr lang="sk-SK" dirty="0"/>
              <a:t>dôležitá súčasť tukov a </a:t>
            </a:r>
            <a:r>
              <a:rPr lang="sk-SK" dirty="0" err="1" smtClean="0"/>
              <a:t>lipidov</a:t>
            </a:r>
            <a:r>
              <a:rPr lang="sk-SK" dirty="0" smtClean="0"/>
              <a:t> – k. palmitová, </a:t>
            </a:r>
            <a:r>
              <a:rPr lang="sk-SK" dirty="0" err="1" smtClean="0"/>
              <a:t>steárová</a:t>
            </a:r>
            <a:r>
              <a:rPr lang="sk-SK" dirty="0" smtClean="0"/>
              <a:t>...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48114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80920" cy="1143000"/>
          </a:xfrm>
        </p:spPr>
        <p:txBody>
          <a:bodyPr>
            <a:normAutofit/>
          </a:bodyPr>
          <a:lstStyle/>
          <a:p>
            <a:r>
              <a:rPr lang="sk-SK" b="1" dirty="0" smtClean="0"/>
              <a:t>Fyzikálne vlastnosti KK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85633" y="1628800"/>
            <a:ext cx="6777317" cy="3508977"/>
          </a:xfrm>
        </p:spPr>
        <p:txBody>
          <a:bodyPr>
            <a:normAutofit/>
          </a:bodyPr>
          <a:lstStyle/>
          <a:p>
            <a:pPr algn="just"/>
            <a:r>
              <a:rPr lang="sk-SK" sz="2000" dirty="0" smtClean="0">
                <a:solidFill>
                  <a:srgbClr val="FF0000"/>
                </a:solidFill>
              </a:rPr>
              <a:t>najnižšie acyklické </a:t>
            </a:r>
            <a:r>
              <a:rPr lang="sk-SK" sz="2000" dirty="0" err="1" smtClean="0">
                <a:solidFill>
                  <a:srgbClr val="FF0000"/>
                </a:solidFill>
              </a:rPr>
              <a:t>monokarbox</a:t>
            </a:r>
            <a:r>
              <a:rPr lang="sk-SK" sz="2000" dirty="0" smtClean="0">
                <a:solidFill>
                  <a:srgbClr val="FF0000"/>
                </a:solidFill>
              </a:rPr>
              <a:t>. kyseliny </a:t>
            </a:r>
            <a:r>
              <a:rPr lang="sk-SK" sz="2000" dirty="0" smtClean="0"/>
              <a:t>= kvapalné látky s prenikavým zápachom</a:t>
            </a:r>
          </a:p>
          <a:p>
            <a:pPr algn="just"/>
            <a:r>
              <a:rPr lang="sk-SK" sz="2000" dirty="0" err="1" smtClean="0">
                <a:solidFill>
                  <a:srgbClr val="FF0000"/>
                </a:solidFill>
              </a:rPr>
              <a:t>dikarboxylové</a:t>
            </a:r>
            <a:r>
              <a:rPr lang="sk-SK" sz="2000" dirty="0" smtClean="0">
                <a:solidFill>
                  <a:srgbClr val="FF0000"/>
                </a:solidFill>
              </a:rPr>
              <a:t> a aromatické </a:t>
            </a:r>
            <a:r>
              <a:rPr lang="sk-SK" sz="2000" dirty="0" err="1" smtClean="0">
                <a:solidFill>
                  <a:srgbClr val="FF0000"/>
                </a:solidFill>
              </a:rPr>
              <a:t>karbox</a:t>
            </a:r>
            <a:r>
              <a:rPr lang="sk-SK" sz="2000" dirty="0" smtClean="0">
                <a:solidFill>
                  <a:srgbClr val="FF0000"/>
                </a:solidFill>
              </a:rPr>
              <a:t>. kyseliny </a:t>
            </a:r>
            <a:r>
              <a:rPr lang="sk-SK" sz="2000" dirty="0" smtClean="0"/>
              <a:t>= tuhé kryštalické látky, nižšie – rozpustné vo vode</a:t>
            </a:r>
          </a:p>
          <a:p>
            <a:pPr algn="just"/>
            <a:r>
              <a:rPr lang="sk-SK" sz="2000" dirty="0" smtClean="0"/>
              <a:t>čím dlhší reťazec, menšia rozpustnosť</a:t>
            </a:r>
          </a:p>
          <a:p>
            <a:pPr algn="just"/>
            <a:r>
              <a:rPr lang="sk-SK" sz="2000" dirty="0" smtClean="0"/>
              <a:t>vyššia </a:t>
            </a:r>
            <a:r>
              <a:rPr lang="sk-SK" sz="2000" dirty="0"/>
              <a:t>teplotu </a:t>
            </a:r>
            <a:r>
              <a:rPr lang="sk-SK" sz="2000" dirty="0" smtClean="0"/>
              <a:t>varu - vytvárajú </a:t>
            </a:r>
            <a:r>
              <a:rPr lang="sk-SK" sz="2000" dirty="0" smtClean="0">
                <a:solidFill>
                  <a:srgbClr val="FF0000"/>
                </a:solidFill>
              </a:rPr>
              <a:t>vodíkové väzby, </a:t>
            </a:r>
            <a:r>
              <a:rPr lang="sk-SK" sz="2000" dirty="0" smtClean="0"/>
              <a:t>môžu teda existovať vo forme </a:t>
            </a:r>
            <a:r>
              <a:rPr lang="sk-SK" sz="2000" dirty="0" err="1" smtClean="0"/>
              <a:t>dimérov</a:t>
            </a:r>
            <a:r>
              <a:rPr lang="sk-SK" sz="2000" dirty="0" smtClean="0"/>
              <a:t> </a:t>
            </a:r>
          </a:p>
          <a:p>
            <a:endParaRPr lang="sk-SK" sz="2000" dirty="0" smtClean="0">
              <a:solidFill>
                <a:srgbClr val="FF0000"/>
              </a:solidFill>
            </a:endParaRPr>
          </a:p>
        </p:txBody>
      </p:sp>
      <p:cxnSp>
        <p:nvCxnSpPr>
          <p:cNvPr id="31" name="Rovná spojnica 30"/>
          <p:cNvCxnSpPr/>
          <p:nvPr/>
        </p:nvCxnSpPr>
        <p:spPr>
          <a:xfrm>
            <a:off x="3886200" y="4495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ovná spojnica 32"/>
          <p:cNvCxnSpPr/>
          <p:nvPr/>
        </p:nvCxnSpPr>
        <p:spPr>
          <a:xfrm>
            <a:off x="3810000" y="4495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https://upload.wikimedia.org/wikipedia/commons/c/c9/Carboxylic_acid_dim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077072"/>
            <a:ext cx="5544616" cy="254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Chemické vlastnosti </a:t>
            </a:r>
            <a:r>
              <a:rPr lang="sk-SK" b="1" dirty="0" err="1" smtClean="0"/>
              <a:t>karbox</a:t>
            </a:r>
            <a:r>
              <a:rPr lang="sk-SK" b="1" dirty="0" smtClean="0"/>
              <a:t>. kyselín 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43492" y="2323652"/>
            <a:ext cx="7416940" cy="3508977"/>
          </a:xfrm>
        </p:spPr>
        <p:txBody>
          <a:bodyPr>
            <a:noAutofit/>
          </a:bodyPr>
          <a:lstStyle/>
          <a:p>
            <a:pPr algn="just"/>
            <a:r>
              <a:rPr lang="sk-SK" dirty="0" smtClean="0">
                <a:solidFill>
                  <a:srgbClr val="FF0000"/>
                </a:solidFill>
              </a:rPr>
              <a:t>!!</a:t>
            </a:r>
            <a:r>
              <a:rPr lang="sk-SK" dirty="0" smtClean="0"/>
              <a:t> – sú </a:t>
            </a:r>
            <a:r>
              <a:rPr lang="sk-SK" dirty="0" smtClean="0">
                <a:solidFill>
                  <a:srgbClr val="FF0000"/>
                </a:solidFill>
              </a:rPr>
              <a:t>veľmi reaktívne zlúčeniny</a:t>
            </a:r>
            <a:r>
              <a:rPr lang="sk-SK" dirty="0" smtClean="0"/>
              <a:t>, </a:t>
            </a:r>
          </a:p>
          <a:p>
            <a:pPr algn="just"/>
            <a:r>
              <a:rPr lang="sk-SK" b="1" dirty="0" smtClean="0">
                <a:solidFill>
                  <a:srgbClr val="FF0000"/>
                </a:solidFill>
              </a:rPr>
              <a:t>kyslé vlastnosti</a:t>
            </a:r>
            <a:r>
              <a:rPr lang="sk-SK" dirty="0" smtClean="0"/>
              <a:t> </a:t>
            </a:r>
            <a:r>
              <a:rPr lang="sk-SK" dirty="0" err="1" smtClean="0"/>
              <a:t>karbox</a:t>
            </a:r>
            <a:r>
              <a:rPr lang="sk-SK" dirty="0" smtClean="0"/>
              <a:t>. skupiny</a:t>
            </a:r>
          </a:p>
          <a:p>
            <a:pPr algn="just"/>
            <a:r>
              <a:rPr lang="sk-SK" dirty="0" smtClean="0"/>
              <a:t>vo vodnom roztoku </a:t>
            </a:r>
            <a:r>
              <a:rPr lang="sk-SK" dirty="0" smtClean="0">
                <a:solidFill>
                  <a:srgbClr val="FF0000"/>
                </a:solidFill>
              </a:rPr>
              <a:t>–COOH skupina disociuje </a:t>
            </a:r>
            <a:r>
              <a:rPr lang="sk-SK" dirty="0" smtClean="0"/>
              <a:t>za vzniku </a:t>
            </a:r>
            <a:r>
              <a:rPr lang="sk-SK" dirty="0" err="1" smtClean="0">
                <a:solidFill>
                  <a:srgbClr val="FF0000"/>
                </a:solidFill>
              </a:rPr>
              <a:t>karboxylátového</a:t>
            </a:r>
            <a:r>
              <a:rPr lang="sk-SK" dirty="0" smtClean="0">
                <a:solidFill>
                  <a:srgbClr val="FF0000"/>
                </a:solidFill>
              </a:rPr>
              <a:t> aniónu </a:t>
            </a:r>
          </a:p>
        </p:txBody>
      </p:sp>
      <p:pic>
        <p:nvPicPr>
          <p:cNvPr id="7170" name="Picture 2" descr="http://www.oskole.sk/userfiles/image/ch%C3%A9mia/MO/karboxylovekyseliny/karboxy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65104"/>
            <a:ext cx="793265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11560" y="548680"/>
            <a:ext cx="8686800" cy="5897563"/>
          </a:xfrm>
        </p:spPr>
        <p:txBody>
          <a:bodyPr>
            <a:normAutofit/>
          </a:bodyPr>
          <a:lstStyle/>
          <a:p>
            <a:endParaRPr lang="sk-SK" sz="2000" dirty="0" smtClean="0">
              <a:solidFill>
                <a:srgbClr val="FF0000"/>
              </a:solidFill>
            </a:endParaRPr>
          </a:p>
          <a:p>
            <a:r>
              <a:rPr lang="sk-SK" sz="2000" dirty="0" smtClean="0">
                <a:solidFill>
                  <a:srgbClr val="FF0000"/>
                </a:solidFill>
              </a:rPr>
              <a:t>!! </a:t>
            </a:r>
            <a:r>
              <a:rPr lang="sk-SK" sz="2000" dirty="0" smtClean="0"/>
              <a:t>-väčšina </a:t>
            </a:r>
            <a:r>
              <a:rPr lang="sk-SK" sz="2000" dirty="0" err="1" smtClean="0"/>
              <a:t>karbox</a:t>
            </a:r>
            <a:r>
              <a:rPr lang="sk-SK" sz="2000" dirty="0" smtClean="0"/>
              <a:t>. kyselín patrí medzi </a:t>
            </a:r>
            <a:r>
              <a:rPr lang="sk-SK" sz="2000" b="1" dirty="0" smtClean="0">
                <a:solidFill>
                  <a:srgbClr val="FF0000"/>
                </a:solidFill>
              </a:rPr>
              <a:t>slabé kyseliny</a:t>
            </a:r>
            <a:r>
              <a:rPr lang="sk-SK" sz="2000" dirty="0" smtClean="0"/>
              <a:t>. </a:t>
            </a:r>
          </a:p>
          <a:p>
            <a:r>
              <a:rPr lang="sk-SK" sz="2000" dirty="0" smtClean="0"/>
              <a:t>sú silnejšie ako kyselina uhličitá, </a:t>
            </a:r>
            <a:r>
              <a:rPr lang="sk-SK" sz="2000" dirty="0" smtClean="0"/>
              <a:t>ale </a:t>
            </a:r>
            <a:r>
              <a:rPr lang="sk-SK" sz="2000" dirty="0" smtClean="0"/>
              <a:t>omnoho slabšie ako </a:t>
            </a:r>
            <a:r>
              <a:rPr lang="sk-SK" sz="2000" dirty="0" err="1" smtClean="0"/>
              <a:t>HCl</a:t>
            </a:r>
            <a:endParaRPr lang="sk-SK" sz="2000" dirty="0" smtClean="0"/>
          </a:p>
          <a:p>
            <a:r>
              <a:rPr lang="sk-SK" sz="2000" dirty="0" smtClean="0"/>
              <a:t>najsilnejšou </a:t>
            </a:r>
            <a:r>
              <a:rPr lang="sk-SK" sz="2000" dirty="0" err="1" smtClean="0"/>
              <a:t>monokarbox</a:t>
            </a:r>
            <a:r>
              <a:rPr lang="sk-SK" sz="2000" dirty="0" smtClean="0"/>
              <a:t>. kyselinou ja kyselina mravčia</a:t>
            </a:r>
          </a:p>
          <a:p>
            <a:r>
              <a:rPr lang="sk-SK" sz="2000" dirty="0" smtClean="0"/>
              <a:t>Čím majú viac –COOH skupín sú silnejšie</a:t>
            </a:r>
            <a:endParaRPr lang="sk-SK" sz="2000" dirty="0" smtClean="0"/>
          </a:p>
          <a:p>
            <a:r>
              <a:rPr lang="sk-SK" sz="2000" dirty="0" smtClean="0"/>
              <a:t>Reakcie:</a:t>
            </a:r>
          </a:p>
          <a:p>
            <a:r>
              <a:rPr lang="sk-SK" sz="2000" b="1" u="sng" dirty="0" smtClean="0"/>
              <a:t>1. neutralizácia</a:t>
            </a:r>
            <a:endParaRPr lang="sk-SK" sz="2000" b="1" u="sng" dirty="0"/>
          </a:p>
          <a:p>
            <a:r>
              <a:rPr lang="sk-SK" sz="2000" dirty="0" smtClean="0"/>
              <a:t>je ich možné neutralizovať so zásadami, vznikajú </a:t>
            </a:r>
            <a:r>
              <a:rPr lang="sk-SK" sz="2000" dirty="0" smtClean="0">
                <a:solidFill>
                  <a:srgbClr val="FF0000"/>
                </a:solidFill>
              </a:rPr>
              <a:t>soli karboxylových </a:t>
            </a:r>
            <a:r>
              <a:rPr lang="sk-SK" sz="2000" dirty="0" smtClean="0">
                <a:solidFill>
                  <a:srgbClr val="FF0000"/>
                </a:solidFill>
              </a:rPr>
              <a:t>kyselín</a:t>
            </a:r>
            <a:r>
              <a:rPr lang="sk-SK" sz="2000" dirty="0" smtClean="0"/>
              <a:t>    </a:t>
            </a:r>
            <a:endParaRPr lang="sk-SK" sz="2000" dirty="0" smtClean="0"/>
          </a:p>
          <a:p>
            <a:pPr>
              <a:buNone/>
            </a:pPr>
            <a:r>
              <a:rPr lang="sk-SK" sz="2000" dirty="0" smtClean="0"/>
              <a:t>                                O                                                         </a:t>
            </a:r>
            <a:r>
              <a:rPr lang="sk-SK" sz="2000" dirty="0" err="1" smtClean="0"/>
              <a:t>O</a:t>
            </a:r>
            <a:endParaRPr lang="sk-SK" sz="2000" dirty="0" smtClean="0"/>
          </a:p>
          <a:p>
            <a:pPr>
              <a:buNone/>
            </a:pPr>
            <a:r>
              <a:rPr lang="sk-SK" sz="2000" dirty="0" smtClean="0"/>
              <a:t>  H</a:t>
            </a:r>
            <a:r>
              <a:rPr lang="sk-SK" sz="2000" baseline="-25000" dirty="0" smtClean="0"/>
              <a:t>3</a:t>
            </a:r>
            <a:r>
              <a:rPr lang="sk-SK" sz="2000" dirty="0" smtClean="0"/>
              <a:t>C            C            +   </a:t>
            </a:r>
            <a:r>
              <a:rPr lang="sk-SK" sz="2000" dirty="0" err="1" smtClean="0"/>
              <a:t>NaOH</a:t>
            </a:r>
            <a:r>
              <a:rPr lang="sk-SK" sz="2000" dirty="0" smtClean="0"/>
              <a:t>                  H</a:t>
            </a:r>
            <a:r>
              <a:rPr lang="sk-SK" sz="2000" baseline="-25000" dirty="0" smtClean="0"/>
              <a:t>3</a:t>
            </a:r>
            <a:r>
              <a:rPr lang="sk-SK" sz="2000" dirty="0" smtClean="0"/>
              <a:t>C         C         +     H</a:t>
            </a:r>
            <a:r>
              <a:rPr lang="sk-SK" sz="2000" baseline="-25000" dirty="0" smtClean="0"/>
              <a:t>2</a:t>
            </a:r>
            <a:r>
              <a:rPr lang="sk-SK" sz="2000" dirty="0" smtClean="0"/>
              <a:t>O</a:t>
            </a:r>
          </a:p>
          <a:p>
            <a:pPr>
              <a:buNone/>
            </a:pPr>
            <a:r>
              <a:rPr lang="sk-SK" sz="2000" dirty="0" smtClean="0"/>
              <a:t>                                </a:t>
            </a:r>
            <a:r>
              <a:rPr lang="sk-SK" sz="2000" dirty="0" smtClean="0"/>
              <a:t>OH                                                      </a:t>
            </a:r>
            <a:r>
              <a:rPr lang="sk-SK" sz="2000" dirty="0" smtClean="0"/>
              <a:t>O-Na</a:t>
            </a:r>
            <a:r>
              <a:rPr lang="sk-SK" sz="2000" baseline="30000" dirty="0" smtClean="0"/>
              <a:t>+</a:t>
            </a:r>
          </a:p>
          <a:p>
            <a:pPr>
              <a:buNone/>
            </a:pPr>
            <a:r>
              <a:rPr lang="sk-SK" sz="2000" dirty="0" smtClean="0"/>
              <a:t>                 </a:t>
            </a:r>
            <a:r>
              <a:rPr lang="sk-SK" sz="2000" dirty="0" smtClean="0">
                <a:solidFill>
                  <a:srgbClr val="FF0000"/>
                </a:solidFill>
              </a:rPr>
              <a:t>kyselina octová                                  octan sodný</a:t>
            </a:r>
            <a:endParaRPr lang="sk-SK" sz="2000" dirty="0" smtClean="0"/>
          </a:p>
        </p:txBody>
      </p:sp>
      <p:cxnSp>
        <p:nvCxnSpPr>
          <p:cNvPr id="7" name="Rovná spojnica 6"/>
          <p:cNvCxnSpPr/>
          <p:nvPr/>
        </p:nvCxnSpPr>
        <p:spPr>
          <a:xfrm>
            <a:off x="1547664" y="4365104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flipV="1">
            <a:off x="2555776" y="4005064"/>
            <a:ext cx="144016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/>
          <p:cNvCxnSpPr/>
          <p:nvPr/>
        </p:nvCxnSpPr>
        <p:spPr>
          <a:xfrm flipV="1">
            <a:off x="2627784" y="4077072"/>
            <a:ext cx="152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2483768" y="4437112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/>
          <p:cNvCxnSpPr/>
          <p:nvPr/>
        </p:nvCxnSpPr>
        <p:spPr>
          <a:xfrm>
            <a:off x="4414900" y="4296061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ovacia šípka 16"/>
          <p:cNvCxnSpPr/>
          <p:nvPr/>
        </p:nvCxnSpPr>
        <p:spPr>
          <a:xfrm flipH="1">
            <a:off x="4425785" y="4505805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nica 18"/>
          <p:cNvCxnSpPr/>
          <p:nvPr/>
        </p:nvCxnSpPr>
        <p:spPr>
          <a:xfrm>
            <a:off x="6084168" y="4293096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nica 20"/>
          <p:cNvCxnSpPr/>
          <p:nvPr/>
        </p:nvCxnSpPr>
        <p:spPr>
          <a:xfrm flipV="1">
            <a:off x="6876256" y="3933056"/>
            <a:ext cx="152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nica 22"/>
          <p:cNvCxnSpPr/>
          <p:nvPr/>
        </p:nvCxnSpPr>
        <p:spPr>
          <a:xfrm flipV="1">
            <a:off x="6948264" y="4005064"/>
            <a:ext cx="152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nica 24"/>
          <p:cNvCxnSpPr/>
          <p:nvPr/>
        </p:nvCxnSpPr>
        <p:spPr>
          <a:xfrm>
            <a:off x="6916452" y="4505805"/>
            <a:ext cx="21602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bdĺžnik 23"/>
          <p:cNvSpPr/>
          <p:nvPr/>
        </p:nvSpPr>
        <p:spPr>
          <a:xfrm>
            <a:off x="3892924" y="5445224"/>
            <a:ext cx="4737194" cy="923330"/>
          </a:xfrm>
          <a:prstGeom prst="rect">
            <a:avLst/>
          </a:prstGeom>
          <a:noFill/>
          <a:ln w="63500">
            <a:solidFill>
              <a:srgbClr val="FFC000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dirty="0" smtClean="0">
                <a:ln/>
                <a:solidFill>
                  <a:schemeClr val="accent3"/>
                </a:solidFill>
              </a:rPr>
              <a:t>CH</a:t>
            </a:r>
            <a:r>
              <a:rPr lang="sk-SK" sz="5400" b="1" baseline="-25000" dirty="0" smtClean="0">
                <a:ln/>
                <a:solidFill>
                  <a:schemeClr val="accent3"/>
                </a:solidFill>
              </a:rPr>
              <a:t>3</a:t>
            </a:r>
            <a:r>
              <a:rPr lang="sk-SK" sz="5400" b="1" dirty="0" smtClean="0">
                <a:ln/>
                <a:solidFill>
                  <a:schemeClr val="accent3"/>
                </a:solidFill>
              </a:rPr>
              <a:t>COO</a:t>
            </a:r>
            <a:r>
              <a:rPr lang="sk-SK" sz="6600" b="1" baseline="30000" dirty="0" smtClean="0">
                <a:ln/>
                <a:solidFill>
                  <a:schemeClr val="accent3"/>
                </a:solidFill>
              </a:rPr>
              <a:t>-</a:t>
            </a:r>
            <a:r>
              <a:rPr lang="sk-SK" sz="5400" b="1" dirty="0" smtClean="0">
                <a:ln/>
                <a:solidFill>
                  <a:schemeClr val="accent3"/>
                </a:solidFill>
              </a:rPr>
              <a:t>Na</a:t>
            </a:r>
            <a:r>
              <a:rPr lang="sk-SK" sz="6000" b="1" baseline="30000" dirty="0" smtClean="0">
                <a:ln/>
                <a:solidFill>
                  <a:schemeClr val="accent3"/>
                </a:solidFill>
              </a:rPr>
              <a:t>+</a:t>
            </a:r>
            <a:endParaRPr lang="sk-SK" sz="5400" b="1" cap="none" spc="0" baseline="3000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2. </a:t>
            </a:r>
            <a:r>
              <a:rPr lang="sk-SK" b="1" dirty="0" err="1" smtClean="0">
                <a:solidFill>
                  <a:srgbClr val="FF0000"/>
                </a:solidFill>
              </a:rPr>
              <a:t>Dekarboxylácia</a:t>
            </a:r>
            <a:r>
              <a:rPr lang="sk-SK" b="1" dirty="0" smtClean="0"/>
              <a:t/>
            </a:r>
            <a:br>
              <a:rPr lang="sk-SK" b="1" dirty="0" smtClean="0"/>
            </a:b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2323652"/>
            <a:ext cx="7848872" cy="3508977"/>
          </a:xfrm>
        </p:spPr>
        <p:txBody>
          <a:bodyPr>
            <a:normAutofit/>
          </a:bodyPr>
          <a:lstStyle/>
          <a:p>
            <a:r>
              <a:rPr lang="sk-SK" sz="2000" dirty="0" smtClean="0"/>
              <a:t>niektoré KK  pri zahriatí nad ich teplotu topenia </a:t>
            </a:r>
            <a:r>
              <a:rPr lang="sk-SK" sz="2000" dirty="0" err="1" smtClean="0"/>
              <a:t>odštiepujú</a:t>
            </a:r>
            <a:r>
              <a:rPr lang="sk-SK" sz="2000" dirty="0" smtClean="0"/>
              <a:t> </a:t>
            </a:r>
            <a:r>
              <a:rPr lang="sk-SK" sz="2000" dirty="0" err="1" smtClean="0"/>
              <a:t>karbox</a:t>
            </a:r>
            <a:r>
              <a:rPr lang="sk-SK" sz="2000" dirty="0" smtClean="0"/>
              <a:t>. skupinu vo forme CO</a:t>
            </a:r>
            <a:r>
              <a:rPr lang="sk-SK" sz="2000" baseline="-25000" dirty="0" smtClean="0"/>
              <a:t>2 </a:t>
            </a:r>
            <a:r>
              <a:rPr lang="sk-SK" sz="2000" dirty="0" smtClean="0"/>
              <a:t>= </a:t>
            </a:r>
            <a:r>
              <a:rPr lang="sk-SK" sz="2000" dirty="0" err="1" smtClean="0">
                <a:solidFill>
                  <a:srgbClr val="FF0000"/>
                </a:solidFill>
              </a:rPr>
              <a:t>dekarboxylácia</a:t>
            </a:r>
            <a:endParaRPr lang="sk-SK" sz="2000" dirty="0" smtClean="0"/>
          </a:p>
          <a:p>
            <a:pPr>
              <a:buNone/>
            </a:pPr>
            <a:endParaRPr lang="sk-SK" sz="2000" dirty="0"/>
          </a:p>
        </p:txBody>
      </p:sp>
      <p:pic>
        <p:nvPicPr>
          <p:cNvPr id="16386" name="Picture 2" descr="http://www.oskole.sk/userfiles/image/ch%C3%A9mia/MO/karboxylovekyseliny/karboxy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717032"/>
            <a:ext cx="7596114" cy="12416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24744" cy="1143000"/>
          </a:xfrm>
        </p:spPr>
        <p:txBody>
          <a:bodyPr/>
          <a:lstStyle/>
          <a:p>
            <a:r>
              <a:rPr lang="sk-SK" b="1" dirty="0" err="1" smtClean="0">
                <a:solidFill>
                  <a:srgbClr val="FF0000"/>
                </a:solidFill>
              </a:rPr>
              <a:t>Esterifikácia</a:t>
            </a:r>
            <a:r>
              <a:rPr lang="sk-SK" b="1" dirty="0" smtClean="0">
                <a:solidFill>
                  <a:srgbClr val="FF0000"/>
                </a:solidFill>
              </a:rPr>
              <a:t> 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55576" y="1772816"/>
            <a:ext cx="7272808" cy="4525963"/>
          </a:xfrm>
        </p:spPr>
        <p:txBody>
          <a:bodyPr>
            <a:normAutofit/>
          </a:bodyPr>
          <a:lstStyle/>
          <a:p>
            <a:r>
              <a:rPr lang="sk-SK" sz="2000" dirty="0" smtClean="0">
                <a:solidFill>
                  <a:srgbClr val="FF0000"/>
                </a:solidFill>
              </a:rPr>
              <a:t>reakcia </a:t>
            </a:r>
            <a:r>
              <a:rPr lang="sk-SK" sz="2000" dirty="0" smtClean="0">
                <a:solidFill>
                  <a:srgbClr val="FF0000"/>
                </a:solidFill>
              </a:rPr>
              <a:t>karboxylovej kyseliny </a:t>
            </a:r>
          </a:p>
          <a:p>
            <a:pPr>
              <a:buNone/>
            </a:pPr>
            <a:r>
              <a:rPr lang="sk-SK" sz="2000" dirty="0" smtClean="0">
                <a:solidFill>
                  <a:srgbClr val="FF0000"/>
                </a:solidFill>
              </a:rPr>
              <a:t>s </a:t>
            </a:r>
            <a:r>
              <a:rPr lang="sk-SK" sz="2000" smtClean="0">
                <a:solidFill>
                  <a:srgbClr val="FF0000"/>
                </a:solidFill>
              </a:rPr>
              <a:t>alkoholom - je</a:t>
            </a:r>
            <a:r>
              <a:rPr lang="sk-SK" sz="2000" smtClean="0"/>
              <a:t> </a:t>
            </a:r>
            <a:r>
              <a:rPr lang="sk-SK" sz="2000" dirty="0"/>
              <a:t>kyslo </a:t>
            </a:r>
            <a:r>
              <a:rPr lang="sk-SK" sz="2000" dirty="0" err="1"/>
              <a:t>katalyzovaná</a:t>
            </a:r>
            <a:r>
              <a:rPr lang="sk-SK" sz="2000" dirty="0"/>
              <a:t> </a:t>
            </a:r>
            <a:endParaRPr lang="sk-SK" sz="2000" dirty="0" smtClean="0">
              <a:solidFill>
                <a:srgbClr val="FF0000"/>
              </a:solidFill>
            </a:endParaRPr>
          </a:p>
          <a:p>
            <a:r>
              <a:rPr lang="sk-SK" sz="2000" dirty="0" smtClean="0"/>
              <a:t>vznikajú pri nej </a:t>
            </a:r>
            <a:r>
              <a:rPr lang="sk-SK" sz="2000" dirty="0" smtClean="0">
                <a:solidFill>
                  <a:srgbClr val="FF0000"/>
                </a:solidFill>
              </a:rPr>
              <a:t>estery </a:t>
            </a:r>
            <a:r>
              <a:rPr lang="sk-SK" sz="2000" dirty="0" err="1" smtClean="0">
                <a:solidFill>
                  <a:srgbClr val="FF0000"/>
                </a:solidFill>
              </a:rPr>
              <a:t>karbox</a:t>
            </a:r>
            <a:r>
              <a:rPr lang="sk-SK" sz="2000" dirty="0" smtClean="0">
                <a:solidFill>
                  <a:srgbClr val="FF0000"/>
                </a:solidFill>
              </a:rPr>
              <a:t>. kyselín </a:t>
            </a:r>
            <a:endParaRPr lang="sk-SK" sz="2000" dirty="0" smtClean="0"/>
          </a:p>
          <a:p>
            <a:pPr>
              <a:buNone/>
            </a:pPr>
            <a:r>
              <a:rPr lang="sk-SK" sz="2000" dirty="0" smtClean="0"/>
              <a:t>                    </a:t>
            </a:r>
            <a:r>
              <a:rPr lang="sk-SK" sz="1600" dirty="0" smtClean="0"/>
              <a:t>                                                                                               </a:t>
            </a:r>
            <a:endParaRPr lang="sk-SK" sz="2000" dirty="0" smtClean="0">
              <a:solidFill>
                <a:srgbClr val="00B0F0"/>
              </a:solidFill>
            </a:endParaRPr>
          </a:p>
        </p:txBody>
      </p:sp>
      <p:pic>
        <p:nvPicPr>
          <p:cNvPr id="15362" name="Picture 2" descr="http://www.oskole.sk/userfiles/image/ch%C3%A9mia/MO/karboxylovekyseliny/karboxy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005064"/>
            <a:ext cx="7390192" cy="2401814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899592" y="3284984"/>
            <a:ext cx="714330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accent3">
                <a:lumMod val="75000"/>
              </a:schemeClr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2400" dirty="0" smtClean="0"/>
              <a:t>Karboxylová kyselina + alkohol → ester + voda </a:t>
            </a:r>
            <a:endParaRPr lang="sk-SK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1143000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Estery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kvapalné, tuhé látky, nemôžu vytvárať vodíkové väzby</a:t>
            </a:r>
          </a:p>
          <a:p>
            <a:r>
              <a:rPr lang="sk-SK" sz="2000" dirty="0" smtClean="0"/>
              <a:t>príjemné vône pripomínajúce ovocie</a:t>
            </a:r>
            <a:endParaRPr lang="sk-SK" sz="2000" dirty="0"/>
          </a:p>
        </p:txBody>
      </p:sp>
      <p:pic>
        <p:nvPicPr>
          <p:cNvPr id="24578" name="Picture 2" descr="http://www.howtobrew.com/images/f145.s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692696"/>
            <a:ext cx="2000250" cy="1724025"/>
          </a:xfrm>
          <a:prstGeom prst="rect">
            <a:avLst/>
          </a:prstGeom>
          <a:noFill/>
        </p:spPr>
      </p:pic>
      <p:pic>
        <p:nvPicPr>
          <p:cNvPr id="24580" name="Picture 4" descr="http://upload.wikimedia.org/wikipedia/commons/1/13/Butylacetat-3D-ball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501008"/>
            <a:ext cx="7409377" cy="3212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1143000"/>
          </a:xfrm>
        </p:spPr>
        <p:txBody>
          <a:bodyPr/>
          <a:lstStyle/>
          <a:p>
            <a:r>
              <a:rPr lang="sk-SK" b="1" dirty="0" err="1" smtClean="0">
                <a:solidFill>
                  <a:srgbClr val="FF0000"/>
                </a:solidFill>
              </a:rPr>
              <a:t>Anhydridy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sz="2000" b="1" dirty="0" smtClean="0">
                <a:solidFill>
                  <a:srgbClr val="FF0000"/>
                </a:solidFill>
              </a:rPr>
              <a:t>dehydratáciou</a:t>
            </a:r>
            <a:r>
              <a:rPr lang="sk-SK" sz="2000" dirty="0" smtClean="0"/>
              <a:t> </a:t>
            </a:r>
            <a:r>
              <a:rPr lang="sk-SK" sz="2000" dirty="0" err="1" smtClean="0"/>
              <a:t>karbox</a:t>
            </a:r>
            <a:r>
              <a:rPr lang="sk-SK" sz="2000" dirty="0" smtClean="0"/>
              <a:t>. kyselín vznikajú </a:t>
            </a:r>
            <a:r>
              <a:rPr lang="sk-SK" sz="2000" dirty="0" err="1" smtClean="0"/>
              <a:t>anhydridy</a:t>
            </a:r>
            <a:r>
              <a:rPr lang="sk-SK" sz="2000" dirty="0" smtClean="0"/>
              <a:t>, ktoré sa v </a:t>
            </a:r>
            <a:r>
              <a:rPr lang="sk-SK" sz="2000" dirty="0" err="1" smtClean="0"/>
              <a:t>org</a:t>
            </a:r>
            <a:r>
              <a:rPr lang="sk-SK" sz="2000" dirty="0" smtClean="0"/>
              <a:t>. chémii často používajú ako činidlá</a:t>
            </a:r>
          </a:p>
          <a:p>
            <a:r>
              <a:rPr lang="sk-SK" sz="2000" dirty="0" smtClean="0"/>
              <a:t>- napr. z kyseliny octovej možno pripraviť </a:t>
            </a:r>
            <a:r>
              <a:rPr lang="sk-SK" sz="2000" dirty="0" err="1" smtClean="0"/>
              <a:t>anhydrid</a:t>
            </a:r>
            <a:r>
              <a:rPr lang="sk-SK" sz="2000" dirty="0" smtClean="0"/>
              <a:t> kyseliny octovej (</a:t>
            </a:r>
            <a:r>
              <a:rPr lang="sk-SK" sz="2000" dirty="0" err="1" smtClean="0"/>
              <a:t>acetanhydrid</a:t>
            </a:r>
            <a:r>
              <a:rPr lang="sk-SK" sz="2000" dirty="0" smtClean="0"/>
              <a:t>)</a:t>
            </a:r>
          </a:p>
          <a:p>
            <a:pPr>
              <a:buNone/>
            </a:pPr>
            <a:r>
              <a:rPr lang="sk-SK" sz="2000" dirty="0" smtClean="0"/>
              <a:t>                                      O</a:t>
            </a:r>
          </a:p>
          <a:p>
            <a:pPr>
              <a:buNone/>
            </a:pPr>
            <a:r>
              <a:rPr lang="sk-SK" sz="2000" dirty="0" smtClean="0"/>
              <a:t>                CH</a:t>
            </a:r>
            <a:r>
              <a:rPr lang="sk-SK" sz="2000" baseline="-25000" dirty="0" smtClean="0"/>
              <a:t>3</a:t>
            </a:r>
            <a:r>
              <a:rPr lang="sk-SK" sz="2000" dirty="0" smtClean="0"/>
              <a:t>       C                                                                                     O</a:t>
            </a:r>
          </a:p>
          <a:p>
            <a:pPr>
              <a:buNone/>
            </a:pPr>
            <a:r>
              <a:rPr lang="sk-SK" sz="2000" dirty="0" smtClean="0"/>
              <a:t>                                      OH                                            CH</a:t>
            </a:r>
            <a:r>
              <a:rPr lang="sk-SK" sz="2000" baseline="-25000" dirty="0" smtClean="0"/>
              <a:t>3</a:t>
            </a:r>
            <a:r>
              <a:rPr lang="sk-SK" sz="2000" dirty="0" smtClean="0"/>
              <a:t>           C </a:t>
            </a:r>
          </a:p>
          <a:p>
            <a:pPr>
              <a:buNone/>
            </a:pPr>
            <a:r>
              <a:rPr lang="sk-SK" sz="2000" dirty="0" smtClean="0"/>
              <a:t>                            +                             -H</a:t>
            </a:r>
            <a:r>
              <a:rPr lang="sk-SK" sz="2000" baseline="-25000" dirty="0" smtClean="0"/>
              <a:t>2</a:t>
            </a:r>
            <a:r>
              <a:rPr lang="sk-SK" sz="2000" dirty="0" smtClean="0"/>
              <a:t>O                                                  O</a:t>
            </a:r>
          </a:p>
          <a:p>
            <a:pPr>
              <a:buNone/>
            </a:pPr>
            <a:r>
              <a:rPr lang="sk-SK" sz="2000" dirty="0" smtClean="0"/>
              <a:t>                                      OH                                            CH</a:t>
            </a:r>
            <a:r>
              <a:rPr lang="sk-SK" sz="2000" baseline="-25000" dirty="0" smtClean="0"/>
              <a:t>3</a:t>
            </a:r>
            <a:r>
              <a:rPr lang="sk-SK" sz="2000" dirty="0" smtClean="0"/>
              <a:t>           C</a:t>
            </a:r>
          </a:p>
          <a:p>
            <a:pPr>
              <a:buNone/>
            </a:pPr>
            <a:r>
              <a:rPr lang="sk-SK" sz="2000" dirty="0" smtClean="0"/>
              <a:t>                CH</a:t>
            </a:r>
            <a:r>
              <a:rPr lang="sk-SK" sz="2000" baseline="-25000" dirty="0" smtClean="0"/>
              <a:t>3</a:t>
            </a:r>
            <a:r>
              <a:rPr lang="sk-SK" sz="2000" dirty="0" smtClean="0"/>
              <a:t>       C                                                                                      O</a:t>
            </a:r>
          </a:p>
          <a:p>
            <a:pPr>
              <a:buNone/>
            </a:pPr>
            <a:r>
              <a:rPr lang="sk-SK" sz="2000" dirty="0" smtClean="0"/>
              <a:t>                                      O</a:t>
            </a:r>
          </a:p>
          <a:p>
            <a:pPr>
              <a:buNone/>
            </a:pPr>
            <a:r>
              <a:rPr lang="sk-SK" sz="2000" dirty="0" smtClean="0"/>
              <a:t>             </a:t>
            </a:r>
            <a:r>
              <a:rPr lang="sk-SK" sz="2000" dirty="0" smtClean="0">
                <a:solidFill>
                  <a:srgbClr val="FF0000"/>
                </a:solidFill>
              </a:rPr>
              <a:t>kyselina octová                                     </a:t>
            </a:r>
            <a:r>
              <a:rPr lang="sk-SK" sz="2000" dirty="0" err="1" smtClean="0">
                <a:solidFill>
                  <a:srgbClr val="FF0000"/>
                </a:solidFill>
              </a:rPr>
              <a:t>anhydrid</a:t>
            </a:r>
            <a:r>
              <a:rPr lang="sk-SK" sz="2000" dirty="0" smtClean="0">
                <a:solidFill>
                  <a:srgbClr val="FF0000"/>
                </a:solidFill>
              </a:rPr>
              <a:t> kyseliny octovej </a:t>
            </a:r>
          </a:p>
          <a:p>
            <a:pPr>
              <a:buNone/>
            </a:pPr>
            <a:r>
              <a:rPr lang="sk-SK" sz="2000" dirty="0" smtClean="0">
                <a:solidFill>
                  <a:srgbClr val="FF0000"/>
                </a:solidFill>
              </a:rPr>
              <a:t>                                                                                          </a:t>
            </a:r>
            <a:r>
              <a:rPr lang="sk-SK" sz="2000" dirty="0" err="1" smtClean="0">
                <a:solidFill>
                  <a:srgbClr val="FF0000"/>
                </a:solidFill>
              </a:rPr>
              <a:t>acetanhydrid</a:t>
            </a:r>
            <a:endParaRPr lang="sk-SK" sz="2000" dirty="0" smtClean="0"/>
          </a:p>
        </p:txBody>
      </p:sp>
      <p:cxnSp>
        <p:nvCxnSpPr>
          <p:cNvPr id="5" name="Rovná spojnica 4"/>
          <p:cNvCxnSpPr/>
          <p:nvPr/>
        </p:nvCxnSpPr>
        <p:spPr>
          <a:xfrm>
            <a:off x="2411760" y="3429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nica 6"/>
          <p:cNvCxnSpPr/>
          <p:nvPr/>
        </p:nvCxnSpPr>
        <p:spPr>
          <a:xfrm flipV="1">
            <a:off x="2843808" y="3140968"/>
            <a:ext cx="152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/>
          <p:cNvCxnSpPr/>
          <p:nvPr/>
        </p:nvCxnSpPr>
        <p:spPr>
          <a:xfrm>
            <a:off x="2843808" y="3501008"/>
            <a:ext cx="152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 flipV="1">
            <a:off x="2843808" y="3284984"/>
            <a:ext cx="152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/>
          <p:cNvCxnSpPr/>
          <p:nvPr/>
        </p:nvCxnSpPr>
        <p:spPr>
          <a:xfrm>
            <a:off x="2339752" y="4293096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nica 18"/>
          <p:cNvCxnSpPr/>
          <p:nvPr/>
        </p:nvCxnSpPr>
        <p:spPr>
          <a:xfrm>
            <a:off x="2771800" y="4365104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nica 20"/>
          <p:cNvCxnSpPr/>
          <p:nvPr/>
        </p:nvCxnSpPr>
        <p:spPr>
          <a:xfrm>
            <a:off x="2771800" y="4293096"/>
            <a:ext cx="216024" cy="131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nica 22"/>
          <p:cNvCxnSpPr/>
          <p:nvPr/>
        </p:nvCxnSpPr>
        <p:spPr>
          <a:xfrm flipV="1">
            <a:off x="2771800" y="4077072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ovacia šípka 24"/>
          <p:cNvCxnSpPr/>
          <p:nvPr/>
        </p:nvCxnSpPr>
        <p:spPr>
          <a:xfrm>
            <a:off x="3707904" y="4077072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nica 26"/>
          <p:cNvCxnSpPr/>
          <p:nvPr/>
        </p:nvCxnSpPr>
        <p:spPr>
          <a:xfrm>
            <a:off x="5868144" y="3645024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ovná spojnica 28"/>
          <p:cNvCxnSpPr/>
          <p:nvPr/>
        </p:nvCxnSpPr>
        <p:spPr>
          <a:xfrm>
            <a:off x="5868144" y="407707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nica 30"/>
          <p:cNvCxnSpPr/>
          <p:nvPr/>
        </p:nvCxnSpPr>
        <p:spPr>
          <a:xfrm flipV="1">
            <a:off x="6588224" y="3429000"/>
            <a:ext cx="381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ovná spojnica 32"/>
          <p:cNvCxnSpPr/>
          <p:nvPr/>
        </p:nvCxnSpPr>
        <p:spPr>
          <a:xfrm>
            <a:off x="6588224" y="4149080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ovná spojnica 34"/>
          <p:cNvCxnSpPr/>
          <p:nvPr/>
        </p:nvCxnSpPr>
        <p:spPr>
          <a:xfrm flipV="1">
            <a:off x="6588224" y="3356992"/>
            <a:ext cx="381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ovná spojnica 38"/>
          <p:cNvCxnSpPr/>
          <p:nvPr/>
        </p:nvCxnSpPr>
        <p:spPr>
          <a:xfrm>
            <a:off x="6516216" y="4005064"/>
            <a:ext cx="5334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ovná spojnica 40"/>
          <p:cNvCxnSpPr/>
          <p:nvPr/>
        </p:nvCxnSpPr>
        <p:spPr>
          <a:xfrm flipV="1">
            <a:off x="6444208" y="3861048"/>
            <a:ext cx="457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>
            <a:off x="6516216" y="3717032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r>
              <a:rPr lang="sk-SK" sz="2000" dirty="0" smtClean="0">
                <a:solidFill>
                  <a:srgbClr val="FF0000"/>
                </a:solidFill>
              </a:rPr>
              <a:t>!! </a:t>
            </a:r>
            <a:r>
              <a:rPr lang="sk-SK" sz="2000" dirty="0" smtClean="0"/>
              <a:t>-</a:t>
            </a:r>
            <a:r>
              <a:rPr lang="sk-SK" sz="2000" dirty="0" err="1" smtClean="0"/>
              <a:t>karbox</a:t>
            </a:r>
            <a:r>
              <a:rPr lang="sk-SK" sz="2000" dirty="0" smtClean="0"/>
              <a:t>. kyseliny sú konečnými produktmi oxidácie uhľovodíkov</a:t>
            </a:r>
          </a:p>
          <a:p>
            <a:pPr algn="ctr">
              <a:buNone/>
            </a:pPr>
            <a:r>
              <a:rPr lang="sk-SK" sz="2000" dirty="0" smtClean="0">
                <a:solidFill>
                  <a:srgbClr val="FF0000"/>
                </a:solidFill>
              </a:rPr>
              <a:t>uhľovodíky</a:t>
            </a:r>
          </a:p>
          <a:p>
            <a:pPr>
              <a:buNone/>
            </a:pPr>
            <a:endParaRPr lang="sk-SK" sz="1600" dirty="0" smtClean="0"/>
          </a:p>
          <a:p>
            <a:pPr algn="ctr">
              <a:buNone/>
            </a:pPr>
            <a:r>
              <a:rPr lang="sk-SK" sz="1600" dirty="0" smtClean="0">
                <a:solidFill>
                  <a:srgbClr val="FF0000"/>
                </a:solidFill>
              </a:rPr>
              <a:t>alkoholy</a:t>
            </a:r>
          </a:p>
          <a:p>
            <a:pPr algn="ctr">
              <a:buNone/>
            </a:pPr>
            <a:endParaRPr lang="sk-SK" sz="1600" dirty="0" smtClean="0"/>
          </a:p>
          <a:p>
            <a:pPr algn="ctr">
              <a:buNone/>
            </a:pPr>
            <a:r>
              <a:rPr lang="sk-SK" sz="1600" dirty="0" smtClean="0"/>
              <a:t>primárne     sekundárne      terciárne</a:t>
            </a:r>
          </a:p>
          <a:p>
            <a:pPr algn="ctr">
              <a:buNone/>
            </a:pPr>
            <a:endParaRPr lang="sk-SK" sz="1600" dirty="0" smtClean="0"/>
          </a:p>
          <a:p>
            <a:pPr>
              <a:buNone/>
            </a:pPr>
            <a:r>
              <a:rPr lang="sk-SK" sz="1600" dirty="0" smtClean="0"/>
              <a:t>                                         </a:t>
            </a:r>
            <a:r>
              <a:rPr lang="sk-SK" sz="1600" dirty="0" smtClean="0">
                <a:solidFill>
                  <a:srgbClr val="FF0000"/>
                </a:solidFill>
              </a:rPr>
              <a:t>aldehydy</a:t>
            </a:r>
            <a:r>
              <a:rPr lang="sk-SK" sz="1600" dirty="0" smtClean="0"/>
              <a:t>      </a:t>
            </a:r>
            <a:r>
              <a:rPr lang="sk-SK" sz="1600" dirty="0" smtClean="0">
                <a:solidFill>
                  <a:srgbClr val="FF0000"/>
                </a:solidFill>
              </a:rPr>
              <a:t>ketóny</a:t>
            </a:r>
          </a:p>
          <a:p>
            <a:pPr>
              <a:buNone/>
            </a:pPr>
            <a:r>
              <a:rPr lang="sk-SK" sz="1600" dirty="0" smtClean="0"/>
              <a:t>                                               </a:t>
            </a:r>
          </a:p>
          <a:p>
            <a:pPr>
              <a:buNone/>
            </a:pPr>
            <a:r>
              <a:rPr lang="sk-SK" sz="1600" dirty="0" smtClean="0"/>
              <a:t>                                          </a:t>
            </a:r>
            <a:r>
              <a:rPr lang="sk-SK" sz="1600" dirty="0" err="1" smtClean="0">
                <a:solidFill>
                  <a:srgbClr val="FF0000"/>
                </a:solidFill>
              </a:rPr>
              <a:t>karbox</a:t>
            </a:r>
            <a:r>
              <a:rPr lang="sk-SK" sz="1600" dirty="0" smtClean="0">
                <a:solidFill>
                  <a:srgbClr val="FF0000"/>
                </a:solidFill>
              </a:rPr>
              <a:t>.         </a:t>
            </a:r>
            <a:r>
              <a:rPr lang="sk-SK" sz="1600" dirty="0" err="1" smtClean="0">
                <a:solidFill>
                  <a:srgbClr val="FF0000"/>
                </a:solidFill>
              </a:rPr>
              <a:t>karbox</a:t>
            </a:r>
            <a:r>
              <a:rPr lang="sk-SK" sz="1600" dirty="0" smtClean="0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r>
              <a:rPr lang="sk-SK" sz="1600" dirty="0" smtClean="0">
                <a:solidFill>
                  <a:srgbClr val="FF0000"/>
                </a:solidFill>
              </a:rPr>
              <a:t>                                         kyseliny          </a:t>
            </a:r>
            <a:r>
              <a:rPr lang="sk-SK" sz="1600" dirty="0" err="1" smtClean="0">
                <a:solidFill>
                  <a:srgbClr val="FF0000"/>
                </a:solidFill>
              </a:rPr>
              <a:t>kyseliny</a:t>
            </a:r>
            <a:endParaRPr lang="sk-SK" sz="16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sk-SK" sz="1600" dirty="0" smtClean="0"/>
          </a:p>
          <a:p>
            <a:pPr>
              <a:buNone/>
            </a:pPr>
            <a:r>
              <a:rPr lang="sk-SK" sz="2000" dirty="0" smtClean="0"/>
              <a:t>- oxidáciou metánu je možné pripraviť až kyselinu octovú</a:t>
            </a:r>
          </a:p>
        </p:txBody>
      </p:sp>
      <p:cxnSp>
        <p:nvCxnSpPr>
          <p:cNvPr id="8" name="Rovná spojovacia šípka 7"/>
          <p:cNvCxnSpPr/>
          <p:nvPr/>
        </p:nvCxnSpPr>
        <p:spPr>
          <a:xfrm>
            <a:off x="4499992" y="2564904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flipH="1">
            <a:off x="3275856" y="306896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>
            <a:off x="4499992" y="3140968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>
            <a:off x="4644008" y="3140968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>
            <a:off x="3203848" y="378904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ovacia šípka 17"/>
          <p:cNvCxnSpPr/>
          <p:nvPr/>
        </p:nvCxnSpPr>
        <p:spPr>
          <a:xfrm>
            <a:off x="4355976" y="378904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ovacia šípka 19"/>
          <p:cNvCxnSpPr/>
          <p:nvPr/>
        </p:nvCxnSpPr>
        <p:spPr>
          <a:xfrm>
            <a:off x="3203848" y="4293096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ovacia šípka 21"/>
          <p:cNvCxnSpPr/>
          <p:nvPr/>
        </p:nvCxnSpPr>
        <p:spPr>
          <a:xfrm>
            <a:off x="4355976" y="436510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2530" name="Picture 2" descr="http://www.oskole.sk/userfiles/image/zaida/chemia/Funk%C4%8Dn%C3%A9%20deriv%C3%A1ty%20karboxylov%C3%BDch%20kysel%C3%ADn_html_468a22d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62000"/>
            <a:ext cx="5732476" cy="3124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pic>
        <p:nvPicPr>
          <p:cNvPr id="22532" name="Picture 4" descr="http://m3.aimg.sk/profil/19156982.jpg?v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4114800"/>
            <a:ext cx="3286125" cy="2190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Kyselina mravčia (metánová)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43608" y="1628800"/>
            <a:ext cx="7416823" cy="4104456"/>
          </a:xfrm>
        </p:spPr>
        <p:txBody>
          <a:bodyPr>
            <a:normAutofit/>
          </a:bodyPr>
          <a:lstStyle/>
          <a:p>
            <a:r>
              <a:rPr lang="sk-SK" b="1" dirty="0" smtClean="0"/>
              <a:t>HCOOH</a:t>
            </a:r>
          </a:p>
          <a:p>
            <a:r>
              <a:rPr lang="sk-SK" dirty="0" smtClean="0"/>
              <a:t>je najjednoduchšia karboxylová kyselina.</a:t>
            </a:r>
          </a:p>
          <a:p>
            <a:r>
              <a:rPr lang="sk-SK" dirty="0" smtClean="0"/>
              <a:t>Nachádza sa v telách </a:t>
            </a:r>
            <a:r>
              <a:rPr lang="sk-SK" b="1" dirty="0" smtClean="0"/>
              <a:t>mravcov </a:t>
            </a:r>
            <a:r>
              <a:rPr lang="sk-SK" dirty="0" smtClean="0"/>
              <a:t>a v niektorých rastlinách – </a:t>
            </a:r>
            <a:r>
              <a:rPr lang="sk-SK" b="1" dirty="0" smtClean="0"/>
              <a:t>pŕhľava</a:t>
            </a:r>
            <a:r>
              <a:rPr lang="sk-SK" dirty="0" smtClean="0"/>
              <a:t>.</a:t>
            </a:r>
          </a:p>
          <a:p>
            <a:r>
              <a:rPr lang="sk-SK" dirty="0" smtClean="0"/>
              <a:t>Je to bezfarebná leptavá kvapalina ostrého zápachu.</a:t>
            </a:r>
          </a:p>
        </p:txBody>
      </p:sp>
      <p:sp>
        <p:nvSpPr>
          <p:cNvPr id="11266" name="AutoShape 2" descr="data:image/jpeg;base64,/9j/4AAQSkZJRgABAQAAAQABAAD/2wCEAAkGBxQTEhUTExIWFhQWFxUYFRQVFBcXGBUUFBcXFhQXFxcYHCggGBolHBUUITEhJiosLy4uFx8zODMsNygtLisBCgoKDg0OGxAQGiwkHyQsLSwsNC4sLCwsLCwsLCwsLCwsLCwsLCwsLCwsLDAsLCwsLCwsLCwsLCwsLCwsLCwsLP/AABEIALcBEwMBIgACEQEDEQH/xAAbAAACAgMBAAAAAAAAAAAAAAAEBQMGAAIHAf/EAD0QAAIBAwMCBAUCAwcDBAMAAAECEQADIQQSMQVBBiJRYRMycYGRQqEUscEjUmJy0eHwJDOCBxVD8RaSov/EABoBAAMBAQEBAAAAAAAAAAAAAAECAwAEBQb/xAArEQACAgICAQMCBgMBAAAAAAAAAQIRAyESMSIEQVETMhRhcYGR8LHB8aH/2gAMAwEAAhEDEQA/AE1hqKcjbQGmNT3bmYr5KS2cZJbQUj65oJBNWCzUWu05bEVT083GYUUbSdKLNEVfuidJCAYzU+g6QoIMU7s2wBxXqSz2CU7JLLRg0Tbve9Lrt3NbLeqDlZMbfHxQ956Et3JxRA96VtsAj6v074gql9W6QUNdRZARSfqPSxcqkFxQU6OYmyRXqWzV3u+GweKFHQoozy8VsomVyzbiCRTDVdSGyBROv0+0RVa1Fsk0MU+exqIL92TU2k1BFapoialTSEZiuiUo1RmNdPLUcnSCRNC9MuheatWj1SxUEibZVdV0wr2rOnNtYU/6vqFjtVRuasBsUaY8dnWvD2tBAineqaVwa5T4f6yVYCcV0bQ60OvNPNWjNUJ9eDNAFZwcU7191Q8GlmpSTXC/Bi2TaKyRxxTXbmkuluMv0pvp7ofA5rrxTTAzzUiFNJLQHNPNQsyPSq78TaSe01SbAHuBINR3gIxQv8Z71Pa1C+tcuXa0FIq3iOy0H0qjahM10fxFcG0gVRL9qTXT6aVRKroA21lNE0mKyr/WRrLdZWKnt25qbTKCPeiPhgV89LJsFHllKOsWQaXveAo7pF0HnmqenjbtisY7IFYbkCtr7eWlGq1MVeWTiyZsz5NSITQK3poq1dzTRdmDbftRBuYoNXivBcqvIAwRpqZLYpauoitjrwO9PFmGbW8YpPq9Owk1o3XFBia01nWV280ckVJbHRXOryOaRsommPUL5c0CtvNRxrihxhotOCJot9KCK00a8Cmnw8RXNKT5AbK5qrG3NBN1Ip3qw9StACqX1EZNd/p/Lsy2bazqzPUFgFqj0+nmuo+HPBKNYG/53kqSYggAqo+vmrsfFLRS0itdL6FeNv4oXHYdyByRV38PaG4iAuTubKqIwO/1Ixj3qwWdMqXFthfLbT+0WAYJmeDjEfmoLuoi6xWGtoQgYD5YE+bJgkkieMfauZ5E2iUpWLOn6Y3HN1x+orbB4IBILftU2t0TNfCL2Ulvpgj7maK1WtC6xLYgWhbUgdlLliSPaQPpU9jVXLh8gUXQrKxjmGGyD/eHmifWkfGqfdi2btp1Nu6qgeVYA9yAT/TP1rbRaP4RW23MAuSI83pPoZ/Arfpt11UKwEEHDZ3Tzk9/r60r6V1E27b4IYywnMjECZz5cfanXFNNgchpqdJ52bIBO0D+8wxj8Um8V9NIRAiS5YABRyIn/hox9a73d4VW8oHJEGcn6xAprpXubF+IQJMAxJGATFOpRndGUilHwlfZZJVW7KeT96W9KstJUqdwMEeldXs24nvjM8/85oW3o7S5ABY5IAnJzzRnhTVFLOfdU6X5CSKoWsADGui+P77qVCwFYGQOZH/3XONSsmk4KIyIv4isrz4J9Kyt4mL5pxXt9qOfTd+KH+EK8BunsYS6u9FQaLqhVs07vaMEcUk1vT4MiuzBlh0KyyJ1EMsg0tvOSazoml3TTK7040csd2TehdaFG2lqJrJXtUbaiKWH5gGitFQa3WqoyaR63rAXAqv6zqBY5NdsIWZRG2t62cgHFLX6mx70sZya2RZq/CkNQcmrPrRRvmBmlgxU9k1OUQhtlSTRnwOK9sW4WaZdLVSyhuCYP04rjlK3oxvodPFEM0VvqLTWi1txlYIMRuQ8GPXik+t1hHA5pEt0LRnVbwjNVHULJo7X6qea009sNXoYYuKHSosvgDotq8t83RIUWh/lV2YFvyB+K6dpen5SwrkbFW4HUEjcJVZ9ivIoPwz0u1bRdigm5YtyOBdQgAgn1w2e26jdEoTUuO67ba7yQ0bVIUlJznnvQyNuSXyBgfhvU/EFy6fK+4kscjthgeOOxFLvDLt52KkFiSCSNhMSynHcft7Ud0Zfh3NTbkhgXABMiGkr2yCCP2pLYuRbFpRMgbgIBbMwAcEiSPU1y/U4KPzT/kmwoX7eoukgFRtFtXGYMts3fmOciO9NtLp2XaSBIO1irCCB8p/Y8gfyoLp3T0tuhFz5i6/IZHynOciTH3pqQtpGNzCgQwHJPAj3mI+s104ocVyffuCjNXqFtTIktlV4mfftH/OaAs9OUKpJJU4UzBEDIgd/L96i6axuEtdBkgnIldo/bGc00vXFtKykwFKsuc7Zkx643j7U8YqXnPr2B3s9SwASIG4JuB9QZj6cce1eX9Uoa2Z7MdozDYA+gyfagdR1A3GG1Si7Su+RJkyP8scit9L0+Vg/Mnykdx7/AFyIqik5ah0a/gY6e89wz8i8be+J+b05qfVM4Q7AgOdvIGOxrT4ijjLmDHsOZ9AKrfirxUmnU7nVnzttqeZ4P0+tVX8seJWNfqmus/xcOpII9IqsfwhLH60fpNWXDOx8zEk/eitLbkzXm5czTZWqBk6eYr2narWVw/iJC2Oeo29vFKWxTzrFuFn3pPbzioSb7Y1mIZFDau3Rr2ooPWGKEPuAEdEuAGKsJtgia52vUNjc1Z+ndZBXmvYjj5R2K0F9RURVO6vr4kDmmXW+qcgGqhqbhY0ViVmSILt0mowhoizYJMUwOh2DcTx2q/JLoYVC0RyKkFS6m9uNQCtbYCa2k1uikHNRKawtStNhGjazECp9BeJZYMZEH0zSa1k010Nglgo5OBUJQUTUX7W2GfSi5IN21i4ADJQGWkcYgNz6xVW6jpw4ABG4SSPVTJEevarl0K85S2zlA3/Zubj80fKYIwYkHHYUpFtkOo07KrBdz2w0DAUspScglQBjsa4+Xlr2AjnfVdLtcr6fyOR/OteiMouoLnyFgHjnacE/bn7VZ20K3hdePMLY9csAAsT/AJQf/Kqy+lZHg4PP/PuDXpYMyap9odHculoLdu0gPykLaJMo9u4BIDQcSJ9oHY1sz7dTcB2ywtsvcHygCCRjgie1KvDHUzqtCyzFyzGFMMSokERkbl3j857U36i4GzUGduwq85kiHUSDAJ82PcVDJPjK/jf+hGgPxBfVbgZB5rigXBmRErEngkY54HvSzp9q23nIZWUrBBJBO7z8gxAKZ4wYmoQzXnN0MS2/IHMHAgj08o7dqeoUUuW8rMAu4eWW2BlJAMEz+TUsPGUnklSEe2EWdIA0cjBUmJAIHf64PrH4h6v/AGlwIR5VADkmBvPyzPcDv7+1QN1cFhtJngkxJHpt7EGYPv8ASvHMN8QZBJ3TBIJwfz+1XedTVQWr2Z1RE3UNo22QDA2y3G4ZKgdzEjPoftFo9PvwzEsdsMZlW2yse0TI9zUupC3CrNBIBDGMkTgzzPPHqKj1diLg2yEKqwG5jBHl7mex/wD2qm+5K/78E2F6W1bAViQAwb2EYBEf+Va6vq220uzBY5c/Ks8/U/6UOengkMnKyNvMjnj+8M/X8Udp7W44GCfN6Ekf1g/mqpzlrSDsk0ejTYdxn4gMmc9u/p7Vyvxr0K1buF7bDJyszn1H+lWzxm121aF3Tonw4aVIYsMnPMcD0xFct13VXumXP0A4qqTrSotiixj09owac2dYq1UtLqJMTTVkxIrizYLeyrRYf/dRXtIVQxXlcv4eAKOq9bteQ1WQc1Zup35Ro4FVu+v6h3qGZb0TCzBUetKOpmAaY6WgOqWpFTxQ2YpetY7sURobzCj06WSZijP4Db2r2Yy0FyBW05YSaWX7W05prq9TsFI9bqt1FKwIju6j0xXovkjJP5oaxaZ3CIpZmICqMkk8AD1p7b8MagD5Ru42ndMkE7fl5waeSjFbCKDWCukXfB6ajS2mtxZvbPMpnabi+W4pGSDuBIImQwxVCFmJ+v8ALuPag3QCC3bJwAT9BNetbgwcH0o2wdrSpgjiPQ8/tIijX1O9kN5dwQgyPKzIP0k8HMfikczCmylNunkmBMN2Poe1RatE3j4U7Sf1QIBE5zyOPes09wBs9omPT+tSnsdHSbai7Y2tsXUgBvKjAuycY7kgx+OaX9Vvrus6mPKwZLgwJ28g9hILiBHEU66TqbhsI1u8t7ZwFnftIyIIw2f2oPxJZs3tO1xMMGVyAYDGdnmB/V5jx3rgm6ns1FS0FwId21xnlSIUyIkkc/7UP4j0ckOMsfQz5ckmfqZpitsiyIHL5MHsJABJ98/bms6vYIsYPnYH9JJjjb7YH700Z1NNGQo8M+Jn0Vwsqh0aBcQ4JAOCrdiPwf5dC6j1JbuntJbY7HO+COEGVBHYyRP+WuaaKwAQzRg8HuPSrp0J1v2JXyLabYJEjPmAPeJJ70/qpeNr9wNBdu8iDjzECSeAynEDvws+80JrdWWyzGYweQQO3pj+net9RoSpMkZAgziJyfqP2n6VJ/7UWCqAdikknynzMF3GJ/wqI/1iuPG+X3Mm7PNEdzLbI/tGOIztQgQxPdTuBk/3e1OOk3N5UCCrFgTPzAGCT+f3FKblxCWKGGbyBiQALZAtrJnB2Aj6kelTWuvbEkIDuJDGT5XYBc4wfL+Qa9LFlxR/4T9zbpavctsfbcMYMEEg94zx9KM6hZC3basRtW2oaT3liT+1BB7gskWT8qgsABJRlUsQe8enPpUOj84DqZdRuMmdySQysPXDH6HPNVjNuoxX8gGZ6tbtTcQbwxETO1W2gHcefX6k1B1LWXLdv4pV3QidloAbSO8Ey3P4HepdJoEtI8jfZugA2yslOc+6zEdx/JNqvEmntiFvggEws7iORB74HrXRGMn9w6TZVvEPi4spW2GAPBY8fQTVCvGrH11luOzIIBz9T3Mdqrt61FdMaWjrUUlozStmnlu4YpLpUzVktWZT7VD1DRpA38ZXtDPZM1lS4xBSOxOn9mR7Gk+iWZU+lO3MofcH+VJNHg/yrjlFUjmNEH2ND3BJ9qnuuFJ+poFtSM1KMUmYPtWRFA9SvAA1i62BSDrGv3cGu2HRkhV1DUSaA5re4Zq0dG8E3bgVnuC1OVEEsOIn+6e9dCqK2U6M6b4H1R23Q6WmUh1kyylYcE9hH1PFdP0z7oN9RuZVjZ+m6B5hbJGF4aD2eDxQHTbpSVuw9zCqu2BdZxjy9v1Ejg5j0pl1Hosol2wSblrLLM75ClgF7GApxHpUpSlNOukJbZMNNeRpkONqqeOcmCDyYJ9e1cx8U2Ldq64FhlLMzAhtqhZMLtIIxAxiul2NeblncD5lPxACfmUE7hMejHHqIrbUWrWpWDHxIw4HqCAD/hgHGeDU+Nbi7/Jms4wV3CRzx9a3ssCIP2Pp6VY9X4TZS3wjDoW3W3OCAJ8jR3zzgg8+tcv2mVuCD+pT2I5oKSl0OnZIFghW5/3/AN6He1B3T6Cpy0qG/u4OIkev/PWvHIyfv/Wgm0E6R4bO+yJcbl2xdSAdp4FzieYM5/nUfiPXFWt23VIbazXQIMAmVn8Zmq/4R6zeUYUfDg+YgCD2JaCYB+uYq1CydQAX24gQwyVgElD2GJE15+VcJty6GFV29JNu1b+SfMryo2mC3OMgn3io+oW96wxMyCWyyiAYxiQf6ij7/TV087fKgWTEFWkzEmYMj19qrmq1gkH9ox95/pU4LfiL+ov1/S3LTvxOAVyBxPl+3arL4CdFW7Zu8sSRbMgt5DlQRPaZ9hSzS3GMtvXM+Uz2g4H3iPWs1Fwowu8MsQ0e0x+8feutTcvCRi6XdMXjTXCdwEo4Uf5VafSMbftzml1u81t2S75X3oNozKrgkE4yyrnuZ4zRnSOqpdt2rzsAZUAn9Nzeyj+Yx3xTC1pkvIEuYYGAwI3ISwBYH3+YE4NGOKSdCNCfq/SPis92yoLByptT8xDQCp/vEgsR3jkdxOkj/uFjl7Z+ID3edw59RHb+VMem7rG14D2g25nXnyghZXsY3eozyIoi5pfiWbewgvaUR/jUgKVE/ke47VaCT3Hv3QjR7YtAGUMBgC0mR5IHPIGAfbbXr6e26vdIILSZGCyM0uCOCQneMV5pFtsjyi7h2Ag4MsrcEAiRHOccVV7vizTgkKbiEeVkYEwVJBHfv6H1rqjFy9tBUbGWv8QWULAX++QYJkQIgAHtXN+s3BevvcQQGP5Pcx2mtvEOqF258RPQA4iSO/8AKlml1UHNdaXGJ0QjQ2t9PO3NKtVps080/UJEUHrLJ5rklkp0HkC6PSinFu3Aik1q/Bp5p7425qWXmwNg50leUQdUtZUamAvqXMD6RS4Qs+01oeor2IMHP3oPU6wbT96m37EKAur6uPqYpDd6hHeo9deLE5pPqwRXVixJ9lEhm/VPeg2ubqAtAmmnTbD7gyIWggiFJEgzmun6aj0GhpovDFy4ASypPAOT98gDn1roPhSxfW2yvcDkAqrYVgVBAVwxhsxkH81F0x939rthLgHkYCUdY3LHr/MGmPWgba27iWtlvdF4Ke8jaSBgDBH1Nc8py3+RJuybXae1qLNobXS8hXZcAiGHIYnke/PFGob9sqXuCbhzAPKDLkYE7YH0FbWtUjou0QFbykSMFTiexEj7AVLeTeAZIKbj7EMAWiOD3+5pvptq+Xx1pGNrulVYILB3YTEAFiCWxEdjx6iox0u2sbWYeUkyeCJ29vdq9I3pDSNsFSuNp74gj1/2qSzbMhwSSBBkDcAO08Ee3t34pXig3uITXU6RC8SZCp5i2SCzyCZ9BAoPrXhyxctt8W8yKnmBZwqnAEtIE5gc9/emagMFngT5lMH3yPyc+kitupC3btG5dHxBbJcK5X5wpUFdxAGGP5mt9DGvKhkcZ6hpAjsqMHX1UMFOT8u7JHEHvUFrRSB8Q7EJyeSQDwAOaI12p3uzd2YnLFon/Ect9aXX7jTMk+39KkrvQ431VxFAW0SUUAAtjP0q4+H/ABHbZEXcA0lArNMlV3MzE/ScdvpXORc9h/pUBtncCMEZpZYVJNSMmdUFz4lu2ZDC5cAuvAglcqoETHl9O0Uq8U9JCOPgqDuTeVEyoGMKc+/5oXw511RbsWP1fEdnGMmfIc+xOfarB1rczm/bU/8ATkIdgA3W+8mOZJ+1cUoPGwMo+naJ3Ee2Mz2Ag/vRzl2yboySpUqo47FYHM/vTHxBoNv/AFVu1NlyvxFncUZoPzCIn+eO9Kr1pUIKk3FJAk//ABswB5B+3biqPezCNUZSV3eUncACYkYkehFXPSeIb3wvl/tBtljw4U9x6kc/Slmi6enxDNsgchux9BBNN00wAxXfjnaEcgjU+KlVC9oefdua02Dwdyz6EmZHqaH/APyC1Dvbb4e5fNbMKZHdSMZ9OOfpQWt6cCKrev0xWatwXYaTGo8cEj+1tkuBHxLZ2lo4JB/357VUuoag3brPEbjMVHeOaYdJtB2AqkZV0UWiJNIxHFCXdCwPFdN02hQJ9qr3U7AZ4Aoudhsr2jskEU71Gl8tMbXSgADWvVoVKhPGm7EKrqdJBmotTe2rRTXZxQfUbJinh8McC/ij61lBMKyr8UPxLFpNYR96kua40Bp39qLFsGfpXDKMU7aIg3xaD1Jmp7i1qluatGlsxJ4e0YuX0RiACe+NxAkL94iurdNtKFO2EAVgQBxtB4yIPNULQ+GrtwBgNgnDHmecAZB75ir907TuLUs4e4Ilo2/EH5y4P5z3oTknsnNk+s0l4LauowuLbDh0AMhW27m5O6NvbNG6DqoIG75T8ytkEMe5789/X2qP+NZHVElWYBiTyq54A+bKnniiEtKNRAAgbGXAz2J/IY1NN34fvYgI9oIZsZSQSpnykyoWTyCTg+0HiaPW/c2NuQAEtb5GHYEfeDP7UN0m3ussoySJAHqrb1XPaYFNmQPb/FxTMCRz/OJ7SDWhinV8q/QKIrKXFMNbaPMJBDdzJ9e47etF6e6IBMgxkdx3iOcZpde67+lPMTALHADEZgH1/Eg+tea246aZrjsTcuwiyeN/Mdh5Q37UjzNXwdpfI6om1XUck2xHZiSCJ9QP+cVVvHo/6VSzEkE/qIE4A5+YgHAFNVBw2cwG7c/X7T7/AHpR/wCoVmdHalvMt1ZHYbkby4MTCg/bPaoY4ym+U2ZO2UHTTBP1qO20mP8AgrW5cghR961cZrp47HJbcAwePQUz1fSGSR+oEgf3THIB9f8AmOa26Rp1IW8wwrhYPBMbhP4b9qfKhVZMMrnk4DHJhxmD8x9/tiM8lOhWxN4d0rF9wBkfsav2h0hYgknvuU8NIgz9qzoXRRbXPJp0bQAppYm1yBZUtOrBL+nUk/DZSpgRzhWPqVPA9qV6vp/k+PYnYI+IgGFkxiTxV0tsttmD98/UHvVW6xq2tuLaEBSSVU4GckmOTxB7Zioz9PxSnF6NYDYUm4XDqFmWTcWBXjcsjBmjTrkilGsvJd3PaKq6SzW52q/YhPfn61A6eZSqkA59hwQJPfNPinxW0BobvrDFJOpXC3bFGG+SSCsRyO9FPbRhjiupZYvVhRRtVaM0T0aVcU51fTwDQ38ERmKblRWxrrOqbV5pRa6juuCfWgdYx9aAsMd1GG3YEjpC3gyc1V+uXjMTRGh1B20u1z5oTfuAi6fblqY6/RyKg6cRNMNVqQBSwdyMuyp3dDk1lHXb4k17XTZWwSwKP24qG3bgn2ry5drjl5MiRXFovoxtrdVrvyDvnB7ExnFDWlk1Yel9NQLuuDceyn8gqI8xiaLlWgt0W/R3wzZgoQHVg2CqiN08GIIrfQvvubgCEz8Jc8epn9U5z/Kl1m3vttZ37PiRmJC/DMgxOATjHaaL0Nx1VVuLHfcplDG7AI4OTgwaVU6bIDPXWC9xb1sglVVSpMElWLKy+8twT2rbQ6veYIKuv6CII4lY/l6/ehLvVAoMLvggg+0gQfuWU/miNAhuHfdO1EDHBG4IAD83JAz9O1PzTfjv/H8mCr9u3aIuKYYgSg/VPDLGFM/bP5A6pfclAY2OC20cBgRuB/8A5Me9CC4boe6BEkyg42GO/qP9TTO8m4WCfkkyD6lJSfbBqLTyrel8ewbCOk9OBlsGTxwdykbo9pB/eouvav4t0WgIFvHYE3DEn7cfmiuq64WbUKZusv8AZwexiWweR6d/ekXS7AuqBJBMqD3hsHPpzn/WjlrWKP7m6GWmsBg4YyblpgpHAUgw3tBJ+0VP1zTp/DFLtqWEfDBbytdRW24niOxxRK2tu65dIVk49CnAURyCAvHfMcikPirXNcazcA/s/MFj9LSJJ7SfLH0+tab+nFpPf+vzGWjku87s8zU9wTGKt/ivw3cu3bN3Tpu+Kv8AaRBi5uje/oGBGT/dNVm9pwupNkthbhTf2lW27vYd/pVrtJjplv6FpN/T2XaVKMbgJBlnWfz5CwEe1SpeRf7N3XzgCCYIMBg4/vCew7MKZ9LRlION9sQ68efc4ZtvckKB9hSPrPTt14C2R5bilJ7K4mJ7wNo/8a5EuTtily6OzfDQHnaP5VOl8M+wuAeyyJ/FB27hChd09oAye3P/ANURctiyjNAB28gABY7e596s/UJdLSBYm8Vai9bAZWQgNsJInYTkbvb3qjdZ02oV/iXVJkgh5DKccAjH2q76LRm7be23/wAgfP8AiwVP5FJOg60gPacCQYZGEiVMHBqcJeKbWmbkVyxrHx5TIMggf6UTfVwC5RvMZjace9OureGd3m0/lbM2ifKf8hPH0pHpta9t9rAqy/pIgz7itKPug99E9nWrMsoLGMkcj0I74p1pbu5SoAXsDgRPeoND1QEQwn2IBAz7+1HfwNhodZtmQCEMg/Y8UqV9MAI/SisBiScQZnH4rbV2wFIIp4NMVAPxAVPcgj8j6VWfEepAJRWmOSPX0qu0GOyta+1kxUfT9DLVpcvZpl0x4zT8pJFBk2n2JVc1wM0+1OsBpRqWBrLJbMjzp796i1+tqY+VJqs6u/mumGOxkgs3qylX8RWVb6THosttq1dadnpGYqZOjziuByogmJLAIyOatOgVmQDafiDzBJBkQcjvMEnbyYxQdrS7G7EjMHEr3g+tFW7hUSpnPzkZHcEjuf8AT3qUpWwSdjFQCA27DYiRuOJ8s47R7YonSXW/syJHnMr2KgKRu9TP24oDcDcths+RpYzm4Xkye5A5+tNLQUAMSBtlhAnjn+Q+8UVRIm0+nltgBjO31AMYHrHH4rXXa8sUs223W1fzuv6nHAjkLA7Egn6Zg1OouPp7gtDODB+ZlEb9vodsfgjvU3SBbRNzGBy0g5Pfj1n8imcrVdIwz0mjAnZ6iVkDPcr2zJ9OcdhRraxbeHBJPFuIJxGR2H1pbd1rWrDXVAOVVCwzDCQdvsP60OhIvbnmLiB5M/OJBBPaCPwaZzaqMTC/Xuf46LkAHaVC4HwiMBQAcAyPqD61cOlaNVO4jZ2zycnzH3IIP3HPNJepaZGOnuH/ALqnERAtk/q9gxH5am2kBe8jOxZDlDiJRtpn+c55FaEeM2krYyA9RqP4m81oHybT8L9vPjuT+33rOqqr6RVmHFxNqAcMQwg4k+UkzQ3S7aCUkbibr239EidnqAwkn6CiepdSCJbkQU3O0xEx5JI9VEz70qj4Nvt/3/wwX0VzbxA3IrAy2JWWHHPb2jNUnqnT9Kbyi5uW9dBO6doa6DJHsSpHsTNT9J8TK9u7LBXtq49N1kyLbR/hLQfSR61SvFPWEv3cGVUbV9+AT9MCqRxN1bZSMfYsfizWubpW2x+JcdPYyUVm/cgTT3onS2jfqDvuCN2OI49ifeqN4W6E+ruC5duN8K3A5O5oztB7AevNdb09lQAIJgDJJPHGJzU8irxi/wBQS1om0+IMQDx9Pf3oHrWoChAMy2QeNopkhaYjng9qSeJrpt3bYPBU/fPepzXiIEdMXaccdv8ASql4t0xsaveB5bo3R78MP6/erX05lxHH8jS/xzoviaf4n6rTDPorYP2qtXCjIh6Xqt20weCD7elb9d6cly0b3wwzWxPJBZByJHcVWumXnGVIPHf09jV26Tf3Aj1MlfY8/ap43ejdFL0fTtPcylx0nA4aJ9ZzRdzQPYtyz77e6C6DKwcbgeKg8SdKOl1G+2YtXDK+it3X/Sm3Suowo8wYEwwjufUVpJJ1IJPontskbnZTBndkH6elVjxCLYwp83eB/OKtur0NsMQo2b1BG35T/eEdqpHXdHtaBGfSngk5Uwx7FFqxJou6fhrW2ktxk0H1W7PFdLS6KgGp6gfWobOrk0DqBmpNFbzVVjiojKhxrNT5Iqt32k036msAUkJzVcS0FERNZU3w6yr8kGzqFvXgEk96baRwRNc0PVZ71ZvDmvJxXmTxNIhKFFnu6EPng9iPbivbPTAsd4yB2/FFWCSKKt4rlcSYkt23diEBy+5m7STJyeOTTG/Y2QTBUggqBj5Nvf3imAeO9BazViDWqjCwa0Jb2ho4DH1AMFR6YGfx3r3Q9VNy7sMC2bVxYOZJHJ98VWOrazzGKWr1BgZBP2p4RldjqJ0vVaxSgsg4Vgef1CQY9hkfc1MuoVVkt8rFie8EcD7qoj3Fcy0vVWDSSSfczTG51bcOaLUlK2ZQHvU/Em0uV81xpyPlUcAD7Cs0XjBU08NIcBlEdlfJI9+R9xVH1urpJqNYeJroxY20UUEdLseKUkPAkfKOwE/L9Mn80l634kN0mTgkEgd4AA/YAVRTrDUbak10fhlVDLEkPNS4bihVUk0HptVBqydM0ouQaWSeMbot3/plo9RJf4pWwOLZVT8Q9yCwO0D25ropUjhQROAOc+1KPDwT4SojAbQI+g58sU5W7CseSAZ9q4ZS5uzlk7Z5p2nIOScZ7DBFJvFdoXLttd+xwhKmMTIwfWm2gtQAJkY+/wBqU+KNO1y8ptxvtp8h7gnsfWtL7KFNelXiN1t8MI+/uPUU31GnF209s8OpH7Us6Zqi0BlIYdiMimt29sUmJ9BWhKjI5XobboSOYJGD6YqydO1pt7C6lTMAxyD2J70n8UaI2Lwdfku+YHtu/UP60f0XqC3F+Hcyp7e/Yj3qLTTsZlzvW01GnZSobEgH1GRVV6dpNNdTCFCJ4Yggj/enXQ1Nnyl9wBxjieAaA6t0dV1BZH2K4DFY7nmKq5Nq6AT3dFNvarFgFkAnzKTzBqkagBXZSZIPfmrh1H4ltYG0mMPB/BFUfVKZLMZJOa0XQ0TNQ4ApJrL9MLpkc0o1turY3yeyiF9x5NG9PXIpcwzTjo6Sa6smojGvWDSE805623mNJVOaphXiOuicVlSImK9o2KA2mzV68JsMV7WUvqVoOTov2lOKj1OrC81lZXmSOZCLWeIIwBSnU9bJFZWU0UmOkJNRfk0KxrKyuiKoJGWrZL9ZWVSkzHl55FLdQtZWVTHoeIC1eVlZXYXNlNP+ha4qY7VlZUc6TiLI6z4S1YNpmPJaD/lA9as38TCLmZYDjtyJrKyvCUnF6ONhCtEFQADz7faq/wBadk1JIz5UMznuCM9qysq0vtsUNsqHIJkMo5B7HsfWtNdeHxAnIUCfUE1lZUrMReI9Kt3TbWMRBVomD9KpL6a5pmG6COxB5+3asrK0nytMaI/6TrlaSWIJjtIxT/qWnW5bFwEhrff1XvzWVlSwP7omZWfE3UmtDbGCPmn+lc+13USTXlZXd6eKfZSK0CDWmvDqJrKyuvghiLZJp30Szn7VlZUczdGFfXrJ3MaSLWVldeF3EoughbpFeVlZT8Uaj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1268" name="AutoShape 4" descr="data:image/jpeg;base64,/9j/4AAQSkZJRgABAQAAAQABAAD/2wCEAAkGBxQTEhUTExIWFhQWFxUYFRQVFBcXGBUUFBcXFhQXFxcYHCggGBolHBUUITEhJiosLy4uFx8zODMsNygtLisBCgoKDg0OGxAQGiwkHyQsLSwsNC4sLCwsLCwsLCwsLCwsLCwsLCwsLCwsLDAsLCwsLCwsLCwsLCwsLCwsLCwsLP/AABEIALcBEwMBIgACEQEDEQH/xAAbAAACAgMBAAAAAAAAAAAAAAAEBQMGAAIHAf/EAD0QAAIBAwMCBAUCAwcDBAMAAAECEQADIQQSMQVBBiJRYRMycYGRQqEUscEjUmJy0eHwJDOCBxVD8RaSov/EABoBAAMBAQEBAAAAAAAAAAAAAAECAwAEBQb/xAArEQACAgICAQMCBgMBAAAAAAAAAQIRAyESMSIEQVETMhRhcYGR8LHB8aH/2gAMAwEAAhEDEQA/AE1hqKcjbQGmNT3bmYr5KS2cZJbQUj65oJBNWCzUWu05bEVT083GYUUbSdKLNEVfuidJCAYzU+g6QoIMU7s2wBxXqSz2CU7JLLRg0Tbve9Lrt3NbLeqDlZMbfHxQ956Et3JxRA96VtsAj6v074gql9W6QUNdRZARSfqPSxcqkFxQU6OYmyRXqWzV3u+GweKFHQoozy8VsomVyzbiCRTDVdSGyBROv0+0RVa1Fsk0MU+exqIL92TU2k1BFapoialTSEZiuiUo1RmNdPLUcnSCRNC9MuheatWj1SxUEibZVdV0wr2rOnNtYU/6vqFjtVRuasBsUaY8dnWvD2tBAineqaVwa5T4f6yVYCcV0bQ60OvNPNWjNUJ9eDNAFZwcU7191Q8GlmpSTXC/Bi2TaKyRxxTXbmkuluMv0pvp7ofA5rrxTTAzzUiFNJLQHNPNQsyPSq78TaSe01SbAHuBINR3gIxQv8Z71Pa1C+tcuXa0FIq3iOy0H0qjahM10fxFcG0gVRL9qTXT6aVRKroA21lNE0mKyr/WRrLdZWKnt25qbTKCPeiPhgV89LJsFHllKOsWQaXveAo7pF0HnmqenjbtisY7IFYbkCtr7eWlGq1MVeWTiyZsz5NSITQK3poq1dzTRdmDbftRBuYoNXivBcqvIAwRpqZLYpauoitjrwO9PFmGbW8YpPq9Owk1o3XFBia01nWV280ckVJbHRXOryOaRsommPUL5c0CtvNRxrihxhotOCJot9KCK00a8Cmnw8RXNKT5AbK5qrG3NBN1Ip3qw9StACqX1EZNd/p/Lsy2bazqzPUFgFqj0+nmuo+HPBKNYG/53kqSYggAqo+vmrsfFLRS0itdL6FeNv4oXHYdyByRV38PaG4iAuTubKqIwO/1Ixj3qwWdMqXFthfLbT+0WAYJmeDjEfmoLuoi6xWGtoQgYD5YE+bJgkkieMfauZ5E2iUpWLOn6Y3HN1x+orbB4IBILftU2t0TNfCL2Ulvpgj7maK1WtC6xLYgWhbUgdlLliSPaQPpU9jVXLh8gUXQrKxjmGGyD/eHmifWkfGqfdi2btp1Nu6qgeVYA9yAT/TP1rbRaP4RW23MAuSI83pPoZ/Arfpt11UKwEEHDZ3Tzk9/r60r6V1E27b4IYywnMjECZz5cfanXFNNgchpqdJ52bIBO0D+8wxj8Um8V9NIRAiS5YABRyIn/hox9a73d4VW8oHJEGcn6xAprpXubF+IQJMAxJGATFOpRndGUilHwlfZZJVW7KeT96W9KstJUqdwMEeldXs24nvjM8/85oW3o7S5ABY5IAnJzzRnhTVFLOfdU6X5CSKoWsADGui+P77qVCwFYGQOZH/3XONSsmk4KIyIv4isrz4J9Kyt4mL5pxXt9qOfTd+KH+EK8BunsYS6u9FQaLqhVs07vaMEcUk1vT4MiuzBlh0KyyJ1EMsg0tvOSazoml3TTK7040csd2TehdaFG2lqJrJXtUbaiKWH5gGitFQa3WqoyaR63rAXAqv6zqBY5NdsIWZRG2t62cgHFLX6mx70sZya2RZq/CkNQcmrPrRRvmBmlgxU9k1OUQhtlSTRnwOK9sW4WaZdLVSyhuCYP04rjlK3oxvodPFEM0VvqLTWi1txlYIMRuQ8GPXik+t1hHA5pEt0LRnVbwjNVHULJo7X6qea009sNXoYYuKHSosvgDotq8t83RIUWh/lV2YFvyB+K6dpen5SwrkbFW4HUEjcJVZ9ivIoPwz0u1bRdigm5YtyOBdQgAgn1w2e26jdEoTUuO67ba7yQ0bVIUlJznnvQyNuSXyBgfhvU/EFy6fK+4kscjthgeOOxFLvDLt52KkFiSCSNhMSynHcft7Ud0Zfh3NTbkhgXABMiGkr2yCCP2pLYuRbFpRMgbgIBbMwAcEiSPU1y/U4KPzT/kmwoX7eoukgFRtFtXGYMts3fmOciO9NtLp2XaSBIO1irCCB8p/Y8gfyoLp3T0tuhFz5i6/IZHynOciTH3pqQtpGNzCgQwHJPAj3mI+s104ocVyffuCjNXqFtTIktlV4mfftH/OaAs9OUKpJJU4UzBEDIgd/L96i6axuEtdBkgnIldo/bGc00vXFtKykwFKsuc7Zkx643j7U8YqXnPr2B3s9SwASIG4JuB9QZj6cce1eX9Uoa2Z7MdozDYA+gyfagdR1A3GG1Si7Su+RJkyP8scit9L0+Vg/Mnykdx7/AFyIqik5ah0a/gY6e89wz8i8be+J+b05qfVM4Q7AgOdvIGOxrT4ijjLmDHsOZ9AKrfirxUmnU7nVnzttqeZ4P0+tVX8seJWNfqmus/xcOpII9IqsfwhLH60fpNWXDOx8zEk/eitLbkzXm5czTZWqBk6eYr2narWVw/iJC2Oeo29vFKWxTzrFuFn3pPbzioSb7Y1mIZFDau3Rr2ooPWGKEPuAEdEuAGKsJtgia52vUNjc1Z+ndZBXmvYjj5R2K0F9RURVO6vr4kDmmXW+qcgGqhqbhY0ViVmSILt0mowhoizYJMUwOh2DcTx2q/JLoYVC0RyKkFS6m9uNQCtbYCa2k1uikHNRKawtStNhGjazECp9BeJZYMZEH0zSa1k010Nglgo5OBUJQUTUX7W2GfSi5IN21i4ADJQGWkcYgNz6xVW6jpw4ABG4SSPVTJEevarl0K85S2zlA3/Zubj80fKYIwYkHHYUpFtkOo07KrBdz2w0DAUspScglQBjsa4+Xlr2AjnfVdLtcr6fyOR/OteiMouoLnyFgHjnacE/bn7VZ20K3hdePMLY9csAAsT/AJQf/Kqy+lZHg4PP/PuDXpYMyap9odHculoLdu0gPykLaJMo9u4BIDQcSJ9oHY1sz7dTcB2ywtsvcHygCCRjgie1KvDHUzqtCyzFyzGFMMSokERkbl3j857U36i4GzUGduwq85kiHUSDAJ82PcVDJPjK/jf+hGgPxBfVbgZB5rigXBmRErEngkY54HvSzp9q23nIZWUrBBJBO7z8gxAKZ4wYmoQzXnN0MS2/IHMHAgj08o7dqeoUUuW8rMAu4eWW2BlJAMEz+TUsPGUnklSEe2EWdIA0cjBUmJAIHf64PrH4h6v/AGlwIR5VADkmBvPyzPcDv7+1QN1cFhtJngkxJHpt7EGYPv8ASvHMN8QZBJ3TBIJwfz+1XedTVQWr2Z1RE3UNo22QDA2y3G4ZKgdzEjPoftFo9PvwzEsdsMZlW2yse0TI9zUupC3CrNBIBDGMkTgzzPPHqKj1diLg2yEKqwG5jBHl7mex/wD2qm+5K/78E2F6W1bAViQAwb2EYBEf+Va6vq220uzBY5c/Ks8/U/6UOengkMnKyNvMjnj+8M/X8Udp7W44GCfN6Ekf1g/mqpzlrSDsk0ejTYdxn4gMmc9u/p7Vyvxr0K1buF7bDJyszn1H+lWzxm121aF3Tonw4aVIYsMnPMcD0xFct13VXumXP0A4qqTrSotiixj09owac2dYq1UtLqJMTTVkxIrizYLeyrRYf/dRXtIVQxXlcv4eAKOq9bteQ1WQc1Zup35Ro4FVu+v6h3qGZb0TCzBUetKOpmAaY6WgOqWpFTxQ2YpetY7sURobzCj06WSZijP4Db2r2Yy0FyBW05YSaWX7W05prq9TsFI9bqt1FKwIju6j0xXovkjJP5oaxaZ3CIpZmICqMkk8AD1p7b8MagD5Ru42ndMkE7fl5waeSjFbCKDWCukXfB6ajS2mtxZvbPMpnabi+W4pGSDuBIImQwxVCFmJ+v8ALuPag3QCC3bJwAT9BNetbgwcH0o2wdrSpgjiPQ8/tIijX1O9kN5dwQgyPKzIP0k8HMfikczCmylNunkmBMN2Poe1RatE3j4U7Sf1QIBE5zyOPes09wBs9omPT+tSnsdHSbai7Y2tsXUgBvKjAuycY7kgx+OaX9Vvrus6mPKwZLgwJ28g9hILiBHEU66TqbhsI1u8t7ZwFnftIyIIw2f2oPxJZs3tO1xMMGVyAYDGdnmB/V5jx3rgm6ns1FS0FwId21xnlSIUyIkkc/7UP4j0ckOMsfQz5ckmfqZpitsiyIHL5MHsJABJ98/bms6vYIsYPnYH9JJjjb7YH700Z1NNGQo8M+Jn0Vwsqh0aBcQ4JAOCrdiPwf5dC6j1JbuntJbY7HO+COEGVBHYyRP+WuaaKwAQzRg8HuPSrp0J1v2JXyLabYJEjPmAPeJJ70/qpeNr9wNBdu8iDjzECSeAynEDvws+80JrdWWyzGYweQQO3pj+net9RoSpMkZAgziJyfqP2n6VJ/7UWCqAdikknynzMF3GJ/wqI/1iuPG+X3Mm7PNEdzLbI/tGOIztQgQxPdTuBk/3e1OOk3N5UCCrFgTPzAGCT+f3FKblxCWKGGbyBiQALZAtrJnB2Aj6kelTWuvbEkIDuJDGT5XYBc4wfL+Qa9LFlxR/4T9zbpavctsfbcMYMEEg94zx9KM6hZC3basRtW2oaT3liT+1BB7gskWT8qgsABJRlUsQe8enPpUOj84DqZdRuMmdySQysPXDH6HPNVjNuoxX8gGZ6tbtTcQbwxETO1W2gHcefX6k1B1LWXLdv4pV3QidloAbSO8Ey3P4HepdJoEtI8jfZugA2yslOc+6zEdx/JNqvEmntiFvggEws7iORB74HrXRGMn9w6TZVvEPi4spW2GAPBY8fQTVCvGrH11luOzIIBz9T3Mdqrt61FdMaWjrUUlozStmnlu4YpLpUzVktWZT7VD1DRpA38ZXtDPZM1lS4xBSOxOn9mR7Gk+iWZU+lO3MofcH+VJNHg/yrjlFUjmNEH2ND3BJ9qnuuFJ+poFtSM1KMUmYPtWRFA9SvAA1i62BSDrGv3cGu2HRkhV1DUSaA5re4Zq0dG8E3bgVnuC1OVEEsOIn+6e9dCqK2U6M6b4H1R23Q6WmUh1kyylYcE9hH1PFdP0z7oN9RuZVjZ+m6B5hbJGF4aD2eDxQHTbpSVuw9zCqu2BdZxjy9v1Ejg5j0pl1Hosol2wSblrLLM75ClgF7GApxHpUpSlNOukJbZMNNeRpkONqqeOcmCDyYJ9e1cx8U2Ldq64FhlLMzAhtqhZMLtIIxAxiul2NeblncD5lPxACfmUE7hMejHHqIrbUWrWpWDHxIw4HqCAD/hgHGeDU+Nbi7/Jms4wV3CRzx9a3ssCIP2Pp6VY9X4TZS3wjDoW3W3OCAJ8jR3zzgg8+tcv2mVuCD+pT2I5oKSl0OnZIFghW5/3/AN6He1B3T6Cpy0qG/u4OIkev/PWvHIyfv/Wgm0E6R4bO+yJcbl2xdSAdp4FzieYM5/nUfiPXFWt23VIbazXQIMAmVn8Zmq/4R6zeUYUfDg+YgCD2JaCYB+uYq1CydQAX24gQwyVgElD2GJE15+VcJty6GFV29JNu1b+SfMryo2mC3OMgn3io+oW96wxMyCWyyiAYxiQf6ij7/TV087fKgWTEFWkzEmYMj19qrmq1gkH9ox95/pU4LfiL+ov1/S3LTvxOAVyBxPl+3arL4CdFW7Zu8sSRbMgt5DlQRPaZ9hSzS3GMtvXM+Uz2g4H3iPWs1Fwowu8MsQ0e0x+8feutTcvCRi6XdMXjTXCdwEo4Uf5VafSMbftzml1u81t2S75X3oNozKrgkE4yyrnuZ4zRnSOqpdt2rzsAZUAn9Nzeyj+Yx3xTC1pkvIEuYYGAwI3ISwBYH3+YE4NGOKSdCNCfq/SPis92yoLByptT8xDQCp/vEgsR3jkdxOkj/uFjl7Z+ID3edw59RHb+VMem7rG14D2g25nXnyghZXsY3eozyIoi5pfiWbewgvaUR/jUgKVE/ke47VaCT3Hv3QjR7YtAGUMBgC0mR5IHPIGAfbbXr6e26vdIILSZGCyM0uCOCQneMV5pFtsjyi7h2Ag4MsrcEAiRHOccVV7vizTgkKbiEeVkYEwVJBHfv6H1rqjFy9tBUbGWv8QWULAX++QYJkQIgAHtXN+s3BevvcQQGP5Pcx2mtvEOqF258RPQA4iSO/8AKlml1UHNdaXGJ0QjQ2t9PO3NKtVps080/UJEUHrLJ5rklkp0HkC6PSinFu3Aik1q/Bp5p7425qWXmwNg50leUQdUtZUamAvqXMD6RS4Qs+01oeor2IMHP3oPU6wbT96m37EKAur6uPqYpDd6hHeo9deLE5pPqwRXVixJ9lEhm/VPeg2ubqAtAmmnTbD7gyIWggiFJEgzmun6aj0GhpovDFy4ASypPAOT98gDn1roPhSxfW2yvcDkAqrYVgVBAVwxhsxkH81F0x939rthLgHkYCUdY3LHr/MGmPWgba27iWtlvdF4Ke8jaSBgDBH1Nc8py3+RJuybXae1qLNobXS8hXZcAiGHIYnke/PFGob9sqXuCbhzAPKDLkYE7YH0FbWtUjou0QFbykSMFTiexEj7AVLeTeAZIKbj7EMAWiOD3+5pvptq+Xx1pGNrulVYILB3YTEAFiCWxEdjx6iox0u2sbWYeUkyeCJ29vdq9I3pDSNsFSuNp74gj1/2qSzbMhwSSBBkDcAO08Ee3t34pXig3uITXU6RC8SZCp5i2SCzyCZ9BAoPrXhyxctt8W8yKnmBZwqnAEtIE5gc9/emagMFngT5lMH3yPyc+kitupC3btG5dHxBbJcK5X5wpUFdxAGGP5mt9DGvKhkcZ6hpAjsqMHX1UMFOT8u7JHEHvUFrRSB8Q7EJyeSQDwAOaI12p3uzd2YnLFon/Ect9aXX7jTMk+39KkrvQ431VxFAW0SUUAAtjP0q4+H/ABHbZEXcA0lArNMlV3MzE/ScdvpXORc9h/pUBtncCMEZpZYVJNSMmdUFz4lu2ZDC5cAuvAglcqoETHl9O0Uq8U9JCOPgqDuTeVEyoGMKc+/5oXw511RbsWP1fEdnGMmfIc+xOfarB1rczm/bU/8ATkIdgA3W+8mOZJ+1cUoPGwMo+naJ3Ee2Mz2Ag/vRzl2yboySpUqo47FYHM/vTHxBoNv/AFVu1NlyvxFncUZoPzCIn+eO9Kr1pUIKk3FJAk//ABswB5B+3biqPezCNUZSV3eUncACYkYkehFXPSeIb3wvl/tBtljw4U9x6kc/Slmi6enxDNsgchux9BBNN00wAxXfjnaEcgjU+KlVC9oefdua02Dwdyz6EmZHqaH/APyC1Dvbb4e5fNbMKZHdSMZ9OOfpQWt6cCKrev0xWatwXYaTGo8cEj+1tkuBHxLZ2lo4JB/357VUuoag3brPEbjMVHeOaYdJtB2AqkZV0UWiJNIxHFCXdCwPFdN02hQJ9qr3U7AZ4Aoudhsr2jskEU71Gl8tMbXSgADWvVoVKhPGm7EKrqdJBmotTe2rRTXZxQfUbJinh8McC/ij61lBMKyr8UPxLFpNYR96kua40Bp39qLFsGfpXDKMU7aIg3xaD1Jmp7i1qluatGlsxJ4e0YuX0RiACe+NxAkL94iurdNtKFO2EAVgQBxtB4yIPNULQ+GrtwBgNgnDHmecAZB75ir907TuLUs4e4Ilo2/EH5y4P5z3oTknsnNk+s0l4LauowuLbDh0AMhW27m5O6NvbNG6DqoIG75T8ytkEMe5789/X2qP+NZHVElWYBiTyq54A+bKnniiEtKNRAAgbGXAz2J/IY1NN34fvYgI9oIZsZSQSpnykyoWTyCTg+0HiaPW/c2NuQAEtb5GHYEfeDP7UN0m3ussoySJAHqrb1XPaYFNmQPb/FxTMCRz/OJ7SDWhinV8q/QKIrKXFMNbaPMJBDdzJ9e47etF6e6IBMgxkdx3iOcZpde67+lPMTALHADEZgH1/Eg+tea246aZrjsTcuwiyeN/Mdh5Q37UjzNXwdpfI6om1XUck2xHZiSCJ9QP+cVVvHo/6VSzEkE/qIE4A5+YgHAFNVBw2cwG7c/X7T7/AHpR/wCoVmdHalvMt1ZHYbkby4MTCg/bPaoY4ym+U2ZO2UHTTBP1qO20mP8AgrW5cghR961cZrp47HJbcAwePQUz1fSGSR+oEgf3THIB9f8AmOa26Rp1IW8wwrhYPBMbhP4b9qfKhVZMMrnk4DHJhxmD8x9/tiM8lOhWxN4d0rF9wBkfsav2h0hYgknvuU8NIgz9qzoXRRbXPJp0bQAppYm1yBZUtOrBL+nUk/DZSpgRzhWPqVPA9qV6vp/k+PYnYI+IgGFkxiTxV0tsttmD98/UHvVW6xq2tuLaEBSSVU4GckmOTxB7Zioz9PxSnF6NYDYUm4XDqFmWTcWBXjcsjBmjTrkilGsvJd3PaKq6SzW52q/YhPfn61A6eZSqkA59hwQJPfNPinxW0BobvrDFJOpXC3bFGG+SSCsRyO9FPbRhjiupZYvVhRRtVaM0T0aVcU51fTwDQ38ERmKblRWxrrOqbV5pRa6juuCfWgdYx9aAsMd1GG3YEjpC3gyc1V+uXjMTRGh1B20u1z5oTfuAi6fblqY6/RyKg6cRNMNVqQBSwdyMuyp3dDk1lHXb4k17XTZWwSwKP24qG3bgn2ry5drjl5MiRXFovoxtrdVrvyDvnB7ExnFDWlk1Yel9NQLuuDceyn8gqI8xiaLlWgt0W/R3wzZgoQHVg2CqiN08GIIrfQvvubgCEz8Jc8epn9U5z/Kl1m3vttZ37PiRmJC/DMgxOATjHaaL0Nx1VVuLHfcplDG7AI4OTgwaVU6bIDPXWC9xb1sglVVSpMElWLKy+8twT2rbQ6veYIKuv6CII4lY/l6/ehLvVAoMLvggg+0gQfuWU/miNAhuHfdO1EDHBG4IAD83JAz9O1PzTfjv/H8mCr9u3aIuKYYgSg/VPDLGFM/bP5A6pfclAY2OC20cBgRuB/8A5Me9CC4boe6BEkyg42GO/qP9TTO8m4WCfkkyD6lJSfbBqLTyrel8ewbCOk9OBlsGTxwdykbo9pB/eouvav4t0WgIFvHYE3DEn7cfmiuq64WbUKZusv8AZwexiWweR6d/ekXS7AuqBJBMqD3hsHPpzn/WjlrWKP7m6GWmsBg4YyblpgpHAUgw3tBJ+0VP1zTp/DFLtqWEfDBbytdRW24niOxxRK2tu65dIVk49CnAURyCAvHfMcikPirXNcazcA/s/MFj9LSJJ7SfLH0+tab+nFpPf+vzGWjku87s8zU9wTGKt/ivw3cu3bN3Tpu+Kv8AaRBi5uje/oGBGT/dNVm9pwupNkthbhTf2lW27vYd/pVrtJjplv6FpN/T2XaVKMbgJBlnWfz5CwEe1SpeRf7N3XzgCCYIMBg4/vCew7MKZ9LRlION9sQ68efc4ZtvckKB9hSPrPTt14C2R5bilJ7K4mJ7wNo/8a5EuTtily6OzfDQHnaP5VOl8M+wuAeyyJ/FB27hChd09oAye3P/ANURctiyjNAB28gABY7e596s/UJdLSBYm8Vai9bAZWQgNsJInYTkbvb3qjdZ02oV/iXVJkgh5DKccAjH2q76LRm7be23/wAgfP8AiwVP5FJOg60gPacCQYZGEiVMHBqcJeKbWmbkVyxrHx5TIMggf6UTfVwC5RvMZjace9OureGd3m0/lbM2ifKf8hPH0pHpta9t9rAqy/pIgz7itKPug99E9nWrMsoLGMkcj0I74p1pbu5SoAXsDgRPeoND1QEQwn2IBAz7+1HfwNhodZtmQCEMg/Y8UqV9MAI/SisBiScQZnH4rbV2wFIIp4NMVAPxAVPcgj8j6VWfEepAJRWmOSPX0qu0GOyta+1kxUfT9DLVpcvZpl0x4zT8pJFBk2n2JVc1wM0+1OsBpRqWBrLJbMjzp796i1+tqY+VJqs6u/mumGOxkgs3qylX8RWVb6THosttq1dadnpGYqZOjziuByogmJLAIyOatOgVmQDafiDzBJBkQcjvMEnbyYxQdrS7G7EjMHEr3g+tFW7hUSpnPzkZHcEjuf8AT3qUpWwSdjFQCA27DYiRuOJ8s47R7YonSXW/syJHnMr2KgKRu9TP24oDcDcths+RpYzm4Xkye5A5+tNLQUAMSBtlhAnjn+Q+8UVRIm0+nltgBjO31AMYHrHH4rXXa8sUs223W1fzuv6nHAjkLA7Egn6Zg1OouPp7gtDODB+ZlEb9vodsfgjvU3SBbRNzGBy0g5Pfj1n8imcrVdIwz0mjAnZ6iVkDPcr2zJ9OcdhRraxbeHBJPFuIJxGR2H1pbd1rWrDXVAOVVCwzDCQdvsP60OhIvbnmLiB5M/OJBBPaCPwaZzaqMTC/Xuf46LkAHaVC4HwiMBQAcAyPqD61cOlaNVO4jZ2zycnzH3IIP3HPNJepaZGOnuH/ALqnERAtk/q9gxH5am2kBe8jOxZDlDiJRtpn+c55FaEeM2krYyA9RqP4m81oHybT8L9vPjuT+33rOqqr6RVmHFxNqAcMQwg4k+UkzQ3S7aCUkbibr239EidnqAwkn6CiepdSCJbkQU3O0xEx5JI9VEz70qj4Nvt/3/wwX0VzbxA3IrAy2JWWHHPb2jNUnqnT9Kbyi5uW9dBO6doa6DJHsSpHsTNT9J8TK9u7LBXtq49N1kyLbR/hLQfSR61SvFPWEv3cGVUbV9+AT9MCqRxN1bZSMfYsfizWubpW2x+JcdPYyUVm/cgTT3onS2jfqDvuCN2OI49ifeqN4W6E+ruC5duN8K3A5O5oztB7AevNdb09lQAIJgDJJPHGJzU8irxi/wBQS1om0+IMQDx9Pf3oHrWoChAMy2QeNopkhaYjng9qSeJrpt3bYPBU/fPepzXiIEdMXaccdv8ASql4t0xsaveB5bo3R78MP6/erX05lxHH8jS/xzoviaf4n6rTDPorYP2qtXCjIh6Xqt20weCD7elb9d6cly0b3wwzWxPJBZByJHcVWumXnGVIPHf09jV26Tf3Aj1MlfY8/ap43ejdFL0fTtPcylx0nA4aJ9ZzRdzQPYtyz77e6C6DKwcbgeKg8SdKOl1G+2YtXDK+it3X/Sm3Suowo8wYEwwjufUVpJJ1IJPontskbnZTBndkH6elVjxCLYwp83eB/OKtur0NsMQo2b1BG35T/eEdqpHXdHtaBGfSngk5Uwx7FFqxJou6fhrW2ktxk0H1W7PFdLS6KgGp6gfWobOrk0DqBmpNFbzVVjiojKhxrNT5Iqt32k036msAUkJzVcS0FERNZU3w6yr8kGzqFvXgEk96baRwRNc0PVZ71ZvDmvJxXmTxNIhKFFnu6EPng9iPbivbPTAsd4yB2/FFWCSKKt4rlcSYkt23diEBy+5m7STJyeOTTG/Y2QTBUggqBj5Nvf3imAeO9BazViDWqjCwa0Jb2ho4DH1AMFR6YGfx3r3Q9VNy7sMC2bVxYOZJHJ98VWOrazzGKWr1BgZBP2p4RldjqJ0vVaxSgsg4Vgef1CQY9hkfc1MuoVVkt8rFie8EcD7qoj3Fcy0vVWDSSSfczTG51bcOaLUlK2ZQHvU/Em0uV81xpyPlUcAD7Cs0XjBU08NIcBlEdlfJI9+R9xVH1urpJqNYeJroxY20UUEdLseKUkPAkfKOwE/L9Mn80l634kN0mTgkEgd4AA/YAVRTrDUbak10fhlVDLEkPNS4bihVUk0HptVBqydM0ouQaWSeMbot3/plo9RJf4pWwOLZVT8Q9yCwO0D25ropUjhQROAOc+1KPDwT4SojAbQI+g58sU5W7CseSAZ9q4ZS5uzlk7Z5p2nIOScZ7DBFJvFdoXLttd+xwhKmMTIwfWm2gtQAJkY+/wBqU+KNO1y8ptxvtp8h7gnsfWtL7KFNelXiN1t8MI+/uPUU31GnF209s8OpH7Us6Zqi0BlIYdiMimt29sUmJ9BWhKjI5XobboSOYJGD6YqydO1pt7C6lTMAxyD2J70n8UaI2Lwdfku+YHtu/UP60f0XqC3F+Hcyp7e/Yj3qLTTsZlzvW01GnZSobEgH1GRVV6dpNNdTCFCJ4Yggj/enXQ1Nnyl9wBxjieAaA6t0dV1BZH2K4DFY7nmKq5Nq6AT3dFNvarFgFkAnzKTzBqkagBXZSZIPfmrh1H4ltYG0mMPB/BFUfVKZLMZJOa0XQ0TNQ4ApJrL9MLpkc0o1turY3yeyiF9x5NG9PXIpcwzTjo6Sa6smojGvWDSE805623mNJVOaphXiOuicVlSImK9o2KA2mzV68JsMV7WUvqVoOTov2lOKj1OrC81lZXmSOZCLWeIIwBSnU9bJFZWU0UmOkJNRfk0KxrKyuiKoJGWrZL9ZWVSkzHl55FLdQtZWVTHoeIC1eVlZXYXNlNP+ha4qY7VlZUc6TiLI6z4S1YNpmPJaD/lA9as38TCLmZYDjtyJrKyvCUnF6ONhCtEFQADz7faq/wBadk1JIz5UMznuCM9qysq0vtsUNsqHIJkMo5B7HsfWtNdeHxAnIUCfUE1lZUrMReI9Kt3TbWMRBVomD9KpL6a5pmG6COxB5+3asrK0nytMaI/6TrlaSWIJjtIxT/qWnW5bFwEhrff1XvzWVlSwP7omZWfE3UmtDbGCPmn+lc+13USTXlZXd6eKfZSK0CDWmvDqJrKyuvghiLZJp30Szn7VlZUczdGFfXrJ3MaSLWVldeF3EoughbpFeVlZT8Uaj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1270" name="Picture 6" descr="http://www.pluska.sk/thumb/images/gallery/izahradkar/pestujeme-rastliny/bylinky/2013/04/o_prhlava.jpg?w=800&amp;h=10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4149080"/>
            <a:ext cx="3456384" cy="2304256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755576" y="4221088"/>
            <a:ext cx="4104456" cy="203132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sk-SK" dirty="0" smtClean="0"/>
              <a:t>-má redukčné schopnosti, pretože má aj vlastnosti </a:t>
            </a:r>
            <a:r>
              <a:rPr lang="sk-SK" b="1" dirty="0" smtClean="0"/>
              <a:t>aldehydu</a:t>
            </a:r>
            <a:r>
              <a:rPr lang="sk-SK" dirty="0" smtClean="0"/>
              <a:t> (obsahuje aj </a:t>
            </a:r>
            <a:r>
              <a:rPr lang="sk-SK" dirty="0" err="1" smtClean="0"/>
              <a:t>aldehydovú</a:t>
            </a:r>
            <a:r>
              <a:rPr lang="sk-SK" dirty="0" smtClean="0"/>
              <a:t> skupinu). </a:t>
            </a:r>
          </a:p>
          <a:p>
            <a:pPr algn="just"/>
            <a:r>
              <a:rPr lang="sk-SK" b="1" dirty="0" smtClean="0"/>
              <a:t>Využitie: </a:t>
            </a:r>
            <a:r>
              <a:rPr lang="sk-SK" dirty="0" smtClean="0"/>
              <a:t>textilný, kožiarsky priemysel, konzervovanie potravín, pretože má </a:t>
            </a:r>
            <a:r>
              <a:rPr lang="sk-SK" dirty="0" err="1" smtClean="0"/>
              <a:t>bakteriocídne</a:t>
            </a:r>
            <a:r>
              <a:rPr lang="sk-SK" dirty="0" smtClean="0"/>
              <a:t> vlastnosti.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0398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933056"/>
            <a:ext cx="485775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upload.wikimedia.org/wikipedia/commons/thumb/f/f7/Formic_acid.svg/220px-Formic_acid.svg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8680"/>
            <a:ext cx="3627065" cy="293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ál 1"/>
          <p:cNvSpPr/>
          <p:nvPr/>
        </p:nvSpPr>
        <p:spPr>
          <a:xfrm>
            <a:off x="683568" y="548680"/>
            <a:ext cx="2376264" cy="338437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,</a:t>
            </a:r>
            <a:endParaRPr lang="sk-SK" dirty="0"/>
          </a:p>
        </p:txBody>
      </p:sp>
      <p:cxnSp>
        <p:nvCxnSpPr>
          <p:cNvPr id="4" name="Rovná spojovacia šípka 3"/>
          <p:cNvCxnSpPr/>
          <p:nvPr/>
        </p:nvCxnSpPr>
        <p:spPr>
          <a:xfrm flipH="1">
            <a:off x="3059832" y="1268760"/>
            <a:ext cx="864096" cy="21602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BlokTextu 4"/>
          <p:cNvSpPr txBox="1"/>
          <p:nvPr/>
        </p:nvSpPr>
        <p:spPr>
          <a:xfrm>
            <a:off x="3923928" y="1120624"/>
            <a:ext cx="2722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/>
              <a:t>a</a:t>
            </a:r>
            <a:r>
              <a:rPr lang="sk-SK" sz="2000" dirty="0" smtClean="0"/>
              <a:t>ldehydová skupina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32873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b="1" dirty="0" smtClean="0"/>
              <a:t>Kyselina octová (etánová)</a:t>
            </a:r>
            <a:endParaRPr lang="sk-SK" sz="36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b="1" dirty="0" smtClean="0"/>
              <a:t>CH</a:t>
            </a:r>
            <a:r>
              <a:rPr lang="sk-SK" b="1" baseline="-25000" dirty="0" smtClean="0"/>
              <a:t>3</a:t>
            </a:r>
            <a:r>
              <a:rPr lang="sk-SK" b="1" dirty="0" smtClean="0"/>
              <a:t>COOH</a:t>
            </a:r>
          </a:p>
          <a:p>
            <a:pPr algn="just"/>
            <a:r>
              <a:rPr lang="sk-SK" dirty="0" smtClean="0"/>
              <a:t>kvapalina štipľavého zápachu a leptavými účinkami</a:t>
            </a:r>
          </a:p>
          <a:p>
            <a:pPr algn="just"/>
            <a:r>
              <a:rPr lang="sk-SK" dirty="0" smtClean="0"/>
              <a:t>Ocot je jej 8% vodným roztokom</a:t>
            </a:r>
          </a:p>
          <a:p>
            <a:pPr algn="just"/>
            <a:r>
              <a:rPr lang="sk-SK" dirty="0" smtClean="0"/>
              <a:t>Vyrába sa oxidáciou acetaldehydu alebo kvasením zriedených alkoholových roztokov.</a:t>
            </a:r>
          </a:p>
          <a:p>
            <a:pPr algn="just"/>
            <a:r>
              <a:rPr lang="sk-SK" b="1" dirty="0" smtClean="0"/>
              <a:t>Využitie:</a:t>
            </a:r>
            <a:r>
              <a:rPr lang="sk-SK" dirty="0" smtClean="0"/>
              <a:t> potravinársky priemysel (konzervačné vlastnosti a dodáva potravinám kyslú chuť), pri výrobe plastov, niektorých liečiv (acylpyrin)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1368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707" y="769722"/>
            <a:ext cx="3953723" cy="326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7501"/>
            <a:ext cx="3598980" cy="479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4585518"/>
            <a:ext cx="9036496" cy="1143000"/>
          </a:xfrm>
        </p:spPr>
        <p:txBody>
          <a:bodyPr>
            <a:normAutofit/>
          </a:bodyPr>
          <a:lstStyle/>
          <a:p>
            <a:r>
              <a:rPr lang="sk-SK" sz="3200" b="1" dirty="0" smtClean="0">
                <a:solidFill>
                  <a:schemeClr val="tx1"/>
                </a:solidFill>
              </a:rPr>
              <a:t>H</a:t>
            </a:r>
            <a:r>
              <a:rPr lang="sk-SK" sz="3200" b="1" baseline="-25000" dirty="0" smtClean="0">
                <a:solidFill>
                  <a:schemeClr val="tx1"/>
                </a:solidFill>
              </a:rPr>
              <a:t>3</a:t>
            </a:r>
            <a:r>
              <a:rPr lang="sk-SK" sz="3200" b="1" dirty="0" smtClean="0">
                <a:solidFill>
                  <a:schemeClr val="tx1"/>
                </a:solidFill>
              </a:rPr>
              <a:t>C </a:t>
            </a:r>
            <a:r>
              <a:rPr lang="en-US" sz="3200" b="1" dirty="0" smtClean="0">
                <a:solidFill>
                  <a:schemeClr val="tx1"/>
                </a:solidFill>
              </a:rPr>
              <a:t>–</a:t>
            </a:r>
            <a:r>
              <a:rPr lang="sk-SK" sz="3200" b="1" dirty="0" smtClean="0">
                <a:solidFill>
                  <a:schemeClr val="tx1"/>
                </a:solidFill>
              </a:rPr>
              <a:t> CH</a:t>
            </a:r>
            <a:r>
              <a:rPr lang="sk-SK" sz="3200" b="1" baseline="-25000" dirty="0" smtClean="0">
                <a:solidFill>
                  <a:schemeClr val="tx1"/>
                </a:solidFill>
              </a:rPr>
              <a:t>2</a:t>
            </a:r>
            <a:r>
              <a:rPr lang="sk-SK" sz="3200" b="1" dirty="0" smtClean="0">
                <a:solidFill>
                  <a:schemeClr val="tx1"/>
                </a:solidFill>
              </a:rPr>
              <a:t> – OH + O</a:t>
            </a:r>
            <a:r>
              <a:rPr lang="sk-SK" sz="3200" b="1" baseline="-25000" dirty="0" smtClean="0">
                <a:solidFill>
                  <a:schemeClr val="tx1"/>
                </a:solidFill>
              </a:rPr>
              <a:t>2</a:t>
            </a:r>
            <a:r>
              <a:rPr lang="sk-SK" sz="3200" b="1" dirty="0" smtClean="0">
                <a:solidFill>
                  <a:schemeClr val="tx1"/>
                </a:solidFill>
              </a:rPr>
              <a:t>       H</a:t>
            </a:r>
            <a:r>
              <a:rPr lang="sk-SK" sz="3200" b="1" baseline="-25000" dirty="0" smtClean="0">
                <a:solidFill>
                  <a:schemeClr val="tx1"/>
                </a:solidFill>
              </a:rPr>
              <a:t>3</a:t>
            </a:r>
            <a:r>
              <a:rPr lang="sk-SK" sz="3200" b="1" dirty="0" smtClean="0">
                <a:solidFill>
                  <a:schemeClr val="tx1"/>
                </a:solidFill>
              </a:rPr>
              <a:t>C </a:t>
            </a:r>
            <a:r>
              <a:rPr lang="en-US" sz="3200" b="1" dirty="0" smtClean="0">
                <a:solidFill>
                  <a:schemeClr val="tx1"/>
                </a:solidFill>
              </a:rPr>
              <a:t>–</a:t>
            </a:r>
            <a:r>
              <a:rPr lang="sk-SK" sz="3200" b="1" dirty="0" smtClean="0">
                <a:solidFill>
                  <a:schemeClr val="tx1"/>
                </a:solidFill>
              </a:rPr>
              <a:t> C + H</a:t>
            </a:r>
            <a:r>
              <a:rPr lang="sk-SK" sz="3200" b="1" baseline="-25000" dirty="0" smtClean="0">
                <a:solidFill>
                  <a:schemeClr val="tx1"/>
                </a:solidFill>
              </a:rPr>
              <a:t>2</a:t>
            </a:r>
            <a:r>
              <a:rPr lang="sk-SK" sz="3200" b="1" dirty="0" smtClean="0">
                <a:solidFill>
                  <a:schemeClr val="tx1"/>
                </a:solidFill>
              </a:rPr>
              <a:t>O           </a:t>
            </a:r>
            <a:endParaRPr lang="sk-SK" sz="3200" b="1" dirty="0">
              <a:solidFill>
                <a:schemeClr val="tx1"/>
              </a:solidFill>
            </a:endParaRPr>
          </a:p>
        </p:txBody>
      </p:sp>
      <p:cxnSp>
        <p:nvCxnSpPr>
          <p:cNvPr id="27" name="Rovná spojovacia šípka 26"/>
          <p:cNvCxnSpPr/>
          <p:nvPr/>
        </p:nvCxnSpPr>
        <p:spPr>
          <a:xfrm>
            <a:off x="4644008" y="5445224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782" y="4748667"/>
            <a:ext cx="590550" cy="49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BlokTextu 29"/>
          <p:cNvSpPr txBox="1"/>
          <p:nvPr/>
        </p:nvSpPr>
        <p:spPr>
          <a:xfrm>
            <a:off x="7320644" y="4221088"/>
            <a:ext cx="572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b="1" dirty="0" smtClean="0"/>
              <a:t>O</a:t>
            </a:r>
            <a:endParaRPr lang="sk-SK" sz="3600" b="1" dirty="0"/>
          </a:p>
        </p:txBody>
      </p:sp>
      <p:cxnSp>
        <p:nvCxnSpPr>
          <p:cNvPr id="1024" name="Rovná spojnica 1023"/>
          <p:cNvCxnSpPr/>
          <p:nvPr/>
        </p:nvCxnSpPr>
        <p:spPr>
          <a:xfrm>
            <a:off x="7034716" y="5689946"/>
            <a:ext cx="36004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BlokTextu 1024"/>
          <p:cNvSpPr txBox="1"/>
          <p:nvPr/>
        </p:nvSpPr>
        <p:spPr>
          <a:xfrm>
            <a:off x="7256108" y="6000962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b="1" dirty="0" smtClean="0"/>
              <a:t>OH</a:t>
            </a:r>
            <a:endParaRPr lang="sk-SK" sz="3600" b="1" dirty="0"/>
          </a:p>
        </p:txBody>
      </p:sp>
      <p:sp>
        <p:nvSpPr>
          <p:cNvPr id="1030" name="BlokTextu 1029"/>
          <p:cNvSpPr txBox="1"/>
          <p:nvPr/>
        </p:nvSpPr>
        <p:spPr>
          <a:xfrm>
            <a:off x="1727329" y="5970455"/>
            <a:ext cx="122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etanol</a:t>
            </a:r>
            <a:endParaRPr lang="sk-SK" sz="2400" b="1" dirty="0">
              <a:solidFill>
                <a:srgbClr val="FF0000"/>
              </a:solidFill>
            </a:endParaRPr>
          </a:p>
        </p:txBody>
      </p:sp>
      <p:sp>
        <p:nvSpPr>
          <p:cNvPr id="1031" name="BlokTextu 1030"/>
          <p:cNvSpPr txBox="1"/>
          <p:nvPr/>
        </p:nvSpPr>
        <p:spPr>
          <a:xfrm>
            <a:off x="4752312" y="5875891"/>
            <a:ext cx="255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FF0000"/>
                </a:solidFill>
              </a:rPr>
              <a:t>k</a:t>
            </a:r>
            <a:r>
              <a:rPr lang="sk-SK" sz="2400" b="1" dirty="0" smtClean="0">
                <a:solidFill>
                  <a:srgbClr val="FF0000"/>
                </a:solidFill>
              </a:rPr>
              <a:t>yselina octová</a:t>
            </a:r>
            <a:endParaRPr lang="sk-SK" sz="2400" b="1" dirty="0">
              <a:solidFill>
                <a:srgbClr val="FF0000"/>
              </a:solidFill>
            </a:endParaRPr>
          </a:p>
        </p:txBody>
      </p:sp>
      <p:sp>
        <p:nvSpPr>
          <p:cNvPr id="1032" name="BlokTextu 1031"/>
          <p:cNvSpPr txBox="1"/>
          <p:nvPr/>
        </p:nvSpPr>
        <p:spPr>
          <a:xfrm>
            <a:off x="3707904" y="980728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m</a:t>
            </a:r>
            <a:r>
              <a:rPr lang="sk-SK" dirty="0" smtClean="0"/>
              <a:t>olekula kyseliny octovej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9331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Kyselina maslová (butánová)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15616" y="2564904"/>
            <a:ext cx="6777317" cy="3508977"/>
          </a:xfrm>
        </p:spPr>
        <p:txBody>
          <a:bodyPr/>
          <a:lstStyle/>
          <a:p>
            <a:r>
              <a:rPr lang="sk-SK" sz="2200" b="1" dirty="0" smtClean="0"/>
              <a:t>CH</a:t>
            </a:r>
            <a:r>
              <a:rPr lang="sk-SK" sz="2200" b="1" baseline="-25000" dirty="0" smtClean="0"/>
              <a:t>3</a:t>
            </a:r>
            <a:r>
              <a:rPr lang="sk-SK" sz="2200" b="1" dirty="0" smtClean="0"/>
              <a:t>CH</a:t>
            </a:r>
            <a:r>
              <a:rPr lang="sk-SK" sz="2200" b="1" baseline="-25000" dirty="0" smtClean="0"/>
              <a:t>2</a:t>
            </a:r>
            <a:r>
              <a:rPr lang="sk-SK" sz="2200" b="1" dirty="0" smtClean="0"/>
              <a:t>CH</a:t>
            </a:r>
            <a:r>
              <a:rPr lang="sk-SK" sz="2200" b="1" baseline="-25000" dirty="0" smtClean="0"/>
              <a:t>2</a:t>
            </a:r>
            <a:r>
              <a:rPr lang="sk-SK" sz="2200" b="1" dirty="0" smtClean="0"/>
              <a:t>COOH</a:t>
            </a:r>
          </a:p>
          <a:p>
            <a:r>
              <a:rPr lang="sk-SK" sz="2200" dirty="0" smtClean="0"/>
              <a:t>olejovitá kvapalina s nepríjemným zápachom</a:t>
            </a:r>
          </a:p>
          <a:p>
            <a:r>
              <a:rPr lang="sk-SK" sz="2200" dirty="0" smtClean="0"/>
              <a:t>Viazaná vo forme esterov sa nachádza v masle, odkiaľ sa pri jeho starnutí uvoľňuje.</a:t>
            </a:r>
          </a:p>
          <a:p>
            <a:endParaRPr lang="sk-SK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09120"/>
            <a:ext cx="2376264" cy="1782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http://upload.wikimedia.org/wikipedia/commons/thumb/b/b8/%C3%81cido_butan%C3%B3ico.png/220px-%C3%81cido_butan%C3%B3ic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669665"/>
            <a:ext cx="3456384" cy="146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86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Vyššie karboxylové kyseliny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Obsahujú vyšší počet uhlíkov v reťazci</a:t>
            </a:r>
          </a:p>
          <a:p>
            <a:endParaRPr lang="sk-SK" dirty="0" smtClean="0"/>
          </a:p>
          <a:p>
            <a:r>
              <a:rPr lang="sk-SK" dirty="0" smtClean="0"/>
              <a:t>Nasýtené _______________________________</a:t>
            </a:r>
          </a:p>
          <a:p>
            <a:endParaRPr lang="sk-SK" dirty="0" smtClean="0"/>
          </a:p>
          <a:p>
            <a:r>
              <a:rPr lang="sk-SK" dirty="0" smtClean="0"/>
              <a:t>Nenasýtené_____________________________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1115616" y="908720"/>
            <a:ext cx="3240360" cy="1584176"/>
          </a:xfrm>
          <a:solidFill>
            <a:srgbClr val="FFC000"/>
          </a:solidFill>
        </p:spPr>
        <p:txBody>
          <a:bodyPr>
            <a:normAutofit fontScale="85000" lnSpcReduction="10000"/>
          </a:bodyPr>
          <a:lstStyle/>
          <a:p>
            <a:r>
              <a:rPr lang="sk-SK" sz="2600" dirty="0" smtClean="0">
                <a:solidFill>
                  <a:srgbClr val="0070C0"/>
                </a:solidFill>
              </a:rPr>
              <a:t>    Kyselina palmitová</a:t>
            </a:r>
          </a:p>
          <a:p>
            <a:r>
              <a:rPr lang="sk-SK" sz="2600" dirty="0" smtClean="0">
                <a:solidFill>
                  <a:srgbClr val="0070C0"/>
                </a:solidFill>
              </a:rPr>
              <a:t>   (hexadekánová)</a:t>
            </a:r>
          </a:p>
          <a:p>
            <a:pPr algn="ctr"/>
            <a:r>
              <a:rPr lang="sk-SK" sz="2600" dirty="0" smtClean="0">
                <a:solidFill>
                  <a:schemeClr val="tx1"/>
                </a:solidFill>
              </a:rPr>
              <a:t>CH3(CH2)</a:t>
            </a:r>
            <a:r>
              <a:rPr lang="sk-SK" sz="2600" baseline="-25000" dirty="0" smtClean="0">
                <a:solidFill>
                  <a:schemeClr val="tx1"/>
                </a:solidFill>
              </a:rPr>
              <a:t>14</a:t>
            </a:r>
            <a:r>
              <a:rPr lang="sk-SK" sz="2600" dirty="0" smtClean="0">
                <a:solidFill>
                  <a:schemeClr val="tx1"/>
                </a:solidFill>
              </a:rPr>
              <a:t>COOH</a:t>
            </a:r>
          </a:p>
          <a:p>
            <a:pPr algn="ctr"/>
            <a:r>
              <a:rPr lang="sk-SK" sz="2600" dirty="0" smtClean="0">
                <a:solidFill>
                  <a:schemeClr val="tx1"/>
                </a:solidFill>
              </a:rPr>
              <a:t>C</a:t>
            </a:r>
            <a:r>
              <a:rPr lang="sk-SK" sz="2600" baseline="-25000" dirty="0" smtClean="0">
                <a:solidFill>
                  <a:schemeClr val="tx1"/>
                </a:solidFill>
              </a:rPr>
              <a:t>15</a:t>
            </a:r>
            <a:r>
              <a:rPr lang="sk-SK" sz="2600" dirty="0" smtClean="0">
                <a:solidFill>
                  <a:schemeClr val="tx1"/>
                </a:solidFill>
              </a:rPr>
              <a:t>H</a:t>
            </a:r>
            <a:r>
              <a:rPr lang="sk-SK" sz="2600" baseline="-25000" dirty="0" smtClean="0">
                <a:solidFill>
                  <a:schemeClr val="tx1"/>
                </a:solidFill>
              </a:rPr>
              <a:t>31</a:t>
            </a:r>
            <a:r>
              <a:rPr lang="sk-SK" sz="2600" dirty="0" smtClean="0">
                <a:solidFill>
                  <a:schemeClr val="tx1"/>
                </a:solidFill>
              </a:rPr>
              <a:t>COOH</a:t>
            </a:r>
            <a:endParaRPr lang="sk-SK" sz="2600" dirty="0">
              <a:solidFill>
                <a:schemeClr val="tx1"/>
              </a:solidFill>
            </a:endParaRP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4008" y="908720"/>
            <a:ext cx="3600400" cy="1656184"/>
          </a:xfrm>
          <a:solidFill>
            <a:srgbClr val="FFC000"/>
          </a:solidFill>
        </p:spPr>
        <p:txBody>
          <a:bodyPr>
            <a:normAutofit fontScale="77500" lnSpcReduction="20000"/>
          </a:bodyPr>
          <a:lstStyle/>
          <a:p>
            <a:pPr algn="ctr"/>
            <a:r>
              <a:rPr lang="sk-SK" dirty="0" smtClean="0"/>
              <a:t>  </a:t>
            </a:r>
          </a:p>
          <a:p>
            <a:pPr algn="ctr"/>
            <a:r>
              <a:rPr lang="sk-SK" sz="2800" dirty="0" smtClean="0">
                <a:solidFill>
                  <a:srgbClr val="0070C0"/>
                </a:solidFill>
              </a:rPr>
              <a:t>Kyselina </a:t>
            </a:r>
            <a:r>
              <a:rPr lang="sk-SK" sz="2800" dirty="0" err="1" smtClean="0">
                <a:solidFill>
                  <a:srgbClr val="0070C0"/>
                </a:solidFill>
              </a:rPr>
              <a:t>stearová</a:t>
            </a:r>
            <a:r>
              <a:rPr lang="sk-SK" sz="2800" dirty="0" smtClean="0">
                <a:solidFill>
                  <a:srgbClr val="0070C0"/>
                </a:solidFill>
              </a:rPr>
              <a:t>   (oktadekánová)</a:t>
            </a:r>
          </a:p>
          <a:p>
            <a:pPr algn="ctr"/>
            <a:r>
              <a:rPr lang="sk-SK" sz="2800" dirty="0" smtClean="0">
                <a:solidFill>
                  <a:schemeClr val="tx1"/>
                </a:solidFill>
              </a:rPr>
              <a:t>CH3(CH2)</a:t>
            </a:r>
            <a:r>
              <a:rPr lang="sk-SK" sz="2800" baseline="-25000" dirty="0" smtClean="0">
                <a:solidFill>
                  <a:schemeClr val="tx1"/>
                </a:solidFill>
              </a:rPr>
              <a:t>16</a:t>
            </a:r>
            <a:r>
              <a:rPr lang="sk-SK" sz="2800" dirty="0" smtClean="0">
                <a:solidFill>
                  <a:schemeClr val="tx1"/>
                </a:solidFill>
              </a:rPr>
              <a:t>COOH</a:t>
            </a:r>
          </a:p>
          <a:p>
            <a:pPr algn="ctr"/>
            <a:r>
              <a:rPr lang="sk-SK" sz="2800" dirty="0" smtClean="0">
                <a:solidFill>
                  <a:schemeClr val="tx1"/>
                </a:solidFill>
              </a:rPr>
              <a:t>C</a:t>
            </a:r>
            <a:r>
              <a:rPr lang="sk-SK" sz="2800" baseline="-25000" dirty="0" smtClean="0">
                <a:solidFill>
                  <a:schemeClr val="tx1"/>
                </a:solidFill>
              </a:rPr>
              <a:t>17</a:t>
            </a:r>
            <a:r>
              <a:rPr lang="sk-SK" sz="2800" dirty="0" smtClean="0">
                <a:solidFill>
                  <a:schemeClr val="tx1"/>
                </a:solidFill>
              </a:rPr>
              <a:t>H</a:t>
            </a:r>
            <a:r>
              <a:rPr lang="sk-SK" sz="2800" baseline="-25000" dirty="0" smtClean="0">
                <a:solidFill>
                  <a:schemeClr val="tx1"/>
                </a:solidFill>
              </a:rPr>
              <a:t>35</a:t>
            </a:r>
            <a:r>
              <a:rPr lang="sk-SK" sz="2800" dirty="0" smtClean="0">
                <a:solidFill>
                  <a:schemeClr val="tx1"/>
                </a:solidFill>
              </a:rPr>
              <a:t>COOH</a:t>
            </a:r>
          </a:p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1331640" y="2897560"/>
            <a:ext cx="6408712" cy="3960440"/>
          </a:xfrm>
        </p:spPr>
        <p:txBody>
          <a:bodyPr>
            <a:normAutofit/>
          </a:bodyPr>
          <a:lstStyle/>
          <a:p>
            <a:r>
              <a:rPr lang="sk-SK" sz="2200" dirty="0" smtClean="0"/>
              <a:t>sú súčasťou esterov nachádzajúcich sa v tukoch a olejoch</a:t>
            </a:r>
          </a:p>
          <a:p>
            <a:pPr algn="just"/>
            <a:r>
              <a:rPr lang="sk-SK" sz="2200" dirty="0" smtClean="0"/>
              <a:t>alkalickou hydrolýzou (</a:t>
            </a:r>
            <a:r>
              <a:rPr lang="sk-SK" sz="2200" b="1" dirty="0" smtClean="0"/>
              <a:t>zmydelňovaním</a:t>
            </a:r>
            <a:r>
              <a:rPr lang="sk-SK" sz="2200" dirty="0" smtClean="0"/>
              <a:t>) týchto esterov vznikajú </a:t>
            </a:r>
            <a:r>
              <a:rPr lang="sk-SK" sz="2200" b="1" dirty="0" smtClean="0"/>
              <a:t>mydlá</a:t>
            </a:r>
            <a:r>
              <a:rPr lang="sk-SK" sz="2200" dirty="0" smtClean="0"/>
              <a:t>, ktoré sú z chemického hľadiska soľami týchto karboxylových kyselín.</a:t>
            </a:r>
          </a:p>
          <a:p>
            <a:pPr algn="just"/>
            <a:r>
              <a:rPr lang="sk-SK" sz="2200" dirty="0" err="1" smtClean="0"/>
              <a:t>Pr</a:t>
            </a:r>
            <a:r>
              <a:rPr lang="sk-SK" sz="2200" dirty="0" smtClean="0"/>
              <a:t>.</a:t>
            </a:r>
          </a:p>
          <a:p>
            <a:pPr>
              <a:buNone/>
            </a:pPr>
            <a:r>
              <a:rPr lang="sk-SK" b="1" dirty="0" smtClean="0">
                <a:solidFill>
                  <a:schemeClr val="tx1"/>
                </a:solidFill>
              </a:rPr>
              <a:t>    C</a:t>
            </a:r>
            <a:r>
              <a:rPr lang="sk-SK" b="1" baseline="-25000" dirty="0" smtClean="0">
                <a:solidFill>
                  <a:schemeClr val="tx1"/>
                </a:solidFill>
              </a:rPr>
              <a:t>15</a:t>
            </a:r>
            <a:r>
              <a:rPr lang="sk-SK" b="1" dirty="0" smtClean="0">
                <a:solidFill>
                  <a:schemeClr val="tx1"/>
                </a:solidFill>
              </a:rPr>
              <a:t>H</a:t>
            </a:r>
            <a:r>
              <a:rPr lang="sk-SK" b="1" baseline="-25000" dirty="0" smtClean="0">
                <a:solidFill>
                  <a:schemeClr val="tx1"/>
                </a:solidFill>
              </a:rPr>
              <a:t>31</a:t>
            </a:r>
            <a:r>
              <a:rPr lang="sk-SK" b="1" dirty="0" smtClean="0">
                <a:solidFill>
                  <a:schemeClr val="tx1"/>
                </a:solidFill>
              </a:rPr>
              <a:t>COONa – </a:t>
            </a:r>
            <a:r>
              <a:rPr lang="sk-SK" b="1" dirty="0" err="1" smtClean="0">
                <a:solidFill>
                  <a:schemeClr val="tx1"/>
                </a:solidFill>
              </a:rPr>
              <a:t>palmitan</a:t>
            </a:r>
            <a:r>
              <a:rPr lang="sk-SK" b="1" dirty="0" smtClean="0">
                <a:solidFill>
                  <a:schemeClr val="tx1"/>
                </a:solidFill>
              </a:rPr>
              <a:t> sodný</a:t>
            </a:r>
            <a:endParaRPr lang="sk-SK" b="1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797152"/>
            <a:ext cx="1915553" cy="108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847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1187624" y="2132856"/>
            <a:ext cx="6914655" cy="2835797"/>
          </a:xfrm>
        </p:spPr>
        <p:txBody>
          <a:bodyPr>
            <a:normAutofit/>
          </a:bodyPr>
          <a:lstStyle/>
          <a:p>
            <a:r>
              <a:rPr lang="sk-SK" dirty="0" smtClean="0"/>
              <a:t>V </a:t>
            </a:r>
            <a:r>
              <a:rPr lang="sk-SK" b="1" dirty="0" smtClean="0"/>
              <a:t>olejoch</a:t>
            </a:r>
            <a:r>
              <a:rPr lang="sk-SK" dirty="0" smtClean="0"/>
              <a:t> sa tiež často nachádza aj </a:t>
            </a:r>
          </a:p>
          <a:p>
            <a:pPr marL="68580" indent="0">
              <a:buNone/>
            </a:pPr>
            <a:r>
              <a:rPr lang="sk-SK" b="1" dirty="0" smtClean="0">
                <a:solidFill>
                  <a:schemeClr val="bg2">
                    <a:lumMod val="50000"/>
                  </a:schemeClr>
                </a:solidFill>
              </a:rPr>
              <a:t>    Kyselina olejová (</a:t>
            </a:r>
            <a:r>
              <a:rPr lang="sk-SK" b="1" dirty="0" err="1" smtClean="0">
                <a:solidFill>
                  <a:schemeClr val="bg2">
                    <a:lumMod val="50000"/>
                  </a:schemeClr>
                </a:solidFill>
              </a:rPr>
              <a:t>oktadec</a:t>
            </a:r>
            <a:r>
              <a:rPr lang="sk-SK" b="1" dirty="0" smtClean="0">
                <a:solidFill>
                  <a:schemeClr val="bg2">
                    <a:lumMod val="50000"/>
                  </a:schemeClr>
                </a:solidFill>
              </a:rPr>
              <a:t> – 9 – </a:t>
            </a:r>
            <a:r>
              <a:rPr lang="sk-SK" b="1" dirty="0" err="1" smtClean="0">
                <a:solidFill>
                  <a:schemeClr val="bg2">
                    <a:lumMod val="50000"/>
                  </a:schemeClr>
                </a:solidFill>
              </a:rPr>
              <a:t>énová</a:t>
            </a:r>
            <a:r>
              <a:rPr lang="sk-SK" b="1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r>
              <a:rPr lang="sk-SK" b="1" dirty="0" smtClean="0">
                <a:solidFill>
                  <a:schemeClr val="tx1"/>
                </a:solidFill>
              </a:rPr>
              <a:t>CH3(CH2)7CH=CH(CH2)7COOH</a:t>
            </a:r>
          </a:p>
          <a:p>
            <a:r>
              <a:rPr lang="sk-SK" dirty="0" smtClean="0">
                <a:solidFill>
                  <a:schemeClr val="tx1"/>
                </a:solidFill>
              </a:rPr>
              <a:t>je zástupcom nenasýtených vyšších mastných kyselín.</a:t>
            </a:r>
          </a:p>
          <a:p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Kyselina šťaveľová (etándiová, oxálová</a:t>
            </a:r>
            <a:r>
              <a:rPr lang="sk-SK" b="1" dirty="0"/>
              <a:t>)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200" b="1" dirty="0" smtClean="0"/>
              <a:t>HOOC – COOH</a:t>
            </a:r>
          </a:p>
          <a:p>
            <a:r>
              <a:rPr lang="sk-SK" sz="2200" dirty="0" smtClean="0"/>
              <a:t>Je najjednoduchšou dvojsýtnou karboxylovou kyselinou</a:t>
            </a:r>
          </a:p>
          <a:p>
            <a:r>
              <a:rPr lang="sk-SK" sz="2200" dirty="0" smtClean="0"/>
              <a:t>Vo forme solí sa nachádza v rastlinách (rebarbora, špenát)</a:t>
            </a:r>
          </a:p>
          <a:p>
            <a:r>
              <a:rPr lang="sk-SK" sz="2200" dirty="0" smtClean="0"/>
              <a:t>Je toxická</a:t>
            </a:r>
            <a:endParaRPr lang="sk-SK" sz="2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086682"/>
            <a:ext cx="3637170" cy="2419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4539773"/>
            <a:ext cx="2948955" cy="1965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BlokTextu 5"/>
          <p:cNvSpPr txBox="1"/>
          <p:nvPr/>
        </p:nvSpPr>
        <p:spPr>
          <a:xfrm>
            <a:off x="5940152" y="6218754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rebarbora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1547664" y="615486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špenát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0960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Kyselina benzoová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b="1" dirty="0" smtClean="0"/>
              <a:t>C</a:t>
            </a:r>
            <a:r>
              <a:rPr lang="sk-SK" b="1" baseline="-25000" dirty="0" smtClean="0"/>
              <a:t>6</a:t>
            </a:r>
            <a:r>
              <a:rPr lang="sk-SK" b="1" dirty="0" smtClean="0"/>
              <a:t>H</a:t>
            </a:r>
            <a:r>
              <a:rPr lang="sk-SK" b="1" baseline="-25000" dirty="0" smtClean="0"/>
              <a:t>5</a:t>
            </a:r>
            <a:r>
              <a:rPr lang="sk-SK" b="1" dirty="0" smtClean="0"/>
              <a:t>COOH</a:t>
            </a:r>
          </a:p>
          <a:p>
            <a:r>
              <a:rPr lang="sk-SK" dirty="0" smtClean="0"/>
              <a:t>Najjednoduchšia aromatická karboxylová kyselina</a:t>
            </a:r>
          </a:p>
          <a:p>
            <a:r>
              <a:rPr lang="sk-SK" dirty="0" smtClean="0"/>
              <a:t>Je to biela kryštalická látka</a:t>
            </a:r>
          </a:p>
          <a:p>
            <a:r>
              <a:rPr lang="sk-SK" dirty="0" smtClean="0"/>
              <a:t>Využitie: konzervačná látka v potravinárskom priemysle a tiež ako východisková zlúčenina v mnohých organických syntézach </a:t>
            </a:r>
          </a:p>
          <a:p>
            <a:pPr marL="68580" indent="0">
              <a:buNone/>
            </a:pPr>
            <a:r>
              <a:rPr lang="sk-SK" dirty="0"/>
              <a:t> </a:t>
            </a:r>
            <a:r>
              <a:rPr lang="sk-SK" dirty="0" smtClean="0"/>
              <a:t>   v chemickom priemysle.</a:t>
            </a:r>
          </a:p>
          <a:p>
            <a:pPr marL="68580" indent="0">
              <a:buNone/>
            </a:pPr>
            <a:r>
              <a:rPr lang="sk-SK" dirty="0" smtClean="0"/>
              <a:t>    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581128"/>
            <a:ext cx="2654240" cy="1979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http://www.oskole.sk/userfiles/image/ch%C3%A9mia/MO/karboxylovekyseliny/karboxy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908720"/>
            <a:ext cx="2257425" cy="1314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097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CHARAKTERISTIKA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000" dirty="0" smtClean="0"/>
              <a:t>sú to kyslíkaté deriváty uhľovodíkov obsahujúce charakteristickú jednoväzbovú </a:t>
            </a:r>
            <a:r>
              <a:rPr lang="sk-SK" sz="2000" dirty="0" smtClean="0">
                <a:solidFill>
                  <a:srgbClr val="FF0000"/>
                </a:solidFill>
              </a:rPr>
              <a:t>karboxylovú skupinu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1331640" y="3717032"/>
            <a:ext cx="6447599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sk-SK" sz="5400" b="1" dirty="0" smtClean="0">
                <a:solidFill>
                  <a:srgbClr val="FF0000"/>
                </a:solidFill>
              </a:rPr>
              <a:t>–COOH = karboxyl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024744" cy="1143000"/>
          </a:xfrm>
        </p:spPr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43492" y="1628800"/>
            <a:ext cx="7200916" cy="4680520"/>
          </a:xfrm>
        </p:spPr>
        <p:txBody>
          <a:bodyPr>
            <a:normAutofit fontScale="40000" lnSpcReduction="20000"/>
          </a:bodyPr>
          <a:lstStyle/>
          <a:p>
            <a:r>
              <a:rPr lang="sk-SK" sz="2300" dirty="0" smtClean="0">
                <a:latin typeface="Arial" pitchFamily="34" charset="0"/>
                <a:cs typeface="Arial" pitchFamily="34" charset="0"/>
              </a:rPr>
              <a:t>https://www.google.sk/search?q=karboxylov%C3%A1+skupina&amp;hl=sk&amp;biw=1366&amp;bih=643&amp;source=lnms&amp;tbm=isch&amp;sa=X&amp;ei=0muiVO_VGcP_UNOYgMgK&amp;sqi=2&amp;ved=0CAYQ_AUoAQ#facrc=_&amp;imgdii=_&amp;imgrc=AMVsPH1IEQgBuM%253A%3B1_vaa2tMPmVZuM%3Bhttp%253A%252F%252Fwww.oskole.sk%252Fuserfiles%252Fimage%252Fch%2525C3%2525A9mia%252FMO%252Fkarboxylovekyseliny%252Fkarboxy1.gif%3Bhttp%253A%252F%252Fwww.oskole.sk%252Fwap%252Findex.php%253Fid_cat%253D53%2526new%253D10035%3B292%3B198</a:t>
            </a:r>
          </a:p>
          <a:p>
            <a:r>
              <a:rPr lang="sk-SK" sz="2300" dirty="0" smtClean="0">
                <a:latin typeface="Arial" pitchFamily="34" charset="0"/>
                <a:cs typeface="Arial" pitchFamily="34" charset="0"/>
              </a:rPr>
              <a:t>https://www.google.sk/search?q=kyselina+metanova&amp;hl=sk&amp;rlz=1C2CHAB_csSK589&amp;biw=1366&amp;bih=643&amp;source=lnms&amp;tbm=isch&amp;sa=X&amp;ei=8W-iVLvCGYX8UNeQgaAL&amp;ved=0CAYQ_AUoAQ#facrc=_&amp;imgdii=_&amp;imgrc=AjTz4VEersQPDM%253A%3BXz4yx7jdMqrmjM%3Bhttp%253A%252F%252Fupload.wikimedia.org%252Fwikipedia%252Fcommons%252Fthumb%252Ff%252Ff7%252FFormic_acid.svg%252F220px-Formic_acid.svg.png%3Bhttp%253A%252F%252Fsk.wikipedia.org%252Fwiki%252FKyselina_mrav%2525C4%25258Dia%3B220%3B178</a:t>
            </a:r>
          </a:p>
          <a:p>
            <a:r>
              <a:rPr lang="sk-SK" sz="2300" dirty="0" smtClean="0">
                <a:latin typeface="Arial" pitchFamily="34" charset="0"/>
                <a:cs typeface="Arial" pitchFamily="34" charset="0"/>
              </a:rPr>
              <a:t>https://www.google.sk/search?q=kyselina+metanova&amp;hl=sk&amp;rlz=1C2CHAB_csSK589&amp;biw=1366&amp;bih=643&amp;source=lnms&amp;tbm=isch&amp;sa=X&amp;ei=8W-iVLvCGYX8UNeQgaAL&amp;ved=0CAYQ_AUoAQ#hl=sk&amp;tbm=isch&amp;q=kyselina+benzoova&amp;facrc=_&amp;imgdii=_&amp;imgrc=Zr55_nest-zeAM%253A%3BARcsoKVmrdckBM%3Bhttp%253A%252F%252Fwww.oskole.sk%252Fuserfiles%252Fimage%252FZofia%252FM%2525C3%2525A1j%252520-%2525202012%252FCh%2525C3%2525A9mia%252FChemick%2525C3%2525A9%252520vzorce%252520karboxylov%2525C3%2525BDch%252520kysel%2525C3%2525ADn%252520II_html_m42d33cba.png%3Bhttp%253A%252F%252Fwww.oskole.sk%252Fpages%252Fprintpage.php%253Fclanok%253D19065%3B347%3B272</a:t>
            </a:r>
          </a:p>
          <a:p>
            <a:r>
              <a:rPr lang="sk-SK" sz="2300" dirty="0" smtClean="0">
                <a:latin typeface="Arial" pitchFamily="34" charset="0"/>
                <a:cs typeface="Arial" pitchFamily="34" charset="0"/>
              </a:rPr>
              <a:t>https://www.google.sk/search?q=kyselina+metanova&amp;hl=sk&amp;rlz=1C2CHAB_csSK589&amp;biw=1366&amp;bih=643&amp;source=lnms&amp;tbm=isch&amp;sa=X&amp;ei=8W-iVLvCGYX8UNeQgaAL&amp;ved=0CAYQ_AUoAQ#hl=sk&amp;tbm=isch&amp;q=kyselina+%C5%A1%C5%A5avelov%C3%A1&amp;facrc=_&amp;imgdii=_&amp;imgrc=hXMvHpespSSZ5M%253A%3BC732i9fNrzmEwM%3Bhttp%253A%252F%252Fvydavatelstvi.vscht.cz%252Fecho%252Forganika%252Ftrivial-stavelova.png%3Bhttp%253A%252F%252Fvydavatelstvi.vscht.cz%252Fecho%252Forganika%252FT0065.html%3B148%3B72</a:t>
            </a:r>
          </a:p>
          <a:p>
            <a:r>
              <a:rPr lang="sk-SK" sz="2300" dirty="0" smtClean="0">
                <a:latin typeface="Arial" pitchFamily="34" charset="0"/>
                <a:cs typeface="Arial" pitchFamily="34" charset="0"/>
              </a:rPr>
              <a:t>https://www.google.sk/search?q=kyselina+metanova&amp;hl=sk&amp;rlz=1C2CHAB_csSK589&amp;biw=1366&amp;bih=643&amp;source=lnms&amp;tbm=isch&amp;sa=X&amp;ei=8W-iVLvCGYX8UNeQgaAL&amp;ved=0CAYQ_AUoAQ#hl=sk&amp;tbm=isch&amp;q=kyselina+maleinova&amp;facrc=_&amp;imgdii=_&amp;imgrc=AVZe911N6y3owM%253A%3BfBETPDLvAi9e7M%3Bhttp%253A%252F%252Fvydavatelstvi.vscht.cz%252Fecho%252Forganika%252Ftrivial-maleinova.png%3Bhttp%253A%252F%252Fvydavatelstvi.vscht.cz%252Fecho%252Forganika%252Ftrivialni-sk-karboxylova_kyselina.html%3B172%3B92</a:t>
            </a:r>
          </a:p>
          <a:p>
            <a:endParaRPr lang="sk-SK" sz="1300" dirty="0" smtClean="0"/>
          </a:p>
          <a:p>
            <a:endParaRPr lang="sk-SK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sz="1100" dirty="0" smtClean="0"/>
              <a:t>https://www.google.sk/search?q=karboxylove+kyseliny&amp;hl=sk&amp;biw=1366&amp;bih=643&amp;source=lnms&amp;tbm=isch&amp;sa=X&amp;ei=e3KiVIi1L6PvywOTroCwCw&amp;ved=0CAYQ_AUoAQ#facrc=_&amp;imgdii=_&amp;imgrc=w_vg6rgZXpbEnM%253A%3Bir6yKlmy_zmfHM%3Bhttp%253A%252F%252Fwww.oskole.sk%252Fuserfiles%252Fimage%252Fzaida%252Fchemia%252FFunk%2525C4%25258Dn%2525C3%2525A9%252520deriv%2525C3%2525A1ty%252520karboxylov%2525C3%2525BDch%252520kysel%2525C3%2525ADn_html_468a22d7.png%3Bhttp%253A%252F%252Fwww.oskole.sk%252F%253Fid_cat%253D53</a:t>
            </a:r>
            <a:r>
              <a:rPr lang="sk-SK" sz="1100" dirty="0" smtClean="0">
                <a:hlinkClick r:id="rId2" action="ppaction://hlinkfile"/>
              </a:rPr>
              <a:t>%2526clanok%253D6528%3B800%3B436</a:t>
            </a:r>
            <a:endParaRPr lang="sk-SK" sz="1100" dirty="0" smtClean="0"/>
          </a:p>
          <a:p>
            <a:r>
              <a:rPr lang="sk-SK" sz="1100" dirty="0" smtClean="0"/>
              <a:t>https://www.google.sk/search?q=karboxylove+kyseliny&amp;hl=sk&amp;biw=1366&amp;bih=643&amp;source=lnms&amp;tbm=isch&amp;sa=X&amp;ei=e3KiVIi1L6PvywOTroCwCw&amp;ved=0CAYQ_AUoAQ#facrc=_&amp;imgdii=_&amp;imgrc=3XAzBaQVS_cAlM%253A%3BqTFXFd_swuziJM%3Bhttp%253A%252F%252Fm3.aimg.sk%252Fprofil%252F19156982.jpg%253Fv%253D1%3Bhttp%253A%252F%252Fpokec.azet.sk%252Fklub%252Fvzdy-ked-pocujem-slova-ako-hydroxid-karboxylove-kyseliny-alebo-ha-dva-es-o-styri-dostanem-zachvat-smiechu-xd-xd%3B345%3B230</a:t>
            </a:r>
          </a:p>
          <a:p>
            <a:r>
              <a:rPr lang="sk-SK" sz="1100" dirty="0" smtClean="0"/>
              <a:t>https://www.google.sk/search?q=karboxylove+kyseliny&amp;hl=sk&amp;biw=1366&amp;bih=643&amp;source=lnms&amp;tbm=isch&amp;sa=X&amp;ei=e3KiVIi1L6PvywOTroCwCw&amp;ved=0CAYQ_AUoAQ#hl=sk&amp;tbm=isch&amp;q=estery&amp;facrc=_&amp;imgdii=_&amp;imgrc=e9pHCupRQNuXWM%253A%3B5WBg7O3_G5Vy5M%3Bhttp%253A%252F%252Fwww.howtobrew.com%252Fimages%252Ff145.sm.jpg%3Bhttp%253A%252F%252Fwww.howtobrew.com%252Fsection4%252Fchapter21-2.html%3B210%3B181</a:t>
            </a:r>
          </a:p>
          <a:p>
            <a:r>
              <a:rPr lang="sk-SK" sz="1100" dirty="0" smtClean="0"/>
              <a:t>https://www.google.sk/search?q=karboxylove+kyseliny&amp;hl=sk&amp;biw=1366&amp;bih=643&amp;source=lnms&amp;tbm=isch&amp;sa=X&amp;ei=e3KiVIi1L6PvywOTroCwCw&amp;ved=0CAYQ_AUoAQ#hl=sk&amp;tbm=isch&amp;q=estery&amp;facrc=_&amp;imgdii=_&amp;imgrc=Rkvv-xTpXCDgeM%253A%3B4NwvKyfyLBPFFM%3Bhttp%253A%252F%252Fupload.wikimedia.org%252Fwikipedia%252Fcommons%252F1%252F13%252FButylacetat-3D-balls.png%3Bhttp%253A%252F%252Fwww.oskole.sk%252F%253Fid_cat%253D53%2526clanok%253D6533%3B1100%3B477</a:t>
            </a:r>
          </a:p>
          <a:p>
            <a:endParaRPr lang="sk-SK" sz="1100" dirty="0" smtClean="0"/>
          </a:p>
          <a:p>
            <a:endParaRPr lang="sk-SK" sz="1100" dirty="0" smtClean="0"/>
          </a:p>
          <a:p>
            <a:endParaRPr lang="sk-SK" sz="1100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Karboxylová skupina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vznikla spojením </a:t>
            </a:r>
            <a:r>
              <a:rPr lang="sk-SK" sz="2000" dirty="0" err="1" smtClean="0">
                <a:solidFill>
                  <a:srgbClr val="FF0000"/>
                </a:solidFill>
              </a:rPr>
              <a:t>karbonylovej</a:t>
            </a:r>
            <a:r>
              <a:rPr lang="sk-SK" sz="2000" dirty="0" smtClean="0">
                <a:solidFill>
                  <a:srgbClr val="FF0000"/>
                </a:solidFill>
              </a:rPr>
              <a:t> </a:t>
            </a:r>
            <a:r>
              <a:rPr lang="sk-SK" sz="2000" dirty="0" smtClean="0"/>
              <a:t>a </a:t>
            </a:r>
            <a:r>
              <a:rPr lang="sk-SK" sz="2000" dirty="0" err="1" smtClean="0">
                <a:solidFill>
                  <a:srgbClr val="FF0000"/>
                </a:solidFill>
              </a:rPr>
              <a:t>hydroxylovej</a:t>
            </a:r>
            <a:r>
              <a:rPr lang="sk-SK" sz="2000" dirty="0" smtClean="0">
                <a:solidFill>
                  <a:srgbClr val="FF0000"/>
                </a:solidFill>
              </a:rPr>
              <a:t> </a:t>
            </a:r>
            <a:r>
              <a:rPr lang="sk-SK" sz="2000" dirty="0" smtClean="0"/>
              <a:t>skupiny </a:t>
            </a:r>
          </a:p>
          <a:p>
            <a:endParaRPr lang="sk-SK" sz="2000" dirty="0" smtClean="0"/>
          </a:p>
          <a:p>
            <a:endParaRPr lang="sk-SK" sz="2000" dirty="0" smtClean="0"/>
          </a:p>
          <a:p>
            <a:endParaRPr lang="sk-SK" sz="2000" dirty="0" smtClean="0"/>
          </a:p>
          <a:p>
            <a:endParaRPr lang="sk-SK" sz="2000" dirty="0" smtClean="0"/>
          </a:p>
          <a:p>
            <a:endParaRPr lang="sk-SK" sz="2000" dirty="0" smtClean="0"/>
          </a:p>
          <a:p>
            <a:r>
              <a:rPr lang="sk-SK" sz="2000" dirty="0" smtClean="0"/>
              <a:t>je </a:t>
            </a:r>
            <a:r>
              <a:rPr lang="sk-SK" sz="2000" dirty="0" smtClean="0">
                <a:solidFill>
                  <a:srgbClr val="FF0000"/>
                </a:solidFill>
              </a:rPr>
              <a:t>polárnou skupinou, </a:t>
            </a:r>
            <a:r>
              <a:rPr lang="sk-SK" sz="2000" dirty="0" smtClean="0">
                <a:solidFill>
                  <a:schemeClr val="tx1"/>
                </a:solidFill>
              </a:rPr>
              <a:t>ktorá má </a:t>
            </a:r>
            <a:r>
              <a:rPr lang="sk-SK" sz="2000" dirty="0" smtClean="0">
                <a:solidFill>
                  <a:srgbClr val="FF0000"/>
                </a:solidFill>
              </a:rPr>
              <a:t>kyslé vlastnosti</a:t>
            </a:r>
          </a:p>
          <a:p>
            <a:r>
              <a:rPr lang="sk-SK" sz="2000" dirty="0" smtClean="0">
                <a:solidFill>
                  <a:schemeClr val="tx1"/>
                </a:solidFill>
              </a:rPr>
              <a:t>ľahko </a:t>
            </a:r>
            <a:r>
              <a:rPr lang="sk-SK" sz="2000" dirty="0" err="1" smtClean="0">
                <a:solidFill>
                  <a:schemeClr val="tx1"/>
                </a:solidFill>
              </a:rPr>
              <a:t>odštiepuje</a:t>
            </a:r>
            <a:r>
              <a:rPr lang="sk-SK" sz="2000" dirty="0" smtClean="0">
                <a:solidFill>
                  <a:schemeClr val="tx1"/>
                </a:solidFill>
              </a:rPr>
              <a:t> H</a:t>
            </a:r>
            <a:r>
              <a:rPr lang="sk-SK" sz="2000" baseline="30000" dirty="0" smtClean="0">
                <a:solidFill>
                  <a:schemeClr val="tx1"/>
                </a:solidFill>
              </a:rPr>
              <a:t>+  </a:t>
            </a:r>
            <a:endParaRPr lang="sk-SK" sz="2000" baseline="30000" dirty="0">
              <a:solidFill>
                <a:schemeClr val="tx1"/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907704" y="3429000"/>
            <a:ext cx="5184576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sk-SK" sz="2400" b="1" dirty="0" err="1" smtClean="0">
                <a:solidFill>
                  <a:srgbClr val="FF0000"/>
                </a:solidFill>
              </a:rPr>
              <a:t>karbo</a:t>
            </a:r>
            <a:r>
              <a:rPr lang="sk-SK" sz="2400" b="1" dirty="0" err="1" smtClean="0"/>
              <a:t>nyl</a:t>
            </a:r>
            <a:r>
              <a:rPr lang="sk-SK" sz="2400" b="1" dirty="0" smtClean="0"/>
              <a:t> + </a:t>
            </a:r>
            <a:r>
              <a:rPr lang="sk-SK" sz="2400" b="1" dirty="0" err="1" smtClean="0"/>
              <a:t>hydro</a:t>
            </a:r>
            <a:r>
              <a:rPr lang="sk-SK" sz="2400" b="1" dirty="0" err="1" smtClean="0">
                <a:solidFill>
                  <a:srgbClr val="FF0000"/>
                </a:solidFill>
              </a:rPr>
              <a:t>xyl</a:t>
            </a:r>
            <a:r>
              <a:rPr lang="sk-SK" sz="2400" b="1" dirty="0" smtClean="0">
                <a:solidFill>
                  <a:srgbClr val="FF0000"/>
                </a:solidFill>
              </a:rPr>
              <a:t> </a:t>
            </a:r>
            <a:r>
              <a:rPr lang="sk-SK" sz="2400" b="1" dirty="0" smtClean="0"/>
              <a:t>= karboxyl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Karboxylová skupina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http://www.oskole.sk/userfiles/image/ch%C3%A9mia/MO/karboxylovekyseliny/karboxy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606014"/>
            <a:ext cx="5904656" cy="4374569"/>
          </a:xfrm>
          <a:prstGeom prst="rect">
            <a:avLst/>
          </a:prstGeom>
          <a:noFill/>
        </p:spPr>
      </p:pic>
      <p:sp>
        <p:nvSpPr>
          <p:cNvPr id="4" name="AutoShape 2" descr="data:image/png;base64,iVBORw0KGgoAAAANSUhEUgAAAGEAAABUCAMAAAClb6mPAAAAe1BMVEX///8AAAD6+vrr6+uvr69QUFDy8vJTU1PU1NT09PTZ2dng4OClpaUaGhpcXFx9fX3Ozs4tLS08PDzGxsaKioq5ubnk5OQhISFDQ0OIiIhpaWmYmJiPj492dnYUFBSwsLA2NjZHR0dkZGRwcHApKSlbW1sfHx8LCwsXFxf0uEBgAAADPElEQVRoge1YWbeqIBRGwAGxRE0cMaeG//8LL2R1jh1d99SFl7v8HqhFuj/Y8w6ADRs2bNjwexCWJCkyyYAO5dAzQ7Kr0JDkO3grDsKoehLLMyleoR5Do1cAfH/qmsQgAQz3AIrIIANvpSOlllGGxDADqGOExMkkAy1z26UmGQBizKy3mgXyfW6UILHjPMbQHAHaHTjHY2qOQbhErtWoWSzkT63EhVq1RxsKyePreGNINDMkdV49wisO1arxDpDI06eiFf59o7IduR5iXQQojDvpNkhMWuIMwnhgXhVpK3FVnKRSGPFulkZuAQEN26jU1wUE3wsZcTsH+NKxOFl/4104pZU/FMLtThrg7OiTLgGLIS3HychOL2MNx5qLM7cYQHF1+z7sEcCd7myBbSSrfqjMPOQOSDPt6YheGIC9uoOQNsAG2jBiiyQYldzUAccMayeQlwjd8n7wdBcYIFBZA4LJP+m/24BHVjZm/WuBr6w40tVWJBefe10538S7BBLRvxnFaPnCrCGqqZ4/Gint0+JNBt9eYUCAuzL/B7Y7wRbVVAgWCz+UWBSEwq5ZHL5YFLXNKO3KggfSYL3U+OEwlD+SCPV8Aukxp0v5i1195NnhbG8ql3BufoqDtfSd5m6XKC9f/JVdpLaLbLbn3OyAwu8n4p0rXvzhia4kHP040td5uaoI803cJBCW/XcGfCXLhpGor8G6U6De3nNA9y+hW+VRJChgX/4HTxFeqxJ+1J5XEzxEXLVFzuvLiN0S0+Wpej707WlZDfR6pMX1w7YWn+8JCg4h4fmyKetWLh8nsOM9ebNGflbLY+Kty2nrDxkeFN5OltVgmeG4c2RR+bzSVo2yBTwJAMp+8Qlycqt8zZN/AXi4qFswy+6ylRkL4eL4T91I1apAIIm5/2WI2fnqAU5fIhpyKrccSvWMp7593uVzb0F5JKMsiLJ3y8giHEtA2dfMKfydsm691yBfxtRzfiDoARkiSj8HPQz5cwbCnT1hLxk03mE8qFUVJg/fkQKvbeM2bpaj8F1MNfBlUtR6h/pmh3o+x2m1A2pC7gSNQV+S8ZCN7bzhQvEu8kGQXQtNAxL1//7Mhg0b/l/8AcWcLJjLPpsdAAAAAElFTkSuQmCC"/>
          <p:cNvSpPr>
            <a:spLocks noChangeAspect="1" noChangeArrowheads="1"/>
          </p:cNvSpPr>
          <p:nvPr/>
        </p:nvSpPr>
        <p:spPr bwMode="auto">
          <a:xfrm>
            <a:off x="155575" y="-479425"/>
            <a:ext cx="11620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Karboxyly - názvoslovie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1537396"/>
          </a:xfrm>
        </p:spPr>
        <p:txBody>
          <a:bodyPr>
            <a:normAutofit/>
          </a:bodyPr>
          <a:lstStyle/>
          <a:p>
            <a:pPr marL="525780" indent="-457200" algn="just">
              <a:buFont typeface="+mj-lt"/>
              <a:buAutoNum type="arabicPeriod"/>
            </a:pPr>
            <a:r>
              <a:rPr lang="sk-SK" sz="2000" dirty="0" smtClean="0"/>
              <a:t>prípona </a:t>
            </a:r>
            <a:r>
              <a:rPr lang="sk-SK" sz="2000" dirty="0" smtClean="0">
                <a:solidFill>
                  <a:srgbClr val="FF0000"/>
                </a:solidFill>
              </a:rPr>
              <a:t>–</a:t>
            </a:r>
            <a:r>
              <a:rPr lang="sk-SK" sz="2000" dirty="0" err="1" smtClean="0">
                <a:solidFill>
                  <a:srgbClr val="FF0000"/>
                </a:solidFill>
              </a:rPr>
              <a:t>ová</a:t>
            </a:r>
            <a:r>
              <a:rPr lang="sk-SK" sz="2000" dirty="0" smtClean="0">
                <a:solidFill>
                  <a:srgbClr val="FF0000"/>
                </a:solidFill>
              </a:rPr>
              <a:t> </a:t>
            </a:r>
            <a:r>
              <a:rPr lang="sk-SK" sz="2000" dirty="0" smtClean="0"/>
              <a:t>sa pridáva k názvu uhľovodíka</a:t>
            </a:r>
          </a:p>
          <a:p>
            <a:pPr marL="525780" indent="-457200" algn="just">
              <a:buFont typeface="+mj-lt"/>
              <a:buAutoNum type="arabicPeriod"/>
            </a:pPr>
            <a:r>
              <a:rPr lang="sk-SK" sz="2000" dirty="0" smtClean="0"/>
              <a:t>ak uhlíkový atóm </a:t>
            </a:r>
            <a:r>
              <a:rPr lang="sk-SK" sz="2000" dirty="0" err="1" smtClean="0"/>
              <a:t>karbox</a:t>
            </a:r>
            <a:r>
              <a:rPr lang="sk-SK" sz="2000" dirty="0" smtClean="0"/>
              <a:t>. skupiny nie je zahrnutý do názvu hlavného reťazca, používame príponu </a:t>
            </a:r>
            <a:r>
              <a:rPr lang="sk-SK" sz="2000" dirty="0" smtClean="0">
                <a:solidFill>
                  <a:srgbClr val="FF0000"/>
                </a:solidFill>
              </a:rPr>
              <a:t>–karboxylová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1331640" y="3933056"/>
            <a:ext cx="6224754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sk-SK" dirty="0" smtClean="0"/>
              <a:t>podľa počtu  -COOH  skupín v molekule  delíme KK na:</a:t>
            </a:r>
          </a:p>
          <a:p>
            <a:pPr>
              <a:buFont typeface="Arial" pitchFamily="34" charset="0"/>
              <a:buChar char="•"/>
            </a:pPr>
            <a:r>
              <a:rPr lang="sk-SK" sz="2400" dirty="0" smtClean="0">
                <a:solidFill>
                  <a:srgbClr val="FF0000"/>
                </a:solidFill>
              </a:rPr>
              <a:t>jednosýtne</a:t>
            </a:r>
            <a:r>
              <a:rPr lang="sk-SK" sz="2400" dirty="0" smtClean="0"/>
              <a:t> (</a:t>
            </a:r>
            <a:r>
              <a:rPr lang="sk-SK" sz="2400" dirty="0" err="1" smtClean="0"/>
              <a:t>monokarboxylové</a:t>
            </a:r>
            <a:r>
              <a:rPr lang="sk-SK" sz="2400" dirty="0" smtClean="0"/>
              <a:t>)</a:t>
            </a:r>
            <a:r>
              <a:rPr lang="sk-SK" sz="2400" dirty="0" smtClean="0">
                <a:solidFill>
                  <a:srgbClr val="FF0000"/>
                </a:solidFill>
              </a:rPr>
              <a:t>, </a:t>
            </a:r>
          </a:p>
          <a:p>
            <a:pPr>
              <a:buFont typeface="Arial" pitchFamily="34" charset="0"/>
              <a:buChar char="•"/>
            </a:pPr>
            <a:r>
              <a:rPr lang="sk-SK" sz="2400" dirty="0" smtClean="0">
                <a:solidFill>
                  <a:srgbClr val="FF0000"/>
                </a:solidFill>
              </a:rPr>
              <a:t>dvojsýtne </a:t>
            </a:r>
            <a:r>
              <a:rPr lang="sk-SK" sz="2400" dirty="0" smtClean="0"/>
              <a:t>(</a:t>
            </a:r>
            <a:r>
              <a:rPr lang="sk-SK" sz="2400" dirty="0" err="1" smtClean="0"/>
              <a:t>dikarboxylové</a:t>
            </a:r>
            <a:r>
              <a:rPr lang="sk-SK" sz="2400" dirty="0" smtClean="0"/>
              <a:t>)</a:t>
            </a:r>
            <a:r>
              <a:rPr lang="sk-SK" sz="2400" dirty="0" smtClean="0">
                <a:solidFill>
                  <a:srgbClr val="FF0000"/>
                </a:solidFill>
              </a:rPr>
              <a:t>, </a:t>
            </a:r>
          </a:p>
          <a:p>
            <a:pPr>
              <a:buFont typeface="Arial" pitchFamily="34" charset="0"/>
              <a:buChar char="•"/>
            </a:pPr>
            <a:r>
              <a:rPr lang="sk-SK" sz="2400" dirty="0" smtClean="0">
                <a:solidFill>
                  <a:srgbClr val="FF0000"/>
                </a:solidFill>
              </a:rPr>
              <a:t>trojsýtne </a:t>
            </a:r>
            <a:r>
              <a:rPr lang="sk-SK" sz="2400" dirty="0" smtClean="0"/>
              <a:t>(</a:t>
            </a:r>
            <a:r>
              <a:rPr lang="sk-SK" sz="2400" dirty="0" err="1" smtClean="0"/>
              <a:t>trikarboxylové</a:t>
            </a:r>
            <a:r>
              <a:rPr lang="sk-SK" sz="2400" dirty="0" smtClean="0"/>
              <a:t>)</a:t>
            </a:r>
            <a:r>
              <a:rPr lang="sk-SK" sz="2400" dirty="0" smtClean="0">
                <a:solidFill>
                  <a:srgbClr val="FF0000"/>
                </a:solidFill>
              </a:rPr>
              <a:t> ...</a:t>
            </a:r>
            <a:endParaRPr lang="sk-SK" sz="2400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Jednosýtne </a:t>
            </a:r>
            <a:r>
              <a:rPr lang="sk-SK" b="1" dirty="0" err="1" smtClean="0"/>
              <a:t>karbox</a:t>
            </a:r>
            <a:r>
              <a:rPr lang="sk-SK" b="1" dirty="0" smtClean="0"/>
              <a:t>. kyseliny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43492" y="1700808"/>
            <a:ext cx="6777317" cy="413182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000" dirty="0" smtClean="0"/>
              <a:t>Kyselina </a:t>
            </a:r>
            <a:r>
              <a:rPr lang="sk-SK" sz="2000" dirty="0" err="1" smtClean="0"/>
              <a:t>metánová</a:t>
            </a:r>
            <a:r>
              <a:rPr lang="sk-SK" sz="2000" dirty="0" smtClean="0"/>
              <a:t> = k. mravčia</a:t>
            </a:r>
          </a:p>
          <a:p>
            <a:endParaRPr lang="sk-SK" sz="2000" dirty="0" smtClean="0"/>
          </a:p>
          <a:p>
            <a:endParaRPr lang="sk-SK" sz="2000" dirty="0" smtClean="0"/>
          </a:p>
          <a:p>
            <a:endParaRPr lang="sk-SK" sz="2000" dirty="0" smtClean="0"/>
          </a:p>
          <a:p>
            <a:endParaRPr lang="sk-SK" sz="2000" dirty="0" smtClean="0"/>
          </a:p>
          <a:p>
            <a:r>
              <a:rPr lang="sk-SK" sz="2000" dirty="0" smtClean="0"/>
              <a:t>Kyselina etánová = k. octová </a:t>
            </a:r>
          </a:p>
          <a:p>
            <a:endParaRPr lang="sk-SK" sz="2000" dirty="0"/>
          </a:p>
          <a:p>
            <a:endParaRPr lang="sk-SK" sz="2000" dirty="0" smtClean="0"/>
          </a:p>
          <a:p>
            <a:endParaRPr lang="sk-SK" sz="2000" dirty="0" smtClean="0"/>
          </a:p>
          <a:p>
            <a:endParaRPr lang="sk-SK" sz="2000" dirty="0" smtClean="0"/>
          </a:p>
          <a:p>
            <a:endParaRPr lang="sk-SK" sz="2000" dirty="0" smtClean="0"/>
          </a:p>
          <a:p>
            <a:endParaRPr lang="sk-SK" sz="2000" dirty="0" smtClean="0"/>
          </a:p>
        </p:txBody>
      </p:sp>
      <p:pic>
        <p:nvPicPr>
          <p:cNvPr id="17410" name="Picture 2" descr="http://upload.wikimedia.org/wikipedia/commons/thumb/f/f7/Formic_acid.svg/220px-Formic_acid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484784"/>
            <a:ext cx="2095500" cy="1695451"/>
          </a:xfrm>
          <a:prstGeom prst="rect">
            <a:avLst/>
          </a:prstGeom>
          <a:noFill/>
        </p:spPr>
      </p:pic>
      <p:pic>
        <p:nvPicPr>
          <p:cNvPr id="2050" name="Picture 2" descr="https://upload.wikimedia.org/wikipedia/commons/thumb/d/d6/Kyselina_octov%C3%A1.svg/2000px-Kyselina_octov%C3%A1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998507"/>
            <a:ext cx="2852904" cy="173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png;base64,iVBORw0KGgoAAAANSUhEUgAAAMwAAAClCAMAAAAnB+JSAAAAhFBMVEX///8AAAD7+/v4+Pjr6+uWlpZmZmZLS0vc3Ny3t7e+vr7f39/09PTj4+P5+flISEiPj496enrFxcU0NDRRUVFfX18ODg7Ly8utra1xcXEvLy+lpaXt7e0mJibR0dG5ubkWFhaGhoZaWlpra2unp6dBQUEhISGcnJxCQkIyMjI6Ojp/f39bomN7AAAFIklEQVR4nO2b6WKyOhCGDQIqi4CiiLKJVP30/u/vZAJE3GprLNuZ5xfB0OY1zJJJHAwQBEEQBEEQBEEQBEEQBEEQBOkQ+izbZDO96WF8Am9nhYSQ0FK9pociinEmFxyj6eGIsQMRqe/4KUyP32k1GVVwWsn0Kpi59NpuekAC6CdqLFHRkL8IScaNjkeILZ2MFW9ptLVtcDRiBCohrnlpLggZmd/0bzX6iHqwIW9KNjWg6Jv+rcbbX5s8dQdJ3NhoBIlv/NeKtjeNjUaQXovJrpxbx4jm1BdLl/aBkPWsueGIYaaELGTeNHxCjp2NmpJD3ddlKsbUuaXDb/q3jWv7nizp1ARli04MOdQ+ovexSVZtDul7RtSiQS2GzDuUNm9vv3sZVgDhxAzM+ASXHYr/Noz3KFdvaafK4mzdIb8M80JG8vXNyOFa/A6tm9m8JNRb+Ve3h+MDzZbJwo46Zi8kpP74SPzXvdsNmxfXGBgwDU6Xosk93F4WpPOFCzYvSzofFlzsmh6OEGxe1sxeYF6aHo4Q3F7UnmixgsJeHOn1E+0lt5dpr+xlavXkHXODXtjLubSXtPv2MjDBXqRe2AvFTP7RZHLU/XeMEcm9sBdOH+yl5NgLeyk59eYdowRWR7VMo9X5bMfXu/rm369fzMyZz3fZuLTMzfoUauWH6vy0D548+BwpC/dLWOqHaa11Vm9UVkVGRVVEodeT8mOIcvKzZ5+hW5XC0aY+97Wq/NtCwpWY0RtioBBO3O3hsGXOuLYq2CSh78JW82Yr2H7fs+q1sBiIjQo8JMmQK4c1rfT1kJCvvBZqQBWOVa9FxUSksvVdYxUcktmyrmvs9tYCGqJi6EJyyR/RFe/XJvceAUwGb0WayepYgmLMm32wuoCzENrdXRDDd65/L8YLm9lehWHfx4F8ZiTGvRjpCbzD5uE39PeAB7uvkCrkhqoY6fbDgjXvAQ6sie3V9e/FDJ6IsXiHDolp78zMn4qZSEPGvc0MHzPlHbR9M0cSYC/0sn0YFAmloDcb0/m2uT/wfO/3eepbaKQSUSRlF7NTXoJxRqJrsBMXQPOKRT0vnVG1XNMiy/QTGQDMdxlooMRUl6PeVt4o0JDKA3Ex0xMXIP+jl+6HBvsK/Qjb75DVGhDrcsMVzprhMBzxY887gLvc17Y8gyXAcqdsFMhuiz3Gh2KmXnbQfprLx+uKz64vG5DiSqxQ88E+EmOqdHz79KcDG/NdfbXWwxays0/gvyZfqyLkXIk5MjGmmw8t+bFj0lfpeq1uaj9pZWqO42Qej56x7/j8+7QdxzdA39o/U0WL7tcjg5TNFfjZTm92M4yDw3IvGg3fPoagtep8/xCsevK632M8Gp6nr7vVBBxqT95OICXIacmhLRYn0+GE9ttH9LfMGzotOX1lRDqNsO7bKXBebQzbcy5uQojy/tNqviRt+pCvZOosWo4JmQv8mVUeemc1LXCeEOwsAiOYVZfHbyDnWY56bXm2onC3LduK/cdvIuys7oYD2RX9NZgRMTWnq5cV7pTXdO4rZcm/YcKTUdHfhMo+7NvA2SbOrRj10XMfZFhUbMIP/EYnZiFneamm1y1mYEzUhMzPHwkTY3aO5rJXW7sYKsfU5U+dD2UxhxcfGhDzWRYk4YvxzosZbC4r0O6LqVAVY/ZBjFtg9UFMFRTTFljyqeVs+iCmvNb7JKZXrhnFtAkU01ZQTFupuwaAIAiCIAiCIAiCIAiCIAiCIAiCIAiCIAiC/N/4D5CXPZT412noAAAAAElFTkSuQmCC"/>
          <p:cNvSpPr>
            <a:spLocks noChangeAspect="1" noChangeArrowheads="1"/>
          </p:cNvSpPr>
          <p:nvPr/>
        </p:nvSpPr>
        <p:spPr bwMode="auto">
          <a:xfrm>
            <a:off x="155575" y="-944563"/>
            <a:ext cx="24384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54" name="Picture 6" descr="Výsledok vyh&amp;lcaron;adávania obrázkov pre dopyt kyselina mravc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878" y="3284984"/>
            <a:ext cx="17526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43492" y="1124744"/>
            <a:ext cx="6777317" cy="4707885"/>
          </a:xfrm>
        </p:spPr>
        <p:txBody>
          <a:bodyPr/>
          <a:lstStyle/>
          <a:p>
            <a:pPr>
              <a:buNone/>
            </a:pPr>
            <a:r>
              <a:rPr lang="sk-SK" dirty="0"/>
              <a:t>Kyselina </a:t>
            </a:r>
            <a:r>
              <a:rPr lang="sk-SK" dirty="0" err="1"/>
              <a:t>benzoová</a:t>
            </a:r>
            <a:r>
              <a:rPr lang="sk-SK" dirty="0"/>
              <a:t> = kyselina </a:t>
            </a:r>
            <a:r>
              <a:rPr lang="sk-SK" dirty="0" err="1"/>
              <a:t>benzénkarboxylová</a:t>
            </a:r>
            <a:endParaRPr lang="sk-SK" dirty="0"/>
          </a:p>
          <a:p>
            <a:endParaRPr lang="sk-SK" dirty="0"/>
          </a:p>
          <a:p>
            <a:endParaRPr lang="sk-SK" dirty="0" smtClean="0"/>
          </a:p>
          <a:p>
            <a:pPr marL="68580" indent="0">
              <a:buNone/>
            </a:pPr>
            <a:endParaRPr lang="sk-SK" dirty="0"/>
          </a:p>
          <a:p>
            <a:r>
              <a:rPr lang="sk-SK" dirty="0" smtClean="0"/>
              <a:t>Kyselina </a:t>
            </a:r>
            <a:r>
              <a:rPr lang="sk-SK" dirty="0" err="1" smtClean="0"/>
              <a:t>propénová</a:t>
            </a:r>
            <a:r>
              <a:rPr lang="sk-SK" dirty="0" smtClean="0"/>
              <a:t> = </a:t>
            </a:r>
            <a:r>
              <a:rPr lang="sk-SK" dirty="0" err="1" smtClean="0"/>
              <a:t>akrylová</a:t>
            </a:r>
            <a:endParaRPr lang="sk-SK" dirty="0"/>
          </a:p>
        </p:txBody>
      </p:sp>
      <p:pic>
        <p:nvPicPr>
          <p:cNvPr id="4" name="Picture 4" descr="http://www.oskole.sk/userfiles/image/Zofia/M%C3%A1j%20-%202012/Ch%C3%A9mia/Chemick%C3%A9%20vzorce%20karboxylov%C3%BDch%20kysel%C3%ADn%20II_html_m42d33cb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1834" y="1196752"/>
            <a:ext cx="2039621" cy="15987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118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9600" cy="1143000"/>
          </a:xfrm>
        </p:spPr>
        <p:txBody>
          <a:bodyPr/>
          <a:lstStyle/>
          <a:p>
            <a:r>
              <a:rPr lang="sk-SK" b="1" dirty="0" smtClean="0"/>
              <a:t>Dvojsýtne </a:t>
            </a:r>
            <a:r>
              <a:rPr lang="sk-SK" b="1" dirty="0" err="1" smtClean="0"/>
              <a:t>karbox</a:t>
            </a:r>
            <a:r>
              <a:rPr lang="sk-SK" b="1" dirty="0" smtClean="0"/>
              <a:t>. kyseliny 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916832"/>
            <a:ext cx="8064896" cy="391579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000" dirty="0" smtClean="0"/>
              <a:t>Kyselina </a:t>
            </a:r>
            <a:r>
              <a:rPr lang="sk-SK" sz="2000" dirty="0" err="1" smtClean="0"/>
              <a:t>etándiová</a:t>
            </a:r>
            <a:r>
              <a:rPr lang="sk-SK" sz="2000" dirty="0" smtClean="0"/>
              <a:t> = </a:t>
            </a:r>
            <a:r>
              <a:rPr lang="sk-SK" sz="2000" dirty="0" err="1" smtClean="0"/>
              <a:t>šťavelová</a:t>
            </a:r>
            <a:r>
              <a:rPr lang="sk-SK" sz="2000" dirty="0" smtClean="0"/>
              <a:t> = </a:t>
            </a:r>
            <a:r>
              <a:rPr lang="sk-SK" sz="2000" dirty="0" err="1" smtClean="0"/>
              <a:t>oxálová</a:t>
            </a:r>
            <a:endParaRPr lang="sk-SK" sz="2000" dirty="0" smtClean="0"/>
          </a:p>
          <a:p>
            <a:pPr>
              <a:buNone/>
            </a:pPr>
            <a:r>
              <a:rPr lang="sk-SK" sz="2000" dirty="0" smtClean="0"/>
              <a:t>                                </a:t>
            </a:r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r>
              <a:rPr lang="sk-SK" sz="2000" dirty="0" smtClean="0"/>
              <a:t> </a:t>
            </a:r>
          </a:p>
          <a:p>
            <a:pPr>
              <a:buNone/>
            </a:pPr>
            <a:r>
              <a:rPr lang="sk-SK" sz="2000" dirty="0" smtClean="0"/>
              <a:t>Kyselina </a:t>
            </a:r>
            <a:r>
              <a:rPr lang="sk-SK" sz="2000" dirty="0" err="1" smtClean="0"/>
              <a:t>cis-buténdiová</a:t>
            </a:r>
            <a:r>
              <a:rPr lang="sk-SK" sz="2000" dirty="0" smtClean="0"/>
              <a:t>                </a:t>
            </a:r>
            <a:r>
              <a:rPr lang="sk-SK" sz="2000" dirty="0" err="1" smtClean="0"/>
              <a:t>Kyselina</a:t>
            </a:r>
            <a:r>
              <a:rPr lang="sk-SK" sz="2000" dirty="0" smtClean="0"/>
              <a:t> </a:t>
            </a:r>
            <a:r>
              <a:rPr lang="sk-SK" sz="2000" dirty="0" err="1" smtClean="0"/>
              <a:t>trans-buténdiová</a:t>
            </a:r>
            <a:endParaRPr lang="sk-SK" sz="2000" dirty="0" smtClean="0"/>
          </a:p>
          <a:p>
            <a:pPr>
              <a:buNone/>
            </a:pPr>
            <a:r>
              <a:rPr lang="sk-SK" sz="2000" dirty="0" smtClean="0"/>
              <a:t> = </a:t>
            </a:r>
            <a:r>
              <a:rPr lang="sk-SK" sz="2000" dirty="0" err="1" smtClean="0"/>
              <a:t>maleínová</a:t>
            </a:r>
            <a:r>
              <a:rPr lang="sk-SK" sz="2000" dirty="0" smtClean="0"/>
              <a:t>                                              = </a:t>
            </a:r>
            <a:r>
              <a:rPr lang="sk-SK" sz="2000" dirty="0" err="1" smtClean="0"/>
              <a:t>fumarová</a:t>
            </a:r>
            <a:endParaRPr lang="sk-SK" sz="2000" dirty="0"/>
          </a:p>
          <a:p>
            <a:pPr>
              <a:buNone/>
            </a:pPr>
            <a:endParaRPr lang="sk-SK" sz="2000" dirty="0" smtClean="0"/>
          </a:p>
        </p:txBody>
      </p:sp>
      <p:pic>
        <p:nvPicPr>
          <p:cNvPr id="21506" name="Picture 2" descr="http://vydavatelstvi.vscht.cz/echo/organika/trivial-stavelov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2276872"/>
            <a:ext cx="2192867" cy="1066800"/>
          </a:xfrm>
          <a:prstGeom prst="rect">
            <a:avLst/>
          </a:prstGeom>
          <a:noFill/>
        </p:spPr>
      </p:pic>
      <p:cxnSp>
        <p:nvCxnSpPr>
          <p:cNvPr id="6" name="Rovná spojnica 5"/>
          <p:cNvCxnSpPr/>
          <p:nvPr/>
        </p:nvCxnSpPr>
        <p:spPr>
          <a:xfrm>
            <a:off x="3124200" y="2133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8" name="Picture 4" descr="http://vydavatelstvi.vscht.cz/echo/organika/trivial-maleinov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0782" y="4653136"/>
            <a:ext cx="2564296" cy="1371600"/>
          </a:xfrm>
          <a:prstGeom prst="rect">
            <a:avLst/>
          </a:prstGeom>
          <a:noFill/>
        </p:spPr>
      </p:pic>
      <p:sp>
        <p:nvSpPr>
          <p:cNvPr id="4" name="AutoShape 2" descr="Výsledok vyh&amp;lcaron;adávania obrázkov pre dopyt kyselina fumaro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100" name="Picture 4" descr="http://www.oskole.sk/userfiles/image/Zofia/M%C3%A1j%20-%202012/Ch%C3%A9mia/Chemick%C3%A9%20vzorce%20karboxylov%C3%BDch%20kysel%C3%ADn%20II_html_3f34f8b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581128"/>
            <a:ext cx="32099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343</TotalTime>
  <Words>889</Words>
  <Application>Microsoft Office PowerPoint</Application>
  <PresentationFormat>Prezentácia na obrazovke (4:3)</PresentationFormat>
  <Paragraphs>188</Paragraphs>
  <Slides>31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31</vt:i4>
      </vt:variant>
    </vt:vector>
  </HeadingPairs>
  <TitlesOfParts>
    <vt:vector size="36" baseType="lpstr">
      <vt:lpstr>Arial</vt:lpstr>
      <vt:lpstr>Calibri</vt:lpstr>
      <vt:lpstr>Century Gothic</vt:lpstr>
      <vt:lpstr>Wingdings 2</vt:lpstr>
      <vt:lpstr>Austin</vt:lpstr>
      <vt:lpstr>Karboxylové kyseliny</vt:lpstr>
      <vt:lpstr>Prezentácia programu PowerPoint</vt:lpstr>
      <vt:lpstr>CHARAKTERISTIKA</vt:lpstr>
      <vt:lpstr>Karboxylová skupina</vt:lpstr>
      <vt:lpstr>Karboxylová skupina</vt:lpstr>
      <vt:lpstr>Karboxyly - názvoslovie</vt:lpstr>
      <vt:lpstr>Jednosýtne karbox. kyseliny</vt:lpstr>
      <vt:lpstr>Prezentácia programu PowerPoint</vt:lpstr>
      <vt:lpstr>Dvojsýtne karbox. kyseliny </vt:lpstr>
      <vt:lpstr>Prezentácia programu PowerPoint</vt:lpstr>
      <vt:lpstr>Podľa prít. Väzieb v reťazci:</vt:lpstr>
      <vt:lpstr>Fyzikálne vlastnosti KK</vt:lpstr>
      <vt:lpstr>Chemické vlastnosti karbox. kyselín </vt:lpstr>
      <vt:lpstr>Prezentácia programu PowerPoint</vt:lpstr>
      <vt:lpstr>2. Dekarboxylácia </vt:lpstr>
      <vt:lpstr>Esterifikácia </vt:lpstr>
      <vt:lpstr>Estery</vt:lpstr>
      <vt:lpstr>Anhydridy</vt:lpstr>
      <vt:lpstr>Prezentácia programu PowerPoint</vt:lpstr>
      <vt:lpstr>Kyselina mravčia (metánová)</vt:lpstr>
      <vt:lpstr>Prezentácia programu PowerPoint</vt:lpstr>
      <vt:lpstr>Kyselina octová (etánová)</vt:lpstr>
      <vt:lpstr>H3C – CH2 – OH + O2       H3C – C + H2O           </vt:lpstr>
      <vt:lpstr>Kyselina maslová (butánová)</vt:lpstr>
      <vt:lpstr>Vyššie karboxylové kyseliny</vt:lpstr>
      <vt:lpstr>Prezentácia programu PowerPoint</vt:lpstr>
      <vt:lpstr>Prezentácia programu PowerPoint</vt:lpstr>
      <vt:lpstr>Kyselina šťaveľová (etándiová, oxálová)</vt:lpstr>
      <vt:lpstr>Kyselina benzoová</vt:lpstr>
      <vt:lpstr>Zdroje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Významné karboxylové kyseliny</dc:title>
  <dc:creator>lensk</dc:creator>
  <cp:lastModifiedBy>ucitel</cp:lastModifiedBy>
  <cp:revision>42</cp:revision>
  <dcterms:created xsi:type="dcterms:W3CDTF">2014-12-28T11:10:31Z</dcterms:created>
  <dcterms:modified xsi:type="dcterms:W3CDTF">2016-05-26T07:25:28Z</dcterms:modified>
</cp:coreProperties>
</file>