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98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9" r:id="rId46"/>
    <p:sldId id="310" r:id="rId47"/>
    <p:sldId id="299" r:id="rId48"/>
    <p:sldId id="300" r:id="rId49"/>
    <p:sldId id="301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119F-FF1E-46A3-9751-D89A3EFF0BCA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6AA2-22E7-41A0-ACFE-BFF1A2C1139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image" Target="../media/image67.jpeg"/><Relationship Id="rId7" Type="http://schemas.openxmlformats.org/officeDocument/2006/relationships/image" Target="../media/image71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7" Type="http://schemas.openxmlformats.org/officeDocument/2006/relationships/image" Target="../media/image78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eg"/><Relationship Id="rId5" Type="http://schemas.openxmlformats.org/officeDocument/2006/relationships/image" Target="../media/image76.jpeg"/><Relationship Id="rId4" Type="http://schemas.openxmlformats.org/officeDocument/2006/relationships/image" Target="../media/image7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eg"/><Relationship Id="rId3" Type="http://schemas.openxmlformats.org/officeDocument/2006/relationships/image" Target="../media/image83.jpeg"/><Relationship Id="rId7" Type="http://schemas.openxmlformats.org/officeDocument/2006/relationships/image" Target="../media/image87.jpe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eg"/><Relationship Id="rId5" Type="http://schemas.openxmlformats.org/officeDocument/2006/relationships/image" Target="../media/image85.jpeg"/><Relationship Id="rId10" Type="http://schemas.openxmlformats.org/officeDocument/2006/relationships/image" Target="../media/image90.jpeg"/><Relationship Id="rId4" Type="http://schemas.openxmlformats.org/officeDocument/2006/relationships/image" Target="../media/image84.jpeg"/><Relationship Id="rId9" Type="http://schemas.openxmlformats.org/officeDocument/2006/relationships/image" Target="../media/image8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Kmeň :Článkonožce (</a:t>
            </a:r>
            <a:r>
              <a:rPr lang="sk-SK" dirty="0" err="1" smtClean="0">
                <a:solidFill>
                  <a:srgbClr val="FF0000"/>
                </a:solidFill>
              </a:rPr>
              <a:t>Arthropoda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 descr="imagesCAC5KAP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17" y="3357562"/>
            <a:ext cx="2748671" cy="2447702"/>
          </a:xfrm>
          <a:prstGeom prst="rect">
            <a:avLst/>
          </a:prstGeom>
        </p:spPr>
      </p:pic>
      <p:pic>
        <p:nvPicPr>
          <p:cNvPr id="5" name="Obrázok 4" descr="imagesCAS1F6XJ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-1"/>
            <a:ext cx="2592288" cy="2412675"/>
          </a:xfrm>
          <a:prstGeom prst="rect">
            <a:avLst/>
          </a:prstGeom>
        </p:spPr>
      </p:pic>
      <p:pic>
        <p:nvPicPr>
          <p:cNvPr id="6" name="Obrázok 5" descr="imagesCAN3T57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3501008"/>
            <a:ext cx="2634266" cy="2235098"/>
          </a:xfrm>
          <a:prstGeom prst="rect">
            <a:avLst/>
          </a:prstGeom>
        </p:spPr>
      </p:pic>
      <p:pic>
        <p:nvPicPr>
          <p:cNvPr id="7" name="Obrázok 6" descr="imagesCAKSTH1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1840" y="3356992"/>
            <a:ext cx="2809659" cy="2377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Podkmeň: </a:t>
            </a:r>
            <a:r>
              <a:rPr lang="sk-SK" dirty="0" err="1" smtClean="0">
                <a:solidFill>
                  <a:srgbClr val="FF0000"/>
                </a:solidFill>
              </a:rPr>
              <a:t>Trilobitovce</a:t>
            </a:r>
            <a:r>
              <a:rPr lang="sk-SK" dirty="0" smtClean="0">
                <a:solidFill>
                  <a:srgbClr val="FF0000"/>
                </a:solidFill>
              </a:rPr>
              <a:t>(</a:t>
            </a:r>
            <a:r>
              <a:rPr lang="sk-SK" dirty="0" err="1" smtClean="0">
                <a:solidFill>
                  <a:srgbClr val="FF0000"/>
                </a:solidFill>
              </a:rPr>
              <a:t>Trilobitomorpha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vyhynutá skupina</a:t>
            </a:r>
          </a:p>
          <a:p>
            <a:r>
              <a:rPr lang="sk-SK" dirty="0" smtClean="0"/>
              <a:t>dôležité z fylogenetického hľadiska</a:t>
            </a:r>
          </a:p>
          <a:p>
            <a:endParaRPr lang="sk-SK" dirty="0" smtClean="0"/>
          </a:p>
          <a:p>
            <a:r>
              <a:rPr lang="sk-SK" dirty="0" smtClean="0"/>
              <a:t>prechod medzi </a:t>
            </a:r>
            <a:r>
              <a:rPr lang="sk-SK" dirty="0" err="1" smtClean="0"/>
              <a:t>obrúčkavcami</a:t>
            </a:r>
            <a:r>
              <a:rPr lang="sk-SK" dirty="0" smtClean="0"/>
              <a:t> a článkonožcami</a:t>
            </a:r>
          </a:p>
          <a:p>
            <a:r>
              <a:rPr lang="sk-SK" dirty="0" smtClean="0"/>
              <a:t>mali článkovanú nohu spojenú kĺbom</a:t>
            </a:r>
          </a:p>
          <a:p>
            <a:r>
              <a:rPr lang="sk-SK" dirty="0" err="1" smtClean="0"/>
              <a:t>homonómna</a:t>
            </a:r>
            <a:r>
              <a:rPr lang="sk-SK" dirty="0" smtClean="0"/>
              <a:t> segmentácia</a:t>
            </a:r>
          </a:p>
          <a:p>
            <a:r>
              <a:rPr lang="sk-SK" dirty="0" smtClean="0"/>
              <a:t>Stavba: hlava, trup a zhluk článkov</a:t>
            </a:r>
          </a:p>
          <a:p>
            <a:r>
              <a:rPr lang="sk-SK" dirty="0" smtClean="0"/>
              <a:t>              pancier z 3 lalokov</a:t>
            </a:r>
          </a:p>
          <a:p>
            <a:r>
              <a:rPr lang="sk-SK" dirty="0" smtClean="0"/>
              <a:t>vedúce skameneliny prvohôr</a:t>
            </a:r>
          </a:p>
          <a:p>
            <a:r>
              <a:rPr lang="sk-SK" dirty="0" smtClean="0"/>
              <a:t>u nás nálezisko v Dobšinej</a:t>
            </a:r>
          </a:p>
          <a:p>
            <a:r>
              <a:rPr lang="sk-SK" dirty="0" smtClean="0"/>
              <a:t>v Česku - </a:t>
            </a:r>
            <a:r>
              <a:rPr lang="sk-SK" dirty="0" err="1" smtClean="0"/>
              <a:t>Barrandien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3857620" y="2285992"/>
            <a:ext cx="484632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 descr="imagesCA33PTF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3571876"/>
            <a:ext cx="1485904" cy="1962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Podkmeň: </a:t>
            </a:r>
            <a:r>
              <a:rPr lang="sk-SK" dirty="0" err="1" smtClean="0">
                <a:solidFill>
                  <a:srgbClr val="FF0000"/>
                </a:solidFill>
              </a:rPr>
              <a:t>Klepietkavce</a:t>
            </a:r>
            <a:r>
              <a:rPr lang="sk-SK" dirty="0" smtClean="0">
                <a:solidFill>
                  <a:srgbClr val="FF0000"/>
                </a:solidFill>
              </a:rPr>
              <a:t>(</a:t>
            </a:r>
            <a:r>
              <a:rPr lang="sk-SK" dirty="0" err="1" smtClean="0">
                <a:solidFill>
                  <a:srgbClr val="FF0000"/>
                </a:solidFill>
              </a:rPr>
              <a:t>Chelicerata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Stavba:</a:t>
            </a:r>
            <a:r>
              <a:rPr lang="sk-SK" dirty="0" smtClean="0"/>
              <a:t> hlavohruď + bruško alebo 1 celok</a:t>
            </a:r>
          </a:p>
          <a:p>
            <a:r>
              <a:rPr lang="sk-SK" dirty="0" smtClean="0"/>
              <a:t>               </a:t>
            </a:r>
            <a:r>
              <a:rPr lang="sk-SK" dirty="0" smtClean="0"/>
              <a:t>hryzadlá, klepietka </a:t>
            </a:r>
            <a:r>
              <a:rPr lang="sk-SK" dirty="0" smtClean="0"/>
              <a:t>= </a:t>
            </a:r>
            <a:r>
              <a:rPr lang="sk-SK" dirty="0" err="1" smtClean="0">
                <a:solidFill>
                  <a:srgbClr val="00B050"/>
                </a:solidFill>
              </a:rPr>
              <a:t>chelicery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smtClean="0"/>
              <a:t>               </a:t>
            </a:r>
            <a:r>
              <a:rPr lang="sk-SK" dirty="0" err="1" smtClean="0"/>
              <a:t>hmatadlá</a:t>
            </a:r>
            <a:r>
              <a:rPr lang="sk-SK" dirty="0" smtClean="0"/>
              <a:t> = </a:t>
            </a:r>
            <a:r>
              <a:rPr lang="sk-SK" dirty="0" err="1" smtClean="0">
                <a:solidFill>
                  <a:srgbClr val="00B050"/>
                </a:solidFill>
              </a:rPr>
              <a:t>pedipalpy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smtClean="0">
                <a:solidFill>
                  <a:srgbClr val="00B050"/>
                </a:solidFill>
              </a:rPr>
              <a:t>               </a:t>
            </a:r>
            <a:r>
              <a:rPr lang="sk-SK" dirty="0" smtClean="0"/>
              <a:t>4 páry kráčavých končatín</a:t>
            </a:r>
          </a:p>
          <a:p>
            <a:r>
              <a:rPr lang="sk-SK" dirty="0" smtClean="0"/>
              <a:t>            </a:t>
            </a:r>
            <a:r>
              <a:rPr lang="sk-SK" dirty="0" smtClean="0">
                <a:solidFill>
                  <a:srgbClr val="00B050"/>
                </a:solidFill>
              </a:rPr>
              <a:t>na brušku nemajú končatiny</a:t>
            </a:r>
          </a:p>
          <a:p>
            <a:r>
              <a:rPr lang="sk-SK" dirty="0" smtClean="0"/>
              <a:t>               pancier - zvliekanie</a:t>
            </a:r>
            <a:endParaRPr lang="sk-SK" dirty="0"/>
          </a:p>
        </p:txBody>
      </p:sp>
      <p:pic>
        <p:nvPicPr>
          <p:cNvPr id="4" name="Obrázok 3" descr="270px-WhipscorpLy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2895160"/>
            <a:ext cx="2053803" cy="3487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Označte správnu odpoveď:</a:t>
            </a:r>
          </a:p>
          <a:p>
            <a:r>
              <a:rPr lang="sk-SK" dirty="0" err="1" smtClean="0"/>
              <a:t>A.Kliešť</a:t>
            </a:r>
            <a:r>
              <a:rPr lang="sk-SK" dirty="0" smtClean="0"/>
              <a:t> nepatrí medzi roztoče</a:t>
            </a:r>
          </a:p>
          <a:p>
            <a:r>
              <a:rPr lang="sk-SK" dirty="0" err="1" smtClean="0"/>
              <a:t>B.Ixodes</a:t>
            </a:r>
            <a:r>
              <a:rPr lang="sk-SK" dirty="0" smtClean="0"/>
              <a:t> </a:t>
            </a:r>
            <a:r>
              <a:rPr lang="sk-SK" dirty="0" err="1" smtClean="0"/>
              <a:t>ricinus</a:t>
            </a:r>
            <a:r>
              <a:rPr lang="sk-SK" dirty="0" smtClean="0"/>
              <a:t> môže prenášať pôvodcov zápalu mozgových blán a </a:t>
            </a:r>
            <a:r>
              <a:rPr lang="sk-SK" dirty="0" err="1" smtClean="0"/>
              <a:t>boreliozy</a:t>
            </a:r>
            <a:endParaRPr lang="sk-SK" dirty="0" smtClean="0"/>
          </a:p>
          <a:p>
            <a:r>
              <a:rPr lang="sk-SK" dirty="0" err="1" smtClean="0"/>
              <a:t>C.zákožka</a:t>
            </a:r>
            <a:r>
              <a:rPr lang="sk-SK" dirty="0" smtClean="0"/>
              <a:t> svrabová patrí medzi roztoče</a:t>
            </a:r>
          </a:p>
          <a:p>
            <a:r>
              <a:rPr lang="sk-SK" dirty="0" err="1" smtClean="0"/>
              <a:t>D.roztoče</a:t>
            </a:r>
            <a:r>
              <a:rPr lang="sk-SK" dirty="0" smtClean="0"/>
              <a:t> prenášajú vírusové ochorenia</a:t>
            </a:r>
          </a:p>
          <a:p>
            <a:r>
              <a:rPr lang="sk-SK" dirty="0" err="1" smtClean="0"/>
              <a:t>E.roztoče</a:t>
            </a:r>
            <a:r>
              <a:rPr lang="sk-SK" dirty="0" smtClean="0"/>
              <a:t> majú hlavu, hruď a bruško</a:t>
            </a:r>
          </a:p>
          <a:p>
            <a:r>
              <a:rPr lang="sk-SK" dirty="0" err="1" smtClean="0"/>
              <a:t>F.roztoče</a:t>
            </a:r>
            <a:r>
              <a:rPr lang="sk-SK" dirty="0" smtClean="0"/>
              <a:t> majú celistvé telo</a:t>
            </a:r>
          </a:p>
          <a:p>
            <a:r>
              <a:rPr lang="sk-SK" dirty="0" err="1" smtClean="0"/>
              <a:t>G.kliešť</a:t>
            </a:r>
            <a:r>
              <a:rPr lang="sk-SK" dirty="0" smtClean="0"/>
              <a:t> môže prenášať hepatitídu, </a:t>
            </a:r>
            <a:r>
              <a:rPr lang="sk-SK" dirty="0" err="1" smtClean="0"/>
              <a:t>boreliózu</a:t>
            </a:r>
            <a:r>
              <a:rPr lang="sk-SK" dirty="0" smtClean="0"/>
              <a:t> a </a:t>
            </a:r>
            <a:r>
              <a:rPr lang="sk-SK" dirty="0" err="1" smtClean="0"/>
              <a:t>bilharziozu</a:t>
            </a:r>
            <a:endParaRPr lang="sk-SK" dirty="0" smtClean="0"/>
          </a:p>
          <a:p>
            <a:r>
              <a:rPr lang="sk-SK" dirty="0" err="1" smtClean="0"/>
              <a:t>H.kliešte</a:t>
            </a:r>
            <a:r>
              <a:rPr lang="sk-SK" dirty="0" smtClean="0"/>
              <a:t> môžu prenášať pôvodcov encefalitídy a </a:t>
            </a:r>
            <a:r>
              <a:rPr lang="sk-SK" dirty="0" err="1" smtClean="0"/>
              <a:t>boreliózy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Trieda: </a:t>
            </a:r>
            <a:r>
              <a:rPr lang="sk-SK" dirty="0" err="1" smtClean="0"/>
              <a:t>Hrotnáče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Výskyt</a:t>
            </a:r>
            <a:r>
              <a:rPr lang="sk-SK" dirty="0" smtClean="0"/>
              <a:t>: na dne morí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Stavba</a:t>
            </a:r>
            <a:r>
              <a:rPr lang="sk-SK" dirty="0" smtClean="0"/>
              <a:t>: široký pancier</a:t>
            </a:r>
          </a:p>
          <a:p>
            <a:r>
              <a:rPr lang="sk-SK" dirty="0" smtClean="0"/>
              <a:t>               dlhý chvostový výbežok = </a:t>
            </a:r>
            <a:r>
              <a:rPr lang="sk-SK" dirty="0" err="1" smtClean="0">
                <a:solidFill>
                  <a:srgbClr val="00B050"/>
                </a:solidFill>
              </a:rPr>
              <a:t>telson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smtClean="0">
                <a:solidFill>
                  <a:srgbClr val="00B050"/>
                </a:solidFill>
              </a:rPr>
              <a:t>žijúce skameneliny</a:t>
            </a:r>
          </a:p>
          <a:p>
            <a:r>
              <a:rPr lang="sk-SK" dirty="0" err="1" smtClean="0">
                <a:solidFill>
                  <a:srgbClr val="00B050"/>
                </a:solidFill>
              </a:rPr>
              <a:t>Ostrochvost</a:t>
            </a:r>
            <a:r>
              <a:rPr lang="sk-SK" dirty="0" smtClean="0">
                <a:solidFill>
                  <a:srgbClr val="00B050"/>
                </a:solidFill>
              </a:rPr>
              <a:t> americký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5" name="Obrázok 4" descr="imagesCAWHM5S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3643314"/>
            <a:ext cx="2428892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Trieda : </a:t>
            </a:r>
            <a:r>
              <a:rPr lang="sk-SK" dirty="0" err="1" smtClean="0"/>
              <a:t>Pavúkovce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Výskyt</a:t>
            </a:r>
            <a:r>
              <a:rPr lang="sk-SK" dirty="0" smtClean="0"/>
              <a:t>: suchozemské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TS</a:t>
            </a:r>
            <a:r>
              <a:rPr lang="sk-SK" dirty="0" smtClean="0"/>
              <a:t>: úzky ústny otvor so sitkom</a:t>
            </a:r>
          </a:p>
          <a:p>
            <a:r>
              <a:rPr lang="sk-SK" dirty="0" smtClean="0"/>
              <a:t>       mimotelové trávenie – tráviace enzýmy</a:t>
            </a:r>
          </a:p>
          <a:p>
            <a:r>
              <a:rPr lang="sk-SK" dirty="0" smtClean="0"/>
              <a:t>       tekutá </a:t>
            </a:r>
            <a:r>
              <a:rPr lang="sk-SK" dirty="0" err="1" smtClean="0"/>
              <a:t>trávenina</a:t>
            </a:r>
            <a:r>
              <a:rPr lang="sk-SK" dirty="0" smtClean="0"/>
              <a:t> nasávaná hltanom</a:t>
            </a:r>
          </a:p>
          <a:p>
            <a:r>
              <a:rPr lang="sk-SK" dirty="0" smtClean="0"/>
              <a:t>       črevo s výbežkami</a:t>
            </a:r>
          </a:p>
          <a:p>
            <a:r>
              <a:rPr lang="sk-SK" dirty="0" smtClean="0"/>
              <a:t>       dravé alebo </a:t>
            </a:r>
            <a:r>
              <a:rPr lang="sk-SK" dirty="0" err="1" smtClean="0"/>
              <a:t>ektoparazity</a:t>
            </a: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DS:</a:t>
            </a:r>
            <a:r>
              <a:rPr lang="sk-SK" dirty="0" smtClean="0"/>
              <a:t> Pľúcne vaky, vzdušnice, celým povrchom tela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CS</a:t>
            </a:r>
            <a:r>
              <a:rPr lang="sk-SK" dirty="0" smtClean="0"/>
              <a:t>: otvorená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VS</a:t>
            </a:r>
            <a:r>
              <a:rPr lang="sk-SK" dirty="0" err="1" smtClean="0"/>
              <a:t>:metanefrídie</a:t>
            </a:r>
            <a:endParaRPr lang="sk-SK" dirty="0" smtClean="0"/>
          </a:p>
          <a:p>
            <a:r>
              <a:rPr lang="sk-SK" dirty="0" err="1" smtClean="0">
                <a:solidFill>
                  <a:srgbClr val="FF0000"/>
                </a:solidFill>
              </a:rPr>
              <a:t>NS</a:t>
            </a:r>
            <a:r>
              <a:rPr lang="sk-SK" dirty="0" err="1" smtClean="0"/>
              <a:t>:rebríčková</a:t>
            </a:r>
            <a:endParaRPr lang="sk-SK" dirty="0" smtClean="0"/>
          </a:p>
          <a:p>
            <a:r>
              <a:rPr lang="sk-SK" dirty="0" err="1" smtClean="0">
                <a:solidFill>
                  <a:srgbClr val="FF0000"/>
                </a:solidFill>
              </a:rPr>
              <a:t>ZS</a:t>
            </a:r>
            <a:r>
              <a:rPr lang="sk-SK" dirty="0" err="1" smtClean="0"/>
              <a:t>:jednoduché</a:t>
            </a:r>
            <a:r>
              <a:rPr lang="sk-SK" dirty="0" smtClean="0"/>
              <a:t> oči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RS</a:t>
            </a:r>
            <a:r>
              <a:rPr lang="sk-SK" dirty="0" smtClean="0"/>
              <a:t>: </a:t>
            </a:r>
            <a:r>
              <a:rPr lang="sk-SK" dirty="0" err="1" smtClean="0"/>
              <a:t>gonochoristi</a:t>
            </a:r>
            <a:r>
              <a:rPr lang="sk-SK" dirty="0" smtClean="0"/>
              <a:t>, sexuálny dimorfizmus</a:t>
            </a:r>
          </a:p>
          <a:p>
            <a:r>
              <a:rPr lang="sk-SK" dirty="0" smtClean="0"/>
              <a:t>       svadobné tance, kopulácia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Špecializované žľazy </a:t>
            </a:r>
            <a:r>
              <a:rPr lang="sk-SK" dirty="0" smtClean="0"/>
              <a:t>– jedové, snovacie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Rad: Šťúry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výskyt: trópy, subtrópy</a:t>
            </a:r>
          </a:p>
          <a:p>
            <a:r>
              <a:rPr lang="sk-SK" dirty="0" smtClean="0"/>
              <a:t>DS: pľúcne vaky</a:t>
            </a:r>
          </a:p>
          <a:p>
            <a:r>
              <a:rPr lang="sk-SK" dirty="0" smtClean="0"/>
              <a:t>na konci bruška hrot s jedovou žľazou</a:t>
            </a:r>
          </a:p>
          <a:p>
            <a:r>
              <a:rPr lang="sk-SK" dirty="0" smtClean="0"/>
              <a:t>živorodé, starostlivosť o potomstvo</a:t>
            </a:r>
          </a:p>
          <a:p>
            <a:r>
              <a:rPr lang="sk-SK" dirty="0" smtClean="0"/>
              <a:t>dravé 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Šťúr karpatský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untitle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1128" y="4000504"/>
            <a:ext cx="3619499" cy="2714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Rad: Pavúky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výskyt: mierne pásmo – trópy</a:t>
            </a:r>
          </a:p>
          <a:p>
            <a:r>
              <a:rPr lang="sk-SK" dirty="0" smtClean="0"/>
              <a:t>DS: </a:t>
            </a:r>
            <a:r>
              <a:rPr lang="sk-SK" dirty="0" err="1" smtClean="0"/>
              <a:t>pľucne</a:t>
            </a:r>
            <a:r>
              <a:rPr lang="sk-SK" dirty="0" smtClean="0"/>
              <a:t> vaky, vzdušnice</a:t>
            </a:r>
          </a:p>
          <a:p>
            <a:r>
              <a:rPr lang="sk-SK" dirty="0" smtClean="0"/>
              <a:t>jedové žľazy, snovacie bradavice</a:t>
            </a:r>
          </a:p>
          <a:p>
            <a:endParaRPr lang="sk-SK" dirty="0" smtClean="0"/>
          </a:p>
          <a:p>
            <a:r>
              <a:rPr lang="sk-SK" dirty="0" smtClean="0"/>
              <a:t>siete na lov</a:t>
            </a:r>
          </a:p>
          <a:p>
            <a:r>
              <a:rPr lang="sk-SK" dirty="0" smtClean="0"/>
              <a:t>pavučinové zámotky – kokóny</a:t>
            </a:r>
          </a:p>
          <a:p>
            <a:r>
              <a:rPr lang="sk-SK" dirty="0" smtClean="0"/>
              <a:t>príbytok</a:t>
            </a:r>
          </a:p>
          <a:p>
            <a:r>
              <a:rPr lang="sk-SK" dirty="0" smtClean="0"/>
              <a:t>let pavúkov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1857356" y="3286124"/>
            <a:ext cx="45719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obr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3714752"/>
            <a:ext cx="2928958" cy="2620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Križiak obyčajný</a:t>
            </a:r>
          </a:p>
          <a:p>
            <a:endParaRPr lang="sk-SK" dirty="0" smtClean="0"/>
          </a:p>
          <a:p>
            <a:r>
              <a:rPr lang="sk-SK" dirty="0" smtClean="0">
                <a:solidFill>
                  <a:srgbClr val="00B050"/>
                </a:solidFill>
              </a:rPr>
              <a:t>Kútnik domový</a:t>
            </a:r>
          </a:p>
          <a:p>
            <a:endParaRPr lang="sk-SK" dirty="0" smtClean="0"/>
          </a:p>
          <a:p>
            <a:r>
              <a:rPr lang="sk-SK" dirty="0" err="1" smtClean="0">
                <a:solidFill>
                  <a:srgbClr val="00B050"/>
                </a:solidFill>
              </a:rPr>
              <a:t>Kvetárik</a:t>
            </a:r>
            <a:r>
              <a:rPr lang="sk-SK" dirty="0" smtClean="0">
                <a:solidFill>
                  <a:srgbClr val="00B050"/>
                </a:solidFill>
              </a:rPr>
              <a:t> menlivý</a:t>
            </a:r>
          </a:p>
          <a:p>
            <a:endParaRPr lang="sk-SK" dirty="0" smtClean="0"/>
          </a:p>
          <a:p>
            <a:r>
              <a:rPr lang="sk-SK" dirty="0" err="1" smtClean="0">
                <a:solidFill>
                  <a:srgbClr val="00B050"/>
                </a:solidFill>
              </a:rPr>
              <a:t>Strehúň</a:t>
            </a:r>
            <a:r>
              <a:rPr lang="sk-SK" dirty="0" smtClean="0">
                <a:solidFill>
                  <a:srgbClr val="00B050"/>
                </a:solidFill>
              </a:rPr>
              <a:t> škvrnitý</a:t>
            </a:r>
          </a:p>
          <a:p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smtClean="0">
                <a:solidFill>
                  <a:srgbClr val="00B050"/>
                </a:solidFill>
              </a:rPr>
              <a:t>Pavúk vodný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CAGGVJW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3929066"/>
            <a:ext cx="1571636" cy="1428760"/>
          </a:xfrm>
          <a:prstGeom prst="rect">
            <a:avLst/>
          </a:prstGeom>
        </p:spPr>
      </p:pic>
      <p:pic>
        <p:nvPicPr>
          <p:cNvPr id="5" name="Obrázok 4" descr="imagesCA02V96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2" y="5000636"/>
            <a:ext cx="1714512" cy="1357322"/>
          </a:xfrm>
          <a:prstGeom prst="rect">
            <a:avLst/>
          </a:prstGeom>
        </p:spPr>
      </p:pic>
      <p:pic>
        <p:nvPicPr>
          <p:cNvPr id="6" name="Obrázok 5" descr="imagesCA62UVR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3143248"/>
            <a:ext cx="1771653" cy="1428760"/>
          </a:xfrm>
          <a:prstGeom prst="rect">
            <a:avLst/>
          </a:prstGeom>
        </p:spPr>
      </p:pic>
      <p:pic>
        <p:nvPicPr>
          <p:cNvPr id="7" name="Obrázok 6" descr="imagesCABJBNU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074" y="2071678"/>
            <a:ext cx="1500198" cy="1285884"/>
          </a:xfrm>
          <a:prstGeom prst="rect">
            <a:avLst/>
          </a:prstGeom>
        </p:spPr>
      </p:pic>
      <p:pic>
        <p:nvPicPr>
          <p:cNvPr id="8" name="Obrázok 7" descr="imagesCAIJ8UBJ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1142984"/>
            <a:ext cx="1395416" cy="1557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2060"/>
                </a:solidFill>
              </a:rPr>
              <a:t>Rad : Kosce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Výskyt</a:t>
            </a:r>
            <a:r>
              <a:rPr lang="sk-SK" dirty="0" smtClean="0"/>
              <a:t>: teplé miesta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Stavba:</a:t>
            </a:r>
            <a:r>
              <a:rPr lang="sk-SK" dirty="0" smtClean="0"/>
              <a:t> veľmi dlhé končatiny</a:t>
            </a:r>
          </a:p>
          <a:p>
            <a:r>
              <a:rPr lang="sk-SK" dirty="0" smtClean="0"/>
              <a:t>               telo zrastené do 1 celku</a:t>
            </a:r>
          </a:p>
          <a:p>
            <a:r>
              <a:rPr lang="sk-SK" dirty="0" smtClean="0"/>
              <a:t>               v prípade nebezpečenstva môžu</a:t>
            </a:r>
          </a:p>
          <a:p>
            <a:r>
              <a:rPr lang="sk-SK" dirty="0" smtClean="0"/>
              <a:t>               odhodiť nohu = </a:t>
            </a:r>
            <a:r>
              <a:rPr lang="sk-SK" dirty="0" err="1" smtClean="0">
                <a:solidFill>
                  <a:srgbClr val="00B050"/>
                </a:solidFill>
              </a:rPr>
              <a:t>autotómia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err="1" smtClean="0">
                <a:solidFill>
                  <a:srgbClr val="FF0000"/>
                </a:solidFill>
              </a:rPr>
              <a:t>DS</a:t>
            </a:r>
            <a:r>
              <a:rPr lang="sk-SK" dirty="0" err="1" smtClean="0"/>
              <a:t>:vzdušnice</a:t>
            </a:r>
            <a:endParaRPr lang="sk-SK" dirty="0" smtClean="0"/>
          </a:p>
          <a:p>
            <a:r>
              <a:rPr lang="sk-SK" dirty="0" smtClean="0"/>
              <a:t>netkajú pavučiny      </a:t>
            </a:r>
            <a:r>
              <a:rPr lang="sk-SK" dirty="0" smtClean="0">
                <a:solidFill>
                  <a:srgbClr val="00B050"/>
                </a:solidFill>
              </a:rPr>
              <a:t>Kosec domový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CAY88XF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9454" y="4857760"/>
            <a:ext cx="1714512" cy="1166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Charakteristika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Výskyt</a:t>
            </a:r>
            <a:r>
              <a:rPr lang="sk-SK" dirty="0" smtClean="0"/>
              <a:t>: celý zemský povrch, všetky biotopy</a:t>
            </a:r>
          </a:p>
          <a:p>
            <a:r>
              <a:rPr lang="sk-SK" dirty="0" smtClean="0"/>
              <a:t>              najpočetnejší kmeň </a:t>
            </a:r>
            <a:r>
              <a:rPr lang="sk-SK" dirty="0" err="1" smtClean="0"/>
              <a:t>prvoústovcov</a:t>
            </a:r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Stavba tela</a:t>
            </a:r>
            <a:r>
              <a:rPr lang="sk-SK" dirty="0" smtClean="0"/>
              <a:t>: telová dutina </a:t>
            </a:r>
            <a:r>
              <a:rPr lang="sk-SK" dirty="0" err="1" smtClean="0">
                <a:solidFill>
                  <a:srgbClr val="00B050"/>
                </a:solidFill>
              </a:rPr>
              <a:t>mixocél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/>
              <a:t> </a:t>
            </a:r>
            <a:r>
              <a:rPr lang="sk-SK" dirty="0" smtClean="0"/>
              <a:t>                     nerovnomerná článkovanosť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</a:t>
            </a:r>
            <a:r>
              <a:rPr lang="sk-SK" dirty="0" err="1" smtClean="0">
                <a:solidFill>
                  <a:srgbClr val="00B050"/>
                </a:solidFill>
              </a:rPr>
              <a:t>heteronómna</a:t>
            </a:r>
            <a:r>
              <a:rPr lang="sk-SK" dirty="0" smtClean="0">
                <a:solidFill>
                  <a:srgbClr val="00B050"/>
                </a:solidFill>
              </a:rPr>
              <a:t> segmentácia</a:t>
            </a:r>
          </a:p>
          <a:p>
            <a:r>
              <a:rPr lang="sk-SK" dirty="0" smtClean="0"/>
              <a:t>3 hlavné časti: hlava </a:t>
            </a:r>
            <a:r>
              <a:rPr lang="sk-SK" dirty="0" smtClean="0">
                <a:solidFill>
                  <a:srgbClr val="00B050"/>
                </a:solidFill>
              </a:rPr>
              <a:t>=</a:t>
            </a:r>
            <a:r>
              <a:rPr lang="sk-SK" dirty="0" err="1" smtClean="0">
                <a:solidFill>
                  <a:srgbClr val="00B050"/>
                </a:solidFill>
              </a:rPr>
              <a:t>caput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                          </a:t>
            </a:r>
            <a:r>
              <a:rPr lang="sk-SK" dirty="0" err="1" smtClean="0"/>
              <a:t>hruď</a:t>
            </a:r>
            <a:r>
              <a:rPr lang="sk-SK" dirty="0" err="1" smtClean="0">
                <a:solidFill>
                  <a:srgbClr val="00B050"/>
                </a:solidFill>
              </a:rPr>
              <a:t>=thorax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                          </a:t>
            </a:r>
            <a:r>
              <a:rPr lang="sk-SK" dirty="0" err="1" smtClean="0"/>
              <a:t>bruško</a:t>
            </a:r>
            <a:r>
              <a:rPr lang="sk-SK" dirty="0" err="1" smtClean="0">
                <a:solidFill>
                  <a:srgbClr val="00B050"/>
                </a:solidFill>
              </a:rPr>
              <a:t>=abdomen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smtClean="0"/>
              <a:t>môžu zrastať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2060"/>
                </a:solidFill>
              </a:rPr>
              <a:t>Rad:Roztoče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Výskyt</a:t>
            </a:r>
            <a:r>
              <a:rPr lang="sk-SK" dirty="0" smtClean="0"/>
              <a:t>: najpočetnejšie, na súši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Stavba</a:t>
            </a:r>
            <a:r>
              <a:rPr lang="sk-SK" dirty="0" smtClean="0"/>
              <a:t>: zrastené do celku oválneho tvaru</a:t>
            </a:r>
          </a:p>
          <a:p>
            <a:r>
              <a:rPr lang="sk-SK" dirty="0" smtClean="0"/>
              <a:t>              cicavé ústne ústroje </a:t>
            </a:r>
          </a:p>
          <a:p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Vývin</a:t>
            </a:r>
            <a:r>
              <a:rPr lang="sk-SK" dirty="0" smtClean="0"/>
              <a:t>: nepriamy, rýchlo sa rozširujú</a:t>
            </a:r>
          </a:p>
          <a:p>
            <a:r>
              <a:rPr lang="sk-SK" dirty="0" smtClean="0"/>
              <a:t>dravé, parazitické – na rastlinách a živočíchoch</a:t>
            </a:r>
          </a:p>
          <a:p>
            <a:r>
              <a:rPr lang="sk-SK" dirty="0" smtClean="0"/>
              <a:t>spôsobujú ochorenia, alergie, škodcovia potravín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Kliešť obyčajný </a:t>
            </a:r>
            <a:r>
              <a:rPr lang="sk-SK" dirty="0" smtClean="0"/>
              <a:t>– encefalitída</a:t>
            </a:r>
          </a:p>
          <a:p>
            <a:r>
              <a:rPr lang="sk-SK" dirty="0" smtClean="0"/>
              <a:t>                               </a:t>
            </a:r>
            <a:r>
              <a:rPr lang="sk-SK" dirty="0" err="1" smtClean="0"/>
              <a:t>borelióza</a:t>
            </a:r>
            <a:endParaRPr lang="sk-SK" dirty="0" smtClean="0"/>
          </a:p>
          <a:p>
            <a:r>
              <a:rPr lang="sk-SK" dirty="0" smtClean="0"/>
              <a:t>v listnatých a zmiešaných lesoch                        </a:t>
            </a:r>
          </a:p>
          <a:p>
            <a:r>
              <a:rPr lang="sk-SK" dirty="0" err="1" smtClean="0">
                <a:solidFill>
                  <a:srgbClr val="00B050"/>
                </a:solidFill>
              </a:rPr>
              <a:t>ixodín</a:t>
            </a:r>
            <a:endParaRPr lang="sk-SK" dirty="0" smtClean="0">
              <a:solidFill>
                <a:srgbClr val="00B050"/>
              </a:solidFill>
            </a:endParaRP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imagesCADT9Q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4786322"/>
            <a:ext cx="1785950" cy="1300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B050"/>
                </a:solidFill>
              </a:rPr>
              <a:t>Klieštikovec</a:t>
            </a:r>
            <a:r>
              <a:rPr lang="sk-SK" dirty="0" smtClean="0">
                <a:solidFill>
                  <a:srgbClr val="00B050"/>
                </a:solidFill>
              </a:rPr>
              <a:t> kurí </a:t>
            </a:r>
            <a:r>
              <a:rPr lang="sk-SK" dirty="0" smtClean="0"/>
              <a:t>– parazit vtákov</a:t>
            </a:r>
          </a:p>
          <a:p>
            <a:r>
              <a:rPr lang="sk-SK" dirty="0" smtClean="0"/>
              <a:t>                                  a hydiny</a:t>
            </a:r>
          </a:p>
          <a:p>
            <a:r>
              <a:rPr lang="sk-SK" dirty="0" err="1" smtClean="0">
                <a:solidFill>
                  <a:srgbClr val="00B050"/>
                </a:solidFill>
              </a:rPr>
              <a:t>Sladokaz</a:t>
            </a:r>
            <a:r>
              <a:rPr lang="sk-SK" dirty="0" smtClean="0">
                <a:solidFill>
                  <a:srgbClr val="00B050"/>
                </a:solidFill>
              </a:rPr>
              <a:t> múčny </a:t>
            </a:r>
            <a:r>
              <a:rPr lang="sk-SK" dirty="0" smtClean="0"/>
              <a:t>– v skladoch potravín</a:t>
            </a:r>
          </a:p>
          <a:p>
            <a:endParaRPr lang="sk-SK" dirty="0" smtClean="0"/>
          </a:p>
          <a:p>
            <a:r>
              <a:rPr lang="sk-SK" dirty="0" err="1" smtClean="0">
                <a:solidFill>
                  <a:srgbClr val="00B050"/>
                </a:solidFill>
              </a:rPr>
              <a:t>Zamatovec</a:t>
            </a:r>
            <a:r>
              <a:rPr lang="sk-SK" dirty="0" smtClean="0">
                <a:solidFill>
                  <a:srgbClr val="00B050"/>
                </a:solidFill>
              </a:rPr>
              <a:t> letný </a:t>
            </a:r>
            <a:r>
              <a:rPr lang="sk-SK" dirty="0" smtClean="0"/>
              <a:t>– </a:t>
            </a:r>
            <a:r>
              <a:rPr lang="sk-SK" dirty="0" err="1" smtClean="0"/>
              <a:t>trombikulóza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>
                <a:solidFill>
                  <a:srgbClr val="00B050"/>
                </a:solidFill>
              </a:rPr>
              <a:t>Zákožka</a:t>
            </a:r>
            <a:r>
              <a:rPr lang="sk-SK" dirty="0" smtClean="0">
                <a:solidFill>
                  <a:srgbClr val="00B050"/>
                </a:solidFill>
              </a:rPr>
              <a:t> svrabová </a:t>
            </a:r>
            <a:r>
              <a:rPr lang="sk-SK" dirty="0" smtClean="0"/>
              <a:t>- svrab</a:t>
            </a:r>
            <a:endParaRPr lang="sk-SK" dirty="0"/>
          </a:p>
        </p:txBody>
      </p:sp>
      <p:pic>
        <p:nvPicPr>
          <p:cNvPr id="5" name="Obrázok 4" descr="imagesCA2W8CV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6" y="1285860"/>
            <a:ext cx="1928826" cy="1347790"/>
          </a:xfrm>
          <a:prstGeom prst="rect">
            <a:avLst/>
          </a:prstGeom>
        </p:spPr>
      </p:pic>
      <p:pic>
        <p:nvPicPr>
          <p:cNvPr id="6" name="Obrázok 5" descr="imagesCAD2IO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5572140"/>
            <a:ext cx="1333500" cy="1133475"/>
          </a:xfrm>
          <a:prstGeom prst="rect">
            <a:avLst/>
          </a:prstGeom>
        </p:spPr>
      </p:pic>
      <p:pic>
        <p:nvPicPr>
          <p:cNvPr id="7" name="Obrázok 6" descr="imagesCAT7B20J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5206" y="5072074"/>
            <a:ext cx="1666878" cy="1214446"/>
          </a:xfrm>
          <a:prstGeom prst="rect">
            <a:avLst/>
          </a:prstGeom>
        </p:spPr>
      </p:pic>
      <p:pic>
        <p:nvPicPr>
          <p:cNvPr id="8" name="Obrázok 7" descr="sametka-teas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4500570"/>
            <a:ext cx="1756165" cy="952496"/>
          </a:xfrm>
          <a:prstGeom prst="rect">
            <a:avLst/>
          </a:prstGeom>
        </p:spPr>
      </p:pic>
      <p:pic>
        <p:nvPicPr>
          <p:cNvPr id="9" name="Obrázok 8" descr="imagesCAQN084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5206" y="3071810"/>
            <a:ext cx="1643074" cy="1285884"/>
          </a:xfrm>
          <a:prstGeom prst="rect">
            <a:avLst/>
          </a:prstGeom>
        </p:spPr>
      </p:pic>
      <p:pic>
        <p:nvPicPr>
          <p:cNvPr id="10" name="Obrázok 9" descr="imagesCAJRWS9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86380" y="5715016"/>
            <a:ext cx="1528765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2060"/>
                </a:solidFill>
              </a:rPr>
              <a:t>Rad:Šťúriky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Podobné šťúrom</a:t>
            </a:r>
          </a:p>
          <a:p>
            <a:r>
              <a:rPr lang="sk-SK" dirty="0" smtClean="0"/>
              <a:t>Malé rozmery, niekoľko mm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Šťúrik obyčajný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Šťúrik </a:t>
            </a:r>
            <a:r>
              <a:rPr lang="sk-SK" dirty="0" err="1" smtClean="0">
                <a:solidFill>
                  <a:srgbClr val="00B050"/>
                </a:solidFill>
              </a:rPr>
              <a:t>knihový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CAGWQJ4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3500438"/>
            <a:ext cx="2428892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Podkmeň:Kôrovce</a:t>
            </a:r>
            <a:r>
              <a:rPr lang="sk-SK" dirty="0" smtClean="0">
                <a:solidFill>
                  <a:srgbClr val="FF0000"/>
                </a:solidFill>
              </a:rPr>
              <a:t>(</a:t>
            </a:r>
            <a:r>
              <a:rPr lang="sk-SK" dirty="0" err="1" smtClean="0">
                <a:solidFill>
                  <a:srgbClr val="FF0000"/>
                </a:solidFill>
              </a:rPr>
              <a:t>Crustacea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Výskyt</a:t>
            </a:r>
            <a:r>
              <a:rPr lang="sk-SK" dirty="0" smtClean="0"/>
              <a:t>: prevažne vodné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Stavba</a:t>
            </a:r>
            <a:r>
              <a:rPr lang="sk-SK" dirty="0" smtClean="0"/>
              <a:t>: hlavohruď + bruško</a:t>
            </a:r>
          </a:p>
          <a:p>
            <a:r>
              <a:rPr lang="sk-SK" dirty="0" smtClean="0"/>
              <a:t>              silný pancier - chitín </a:t>
            </a:r>
          </a:p>
          <a:p>
            <a:r>
              <a:rPr lang="sk-SK" dirty="0" smtClean="0"/>
              <a:t>              zvliekanie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končatiny</a:t>
            </a:r>
            <a:r>
              <a:rPr lang="sk-SK" dirty="0" smtClean="0"/>
              <a:t> – diferenciácia pokročila</a:t>
            </a:r>
          </a:p>
          <a:p>
            <a:r>
              <a:rPr lang="sk-SK" dirty="0" smtClean="0"/>
              <a:t>                      2 páry tykadiel</a:t>
            </a:r>
          </a:p>
          <a:p>
            <a:r>
              <a:rPr lang="sk-SK" dirty="0" smtClean="0"/>
              <a:t>                      hryzadlá</a:t>
            </a:r>
          </a:p>
          <a:p>
            <a:r>
              <a:rPr lang="sk-SK" dirty="0" smtClean="0"/>
              <a:t>                      2 páry </a:t>
            </a:r>
            <a:r>
              <a:rPr lang="sk-SK" dirty="0" err="1" smtClean="0"/>
              <a:t>čelustí</a:t>
            </a:r>
            <a:endParaRPr lang="sk-SK" dirty="0" smtClean="0"/>
          </a:p>
          <a:p>
            <a:r>
              <a:rPr lang="sk-SK" dirty="0" smtClean="0"/>
              <a:t>                      </a:t>
            </a:r>
            <a:r>
              <a:rPr lang="sk-SK" dirty="0" err="1" smtClean="0"/>
              <a:t>príustné</a:t>
            </a:r>
            <a:r>
              <a:rPr lang="sk-SK" dirty="0" smtClean="0"/>
              <a:t> nožičky</a:t>
            </a:r>
          </a:p>
          <a:p>
            <a:r>
              <a:rPr lang="sk-SK" dirty="0" smtClean="0"/>
              <a:t>                      kráčavé </a:t>
            </a:r>
            <a:r>
              <a:rPr lang="sk-SK" dirty="0" smtClean="0"/>
              <a:t>končatiny, dvojvetvové</a:t>
            </a:r>
            <a:endParaRPr lang="sk-SK" dirty="0" smtClean="0"/>
          </a:p>
          <a:p>
            <a:r>
              <a:rPr lang="sk-SK" dirty="0" smtClean="0"/>
              <a:t>                      na brušku – na nosenie vajíčok, kopulačné o.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DS:</a:t>
            </a:r>
            <a:r>
              <a:rPr lang="sk-SK" dirty="0" smtClean="0"/>
              <a:t> žiabre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VS</a:t>
            </a:r>
            <a:r>
              <a:rPr lang="sk-SK" dirty="0" err="1" smtClean="0"/>
              <a:t>:metanefrídie</a:t>
            </a:r>
            <a:r>
              <a:rPr lang="sk-SK" dirty="0" smtClean="0"/>
              <a:t> na báze tykadiel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ZS</a:t>
            </a:r>
            <a:r>
              <a:rPr lang="sk-SK" dirty="0" smtClean="0"/>
              <a:t>: zložené oči – mozaikové videnie</a:t>
            </a:r>
          </a:p>
          <a:p>
            <a:r>
              <a:rPr lang="sk-SK" dirty="0" smtClean="0"/>
              <a:t>       </a:t>
            </a:r>
            <a:r>
              <a:rPr lang="sk-SK" dirty="0" err="1" smtClean="0"/>
              <a:t>naupliové</a:t>
            </a:r>
            <a:r>
              <a:rPr lang="sk-SK" dirty="0" smtClean="0"/>
              <a:t> oko – temenné oko u lariev  </a:t>
            </a:r>
          </a:p>
          <a:p>
            <a:r>
              <a:rPr lang="sk-SK" dirty="0" smtClean="0"/>
              <a:t>       </a:t>
            </a:r>
            <a:r>
              <a:rPr lang="sk-SK" dirty="0" err="1" smtClean="0"/>
              <a:t>statocysta</a:t>
            </a:r>
            <a:endParaRPr lang="sk-SK" dirty="0"/>
          </a:p>
        </p:txBody>
      </p:sp>
      <p:pic>
        <p:nvPicPr>
          <p:cNvPr id="4" name="Obrázok 3" descr="imagesCAC3FEM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4357694"/>
            <a:ext cx="4714908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2060"/>
                </a:solidFill>
              </a:rPr>
              <a:t>Skupina:Nižšie</a:t>
            </a:r>
            <a:r>
              <a:rPr lang="sk-SK" dirty="0" smtClean="0">
                <a:solidFill>
                  <a:srgbClr val="002060"/>
                </a:solidFill>
              </a:rPr>
              <a:t> kôrovce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veľkosť do 1 cm</a:t>
            </a:r>
          </a:p>
          <a:p>
            <a:r>
              <a:rPr lang="sk-SK" dirty="0" smtClean="0"/>
              <a:t>nemajú končatiny na brušku</a:t>
            </a:r>
          </a:p>
          <a:p>
            <a:r>
              <a:rPr lang="sk-SK" dirty="0" smtClean="0"/>
              <a:t>veľký počet článkov</a:t>
            </a:r>
          </a:p>
          <a:p>
            <a:r>
              <a:rPr lang="sk-SK" dirty="0" smtClean="0"/>
              <a:t>súčasť planktónu, filtrujú vodu, parazity</a:t>
            </a:r>
          </a:p>
          <a:p>
            <a:r>
              <a:rPr lang="sk-SK" dirty="0" err="1" smtClean="0"/>
              <a:t>Dafnia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Cyklop</a:t>
            </a:r>
            <a:endParaRPr lang="sk-SK" dirty="0"/>
          </a:p>
        </p:txBody>
      </p:sp>
      <p:pic>
        <p:nvPicPr>
          <p:cNvPr id="4" name="Obrázok 3" descr="imagesCAXITK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3857628"/>
            <a:ext cx="1571636" cy="2000264"/>
          </a:xfrm>
          <a:prstGeom prst="rect">
            <a:avLst/>
          </a:prstGeom>
        </p:spPr>
      </p:pic>
      <p:pic>
        <p:nvPicPr>
          <p:cNvPr id="5" name="Obrázok 4" descr="imagesCA462Z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16" y="4071942"/>
            <a:ext cx="1804991" cy="2071702"/>
          </a:xfrm>
          <a:prstGeom prst="rect">
            <a:avLst/>
          </a:prstGeom>
        </p:spPr>
      </p:pic>
      <p:pic>
        <p:nvPicPr>
          <p:cNvPr id="6" name="Obrázok 5" descr="imagesCA9MC6W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4857760"/>
            <a:ext cx="1576392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002060"/>
                </a:solidFill>
              </a:rPr>
              <a:t>Skupina:Vyššie</a:t>
            </a:r>
            <a:r>
              <a:rPr lang="sk-SK" dirty="0" smtClean="0">
                <a:solidFill>
                  <a:srgbClr val="002060"/>
                </a:solidFill>
              </a:rPr>
              <a:t> kôrovce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veľkosť niekoľko 10 cm</a:t>
            </a:r>
          </a:p>
          <a:p>
            <a:r>
              <a:rPr lang="sk-SK" dirty="0" smtClean="0"/>
              <a:t>diferencované končatiny aj na brušku</a:t>
            </a:r>
          </a:p>
          <a:p>
            <a:r>
              <a:rPr lang="sk-SK" dirty="0" smtClean="0"/>
              <a:t>telo sa skladá vždy z 21 článkov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Rak riečny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Krab čínsky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Langusta obyčajná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Homár obyčajný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CAJRMTD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5214950"/>
            <a:ext cx="2214578" cy="1430598"/>
          </a:xfrm>
          <a:prstGeom prst="rect">
            <a:avLst/>
          </a:prstGeom>
        </p:spPr>
      </p:pic>
      <p:pic>
        <p:nvPicPr>
          <p:cNvPr id="5" name="Obrázok 4" descr="imagesCA427AJ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3702" y="2857496"/>
            <a:ext cx="2500298" cy="2071702"/>
          </a:xfrm>
          <a:prstGeom prst="rect">
            <a:avLst/>
          </a:prstGeom>
        </p:spPr>
      </p:pic>
      <p:pic>
        <p:nvPicPr>
          <p:cNvPr id="6" name="Obrázok 5" descr="imagesCAVEPL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64" y="5143512"/>
            <a:ext cx="2571736" cy="1295403"/>
          </a:xfrm>
          <a:prstGeom prst="rect">
            <a:avLst/>
          </a:prstGeom>
        </p:spPr>
      </p:pic>
      <p:pic>
        <p:nvPicPr>
          <p:cNvPr id="7" name="Obrázok 6" descr="Palinurus_elephas_001%20-%20langus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4810" y="3429000"/>
            <a:ext cx="2143140" cy="1906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Podkmeň:Viacnôžky</a:t>
            </a:r>
            <a:r>
              <a:rPr lang="sk-SK" dirty="0" smtClean="0">
                <a:solidFill>
                  <a:srgbClr val="FF0000"/>
                </a:solidFill>
              </a:rPr>
              <a:t>(</a:t>
            </a:r>
            <a:r>
              <a:rPr lang="sk-SK" dirty="0" err="1" smtClean="0">
                <a:solidFill>
                  <a:srgbClr val="FF0000"/>
                </a:solidFill>
              </a:rPr>
              <a:t>Myriapoda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Pripomínajú štádia hmyzu  napr. húsenice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Stavba</a:t>
            </a:r>
            <a:r>
              <a:rPr lang="sk-SK" dirty="0" smtClean="0"/>
              <a:t>: hlava + trup        </a:t>
            </a:r>
          </a:p>
          <a:p>
            <a:r>
              <a:rPr lang="sk-SK" dirty="0" smtClean="0"/>
              <a:t>Na každom článku 1-2 páry končatín</a:t>
            </a:r>
          </a:p>
          <a:p>
            <a:r>
              <a:rPr lang="sk-SK" dirty="0" smtClean="0">
                <a:solidFill>
                  <a:srgbClr val="002060"/>
                </a:solidFill>
              </a:rPr>
              <a:t>Trieda : stonôžky               Trieda: </a:t>
            </a:r>
            <a:r>
              <a:rPr lang="sk-SK" dirty="0" err="1" smtClean="0">
                <a:solidFill>
                  <a:srgbClr val="002060"/>
                </a:solidFill>
              </a:rPr>
              <a:t>Mnohonôžky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dirty="0" smtClean="0"/>
              <a:t>telo ploské                               telo valcovité na priereze</a:t>
            </a:r>
          </a:p>
          <a:p>
            <a:r>
              <a:rPr lang="sk-SK" dirty="0" smtClean="0"/>
              <a:t>na každom článku                   na každom článku</a:t>
            </a:r>
          </a:p>
          <a:p>
            <a:pPr>
              <a:buNone/>
            </a:pPr>
            <a:r>
              <a:rPr lang="sk-SK" dirty="0" smtClean="0"/>
              <a:t>     1 pár končatín                         2 páry končatín</a:t>
            </a:r>
          </a:p>
          <a:p>
            <a:r>
              <a:rPr lang="sk-SK" dirty="0" smtClean="0"/>
              <a:t>jedové žľazy, dravé                  bylinožravé, humus</a:t>
            </a:r>
          </a:p>
          <a:p>
            <a:r>
              <a:rPr lang="sk-SK" dirty="0" smtClean="0"/>
              <a:t>vyústenie </a:t>
            </a:r>
            <a:r>
              <a:rPr lang="sk-SK" dirty="0" err="1" smtClean="0"/>
              <a:t>pohl.ústrojov</a:t>
            </a:r>
            <a:r>
              <a:rPr lang="sk-SK" dirty="0" smtClean="0"/>
              <a:t>         </a:t>
            </a:r>
            <a:r>
              <a:rPr lang="sk-SK" dirty="0" err="1" smtClean="0"/>
              <a:t>vyústenie</a:t>
            </a:r>
            <a:r>
              <a:rPr lang="sk-SK" dirty="0" smtClean="0"/>
              <a:t> </a:t>
            </a:r>
            <a:r>
              <a:rPr lang="sk-SK" dirty="0" err="1" smtClean="0"/>
              <a:t>pohl.ústrojov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vzadu                                         vpredu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B050"/>
                </a:solidFill>
              </a:rPr>
              <a:t>Stonôžka </a:t>
            </a:r>
            <a:r>
              <a:rPr lang="sk-SK" dirty="0" err="1" smtClean="0">
                <a:solidFill>
                  <a:srgbClr val="00B050"/>
                </a:solidFill>
              </a:rPr>
              <a:t>ucholaková</a:t>
            </a:r>
            <a:r>
              <a:rPr lang="sk-SK" dirty="0" smtClean="0">
                <a:solidFill>
                  <a:srgbClr val="00B050"/>
                </a:solidFill>
              </a:rPr>
              <a:t>         </a:t>
            </a:r>
            <a:r>
              <a:rPr lang="sk-SK" dirty="0" err="1" smtClean="0">
                <a:solidFill>
                  <a:srgbClr val="00B050"/>
                </a:solidFill>
              </a:rPr>
              <a:t>Mnohonôžka</a:t>
            </a:r>
            <a:r>
              <a:rPr lang="sk-SK" dirty="0" smtClean="0">
                <a:solidFill>
                  <a:srgbClr val="00B050"/>
                </a:solidFill>
              </a:rPr>
              <a:t> zemná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CAOIOLZ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2143116"/>
            <a:ext cx="1628780" cy="1433514"/>
          </a:xfrm>
          <a:prstGeom prst="rect">
            <a:avLst/>
          </a:prstGeom>
        </p:spPr>
      </p:pic>
      <p:pic>
        <p:nvPicPr>
          <p:cNvPr id="5" name="Obrázok 4" descr="imagesCAPJCY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3714752"/>
            <a:ext cx="2214578" cy="1428760"/>
          </a:xfrm>
          <a:prstGeom prst="rect">
            <a:avLst/>
          </a:prstGeom>
        </p:spPr>
      </p:pic>
      <p:pic>
        <p:nvPicPr>
          <p:cNvPr id="6" name="Obrázok 5" descr="P292d9a2a_chroba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52" y="3786190"/>
            <a:ext cx="3810000" cy="2857500"/>
          </a:xfrm>
          <a:prstGeom prst="rect">
            <a:avLst/>
          </a:prstGeom>
        </p:spPr>
      </p:pic>
      <p:pic>
        <p:nvPicPr>
          <p:cNvPr id="7" name="Obrázok 6" descr="imagesCAR64KR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6512" y="2214554"/>
            <a:ext cx="1857388" cy="1285884"/>
          </a:xfrm>
          <a:prstGeom prst="rect">
            <a:avLst/>
          </a:prstGeom>
        </p:spPr>
      </p:pic>
      <p:pic>
        <p:nvPicPr>
          <p:cNvPr id="8" name="Obrázok 7" descr="imagesCAS9KO9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0166" y="5286388"/>
            <a:ext cx="2786082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Podkmeň:Hmyz</a:t>
            </a:r>
            <a:r>
              <a:rPr lang="sk-SK" dirty="0" smtClean="0">
                <a:solidFill>
                  <a:srgbClr val="FF0000"/>
                </a:solidFill>
              </a:rPr>
              <a:t>(</a:t>
            </a:r>
            <a:r>
              <a:rPr lang="sk-SK" dirty="0" err="1" smtClean="0">
                <a:solidFill>
                  <a:srgbClr val="FF0000"/>
                </a:solidFill>
              </a:rPr>
              <a:t>Insecta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Stavba</a:t>
            </a:r>
            <a:r>
              <a:rPr lang="sk-SK" dirty="0" smtClean="0"/>
              <a:t>: </a:t>
            </a:r>
            <a:r>
              <a:rPr lang="sk-SK" dirty="0" err="1" smtClean="0"/>
              <a:t>hlava+hruď+bruško</a:t>
            </a:r>
            <a:endParaRPr lang="sk-SK" dirty="0" smtClean="0"/>
          </a:p>
          <a:p>
            <a:r>
              <a:rPr lang="sk-SK" dirty="0" smtClean="0"/>
              <a:t>              </a:t>
            </a:r>
            <a:r>
              <a:rPr lang="sk-SK" smtClean="0"/>
              <a:t>exoskelet</a:t>
            </a:r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Hlava</a:t>
            </a:r>
            <a:r>
              <a:rPr lang="sk-SK" dirty="0" smtClean="0"/>
              <a:t> – zrastením 6 článkov</a:t>
            </a:r>
          </a:p>
          <a:p>
            <a:r>
              <a:rPr lang="sk-SK" dirty="0" smtClean="0"/>
              <a:t>              1 pár tykadiel</a:t>
            </a:r>
          </a:p>
          <a:p>
            <a:r>
              <a:rPr lang="sk-SK" dirty="0" smtClean="0"/>
              <a:t>              ústne ústroje:  vrchná pera</a:t>
            </a:r>
          </a:p>
          <a:p>
            <a:r>
              <a:rPr lang="sk-SK" dirty="0" smtClean="0"/>
              <a:t>                                         </a:t>
            </a:r>
            <a:r>
              <a:rPr lang="sk-SK" dirty="0" err="1" smtClean="0"/>
              <a:t>hryzadlá=</a:t>
            </a:r>
            <a:r>
              <a:rPr lang="sk-SK" dirty="0" err="1" smtClean="0">
                <a:solidFill>
                  <a:srgbClr val="00B050"/>
                </a:solidFill>
              </a:rPr>
              <a:t>mandibuly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smtClean="0"/>
              <a:t>                                         </a:t>
            </a:r>
            <a:r>
              <a:rPr lang="sk-SK" dirty="0" err="1" smtClean="0"/>
              <a:t>čeľuste=</a:t>
            </a:r>
            <a:r>
              <a:rPr lang="sk-SK" dirty="0" err="1" smtClean="0">
                <a:solidFill>
                  <a:srgbClr val="00B050"/>
                </a:solidFill>
              </a:rPr>
              <a:t>maxily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 smtClean="0"/>
              <a:t>                                         spodná pera</a:t>
            </a:r>
          </a:p>
          <a:p>
            <a:r>
              <a:rPr lang="sk-SK" dirty="0" smtClean="0"/>
              <a:t>                                zložené oči + jednoduché očká  </a:t>
            </a:r>
            <a:endParaRPr lang="sk-SK" dirty="0"/>
          </a:p>
        </p:txBody>
      </p:sp>
      <p:pic>
        <p:nvPicPr>
          <p:cNvPr id="4" name="Obrázok 3" descr="anatomi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071942"/>
            <a:ext cx="2714644" cy="2286016"/>
          </a:xfrm>
          <a:prstGeom prst="rect">
            <a:avLst/>
          </a:prstGeom>
        </p:spPr>
      </p:pic>
      <p:pic>
        <p:nvPicPr>
          <p:cNvPr id="5" name="Obrázok 4" descr="anatomi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1643050"/>
            <a:ext cx="321471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Končatiny článkované,  </a:t>
            </a:r>
            <a:r>
              <a:rPr lang="sk-SK" dirty="0" err="1" smtClean="0"/>
              <a:t>kľbovito</a:t>
            </a:r>
            <a:r>
              <a:rPr lang="sk-SK" dirty="0" smtClean="0"/>
              <a:t> spojené s telom, priečne pruhované svaly</a:t>
            </a:r>
          </a:p>
          <a:p>
            <a:r>
              <a:rPr lang="sk-SK" dirty="0" err="1" smtClean="0">
                <a:solidFill>
                  <a:srgbClr val="FF0000"/>
                </a:solidFill>
              </a:rPr>
              <a:t>Funkcie</a:t>
            </a:r>
            <a:r>
              <a:rPr lang="sk-SK" dirty="0" err="1" smtClean="0"/>
              <a:t>:rýchlejší</a:t>
            </a:r>
            <a:r>
              <a:rPr lang="sk-SK" dirty="0" smtClean="0"/>
              <a:t> pohyb</a:t>
            </a:r>
          </a:p>
          <a:p>
            <a:r>
              <a:rPr lang="sk-SK" dirty="0"/>
              <a:t> </a:t>
            </a:r>
            <a:r>
              <a:rPr lang="sk-SK" dirty="0" smtClean="0"/>
              <a:t>              uchopenie a spracovanie potravy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dýchanie</a:t>
            </a:r>
          </a:p>
          <a:p>
            <a:r>
              <a:rPr lang="sk-SK" dirty="0"/>
              <a:t> </a:t>
            </a:r>
            <a:r>
              <a:rPr lang="sk-SK" dirty="0" smtClean="0"/>
              <a:t>              prenos vajíčok</a:t>
            </a:r>
          </a:p>
          <a:p>
            <a:r>
              <a:rPr lang="sk-SK" dirty="0"/>
              <a:t> </a:t>
            </a:r>
            <a:r>
              <a:rPr lang="sk-SK" dirty="0" smtClean="0"/>
              <a:t>              nesú zmyslové orgány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redukované u parazitov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Základný vývojový smer </a:t>
            </a:r>
            <a:r>
              <a:rPr lang="sk-SK" dirty="0" smtClean="0"/>
              <a:t>= premena a špecializácia končatín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Hruď</a:t>
            </a:r>
            <a:r>
              <a:rPr lang="sk-SK" dirty="0" smtClean="0"/>
              <a:t>: 3páry kráčavých končatín</a:t>
            </a:r>
          </a:p>
          <a:p>
            <a:pPr>
              <a:buNone/>
            </a:pPr>
            <a:r>
              <a:rPr lang="sk-SK" dirty="0" smtClean="0"/>
              <a:t>              mohutné svalstvo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môžu mať 1-2 páry krídel alebo redukcia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Bruško- </a:t>
            </a:r>
            <a:r>
              <a:rPr lang="sk-SK" dirty="0" err="1" smtClean="0"/>
              <a:t>kladielko</a:t>
            </a:r>
            <a:r>
              <a:rPr lang="sk-SK" dirty="0" smtClean="0"/>
              <a:t> u samičiek</a:t>
            </a:r>
          </a:p>
          <a:p>
            <a:pPr>
              <a:buNone/>
            </a:pPr>
            <a:r>
              <a:rPr lang="sk-SK" dirty="0" smtClean="0"/>
              <a:t>                  kopulačný orgán samcov</a:t>
            </a:r>
            <a:endParaRPr lang="sk-SK" dirty="0"/>
          </a:p>
        </p:txBody>
      </p:sp>
      <p:pic>
        <p:nvPicPr>
          <p:cNvPr id="4" name="Obrázok 3" descr="anatomi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6" y="1714488"/>
            <a:ext cx="1285884" cy="1785950"/>
          </a:xfrm>
          <a:prstGeom prst="rect">
            <a:avLst/>
          </a:prstGeom>
        </p:spPr>
      </p:pic>
      <p:pic>
        <p:nvPicPr>
          <p:cNvPr id="5" name="Obrázok 4" descr="imagesCA9F94A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2827438"/>
            <a:ext cx="3500462" cy="1382017"/>
          </a:xfrm>
          <a:prstGeom prst="rect">
            <a:avLst/>
          </a:prstGeom>
        </p:spPr>
      </p:pic>
      <p:pic>
        <p:nvPicPr>
          <p:cNvPr id="6" name="Obrázok 5" descr="anatomi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4214818"/>
            <a:ext cx="1428760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NS</a:t>
            </a:r>
            <a:r>
              <a:rPr lang="sk-SK" dirty="0" smtClean="0"/>
              <a:t>: veľmi dobre vyvinutá</a:t>
            </a:r>
          </a:p>
          <a:p>
            <a:r>
              <a:rPr lang="sk-SK" dirty="0" smtClean="0"/>
              <a:t>       </a:t>
            </a:r>
            <a:r>
              <a:rPr lang="sk-SK" dirty="0" smtClean="0">
                <a:solidFill>
                  <a:srgbClr val="00B050"/>
                </a:solidFill>
              </a:rPr>
              <a:t>inštinktívne správanie </a:t>
            </a:r>
            <a:r>
              <a:rPr lang="sk-SK" dirty="0" smtClean="0"/>
              <a:t>hlavne u sociálneho</a:t>
            </a:r>
          </a:p>
          <a:p>
            <a:pPr>
              <a:buNone/>
            </a:pPr>
            <a:r>
              <a:rPr lang="sk-SK" dirty="0" smtClean="0"/>
              <a:t>          hmyzu  (</a:t>
            </a:r>
            <a:r>
              <a:rPr lang="sk-SK" dirty="0" err="1" smtClean="0"/>
              <a:t>blanokrídlovce</a:t>
            </a:r>
            <a:r>
              <a:rPr lang="sk-SK" dirty="0" smtClean="0"/>
              <a:t>)</a:t>
            </a:r>
          </a:p>
          <a:p>
            <a:pPr>
              <a:buNone/>
            </a:pPr>
            <a:r>
              <a:rPr lang="sk-SK" dirty="0" smtClean="0"/>
              <a:t>                       -stavba hniezd a ich údržba</a:t>
            </a:r>
          </a:p>
          <a:p>
            <a:pPr>
              <a:buNone/>
            </a:pPr>
            <a:r>
              <a:rPr lang="sk-SK" dirty="0" smtClean="0"/>
              <a:t>                       - dotyková komunikácia</a:t>
            </a:r>
          </a:p>
          <a:p>
            <a:pPr>
              <a:buNone/>
            </a:pPr>
            <a:r>
              <a:rPr lang="sk-SK" dirty="0" smtClean="0"/>
              <a:t>                       -  pachová komunikácia</a:t>
            </a:r>
          </a:p>
          <a:p>
            <a:pPr>
              <a:buNone/>
            </a:pPr>
            <a:r>
              <a:rPr lang="sk-SK" dirty="0" smtClean="0"/>
              <a:t>   veľká prispôsobivosť –  </a:t>
            </a:r>
            <a:r>
              <a:rPr lang="sk-SK" dirty="0" smtClean="0">
                <a:solidFill>
                  <a:srgbClr val="00B050"/>
                </a:solidFill>
              </a:rPr>
              <a:t>mimikry</a:t>
            </a:r>
          </a:p>
          <a:p>
            <a:pPr>
              <a:buNone/>
            </a:pPr>
            <a:r>
              <a:rPr lang="sk-SK" dirty="0" smtClean="0">
                <a:solidFill>
                  <a:srgbClr val="00B050"/>
                </a:solidFill>
              </a:rPr>
              <a:t>                                             </a:t>
            </a:r>
            <a:r>
              <a:rPr lang="sk-SK" dirty="0" err="1" smtClean="0">
                <a:solidFill>
                  <a:srgbClr val="00B050"/>
                </a:solidFill>
              </a:rPr>
              <a:t>mimetizmy</a:t>
            </a:r>
            <a:endParaRPr lang="sk-SK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yatropa_florea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3711189" cy="2429669"/>
          </a:xfrm>
        </p:spPr>
      </p:pic>
      <p:pic>
        <p:nvPicPr>
          <p:cNvPr id="5" name="Obrázok 4" descr="478px-Ophrys_insectifera_flow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764704"/>
            <a:ext cx="3523858" cy="4423253"/>
          </a:xfrm>
          <a:prstGeom prst="rect">
            <a:avLst/>
          </a:prstGeom>
        </p:spPr>
      </p:pic>
      <p:pic>
        <p:nvPicPr>
          <p:cNvPr id="6" name="Obrázok 5" descr="mimikr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356992"/>
            <a:ext cx="3960440" cy="32975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DS: </a:t>
            </a:r>
            <a:r>
              <a:rPr lang="sk-SK" dirty="0" smtClean="0">
                <a:solidFill>
                  <a:srgbClr val="00B050"/>
                </a:solidFill>
              </a:rPr>
              <a:t>vzdušnice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VS</a:t>
            </a:r>
            <a:r>
              <a:rPr lang="sk-SK" dirty="0" smtClean="0"/>
              <a:t>: </a:t>
            </a:r>
            <a:r>
              <a:rPr lang="sk-SK" dirty="0" err="1" smtClean="0">
                <a:solidFill>
                  <a:srgbClr val="00B050"/>
                </a:solidFill>
              </a:rPr>
              <a:t>malpighiho</a:t>
            </a:r>
            <a:r>
              <a:rPr lang="sk-SK" dirty="0" smtClean="0">
                <a:solidFill>
                  <a:srgbClr val="00B050"/>
                </a:solidFill>
              </a:rPr>
              <a:t> trubice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RS:</a:t>
            </a:r>
            <a:r>
              <a:rPr lang="sk-SK" dirty="0" smtClean="0"/>
              <a:t> oddelené pohlavia</a:t>
            </a:r>
          </a:p>
          <a:p>
            <a:r>
              <a:rPr lang="sk-SK" dirty="0" smtClean="0"/>
              <a:t>      kopulácia</a:t>
            </a:r>
          </a:p>
          <a:p>
            <a:r>
              <a:rPr lang="sk-SK" dirty="0" smtClean="0"/>
              <a:t>      vývin nepriamy – </a:t>
            </a:r>
            <a:r>
              <a:rPr lang="sk-SK" dirty="0" smtClean="0">
                <a:solidFill>
                  <a:srgbClr val="00B050"/>
                </a:solidFill>
              </a:rPr>
              <a:t>s nedokonalou </a:t>
            </a:r>
            <a:r>
              <a:rPr lang="sk-SK" dirty="0" smtClean="0">
                <a:solidFill>
                  <a:srgbClr val="00B050"/>
                </a:solidFill>
              </a:rPr>
              <a:t>premenou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                vajíčko – larva - </a:t>
            </a:r>
            <a:r>
              <a:rPr lang="sk-SK" dirty="0" err="1" smtClean="0"/>
              <a:t>imágo</a:t>
            </a:r>
            <a:endParaRPr lang="sk-SK" dirty="0" smtClean="0"/>
          </a:p>
          <a:p>
            <a:r>
              <a:rPr lang="sk-SK" dirty="0" smtClean="0"/>
              <a:t>                                      </a:t>
            </a:r>
            <a:r>
              <a:rPr lang="sk-SK" dirty="0" smtClean="0">
                <a:solidFill>
                  <a:srgbClr val="00B050"/>
                </a:solidFill>
              </a:rPr>
              <a:t>s dokonalou </a:t>
            </a:r>
            <a:r>
              <a:rPr lang="sk-SK" dirty="0" smtClean="0">
                <a:solidFill>
                  <a:srgbClr val="00B050"/>
                </a:solidFill>
              </a:rPr>
              <a:t>premeno</a:t>
            </a:r>
            <a:r>
              <a:rPr lang="sk-SK" dirty="0" smtClean="0"/>
              <a:t>u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                   vajíčko - larva – kukla - </a:t>
            </a:r>
            <a:r>
              <a:rPr lang="sk-SK" dirty="0" err="1" smtClean="0"/>
              <a:t>imágo</a:t>
            </a:r>
            <a:endParaRPr lang="sk-SK" dirty="0" smtClean="0"/>
          </a:p>
        </p:txBody>
      </p:sp>
      <p:pic>
        <p:nvPicPr>
          <p:cNvPr id="4" name="Obrázok 3" descr="imagesCAQK07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1571612"/>
            <a:ext cx="1976444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Podtrieda: Bezkrídly hmyz(</a:t>
            </a:r>
            <a:r>
              <a:rPr lang="sk-SK" dirty="0" err="1" smtClean="0">
                <a:solidFill>
                  <a:srgbClr val="002060"/>
                </a:solidFill>
              </a:rPr>
              <a:t>Apterygota</a:t>
            </a:r>
            <a:r>
              <a:rPr lang="sk-SK" dirty="0" smtClean="0">
                <a:solidFill>
                  <a:srgbClr val="002060"/>
                </a:solidFill>
              </a:rPr>
              <a:t>)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stará skupina, primitívna</a:t>
            </a:r>
          </a:p>
          <a:p>
            <a:r>
              <a:rPr lang="sk-SK" dirty="0" smtClean="0"/>
              <a:t>nemajú ani nemali krídla</a:t>
            </a:r>
          </a:p>
          <a:p>
            <a:r>
              <a:rPr lang="sk-SK" dirty="0" smtClean="0"/>
              <a:t>Na brušku zvyšky končatín</a:t>
            </a:r>
          </a:p>
          <a:p>
            <a:r>
              <a:rPr lang="sk-SK" dirty="0" err="1" smtClean="0">
                <a:solidFill>
                  <a:srgbClr val="00B050"/>
                </a:solidFill>
              </a:rPr>
              <a:t>Chvostoskok</a:t>
            </a:r>
            <a:r>
              <a:rPr lang="sk-SK" dirty="0" smtClean="0">
                <a:solidFill>
                  <a:srgbClr val="00B050"/>
                </a:solidFill>
              </a:rPr>
              <a:t>                        Švehla obyč.</a:t>
            </a:r>
            <a:endParaRPr lang="sk-SK" dirty="0">
              <a:solidFill>
                <a:srgbClr val="00B050"/>
              </a:solidFill>
            </a:endParaRPr>
          </a:p>
        </p:txBody>
      </p:sp>
      <p:pic>
        <p:nvPicPr>
          <p:cNvPr id="4" name="Obrázok 3" descr="imagesCATDO8P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4214818"/>
            <a:ext cx="2714644" cy="1731917"/>
          </a:xfrm>
          <a:prstGeom prst="rect">
            <a:avLst/>
          </a:prstGeom>
        </p:spPr>
      </p:pic>
      <p:pic>
        <p:nvPicPr>
          <p:cNvPr id="5" name="Obrázok 4" descr="imagesCAGPZK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4286256"/>
            <a:ext cx="2714644" cy="1752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002060"/>
                </a:solidFill>
              </a:rPr>
              <a:t>Podtrieda: Krídlatý hmyz(</a:t>
            </a:r>
            <a:r>
              <a:rPr lang="sk-SK" dirty="0" err="1" smtClean="0">
                <a:solidFill>
                  <a:srgbClr val="002060"/>
                </a:solidFill>
              </a:rPr>
              <a:t>Pterygota</a:t>
            </a:r>
            <a:r>
              <a:rPr lang="sk-SK" dirty="0" smtClean="0">
                <a:solidFill>
                  <a:srgbClr val="002060"/>
                </a:solidFill>
              </a:rPr>
              <a:t>)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Majú 1-2 páry rôzne modifikovaných krídel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Skupina: Hmyz s nedokonalou premenou</a:t>
            </a:r>
          </a:p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                           (</a:t>
            </a:r>
            <a:r>
              <a:rPr lang="sk-SK" dirty="0" err="1" smtClean="0">
                <a:solidFill>
                  <a:srgbClr val="FFC000"/>
                </a:solidFill>
              </a:rPr>
              <a:t>Hemimetabola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</a:p>
          <a:p>
            <a:pPr>
              <a:buNone/>
            </a:pPr>
            <a:r>
              <a:rPr lang="sk-SK" dirty="0" smtClean="0">
                <a:solidFill>
                  <a:srgbClr val="7030A0"/>
                </a:solidFill>
              </a:rPr>
              <a:t>Rad: Vážky</a:t>
            </a:r>
          </a:p>
          <a:p>
            <a:pPr>
              <a:buNone/>
            </a:pPr>
            <a:r>
              <a:rPr lang="sk-SK" dirty="0" smtClean="0">
                <a:solidFill>
                  <a:srgbClr val="7030A0"/>
                </a:solidFill>
              </a:rPr>
              <a:t>         </a:t>
            </a:r>
            <a:r>
              <a:rPr lang="sk-SK" dirty="0" smtClean="0"/>
              <a:t>veľká hlava so zloženými očami</a:t>
            </a:r>
          </a:p>
          <a:p>
            <a:pPr>
              <a:buNone/>
            </a:pPr>
            <a:r>
              <a:rPr lang="sk-SK" dirty="0" smtClean="0"/>
              <a:t>         pri vode, dravce - </a:t>
            </a:r>
            <a:r>
              <a:rPr lang="sk-SK" dirty="0" smtClean="0">
                <a:solidFill>
                  <a:srgbClr val="00B050"/>
                </a:solidFill>
              </a:rPr>
              <a:t>maska</a:t>
            </a:r>
          </a:p>
          <a:p>
            <a:pPr>
              <a:buNone/>
            </a:pPr>
            <a:r>
              <a:rPr lang="sk-SK" dirty="0" smtClean="0"/>
              <a:t>         2 páry veľkých krídel, dobré </a:t>
            </a:r>
            <a:r>
              <a:rPr lang="sk-SK" dirty="0" err="1" smtClean="0"/>
              <a:t>letce</a:t>
            </a:r>
            <a:endParaRPr lang="sk-SK" dirty="0"/>
          </a:p>
        </p:txBody>
      </p:sp>
      <p:pic>
        <p:nvPicPr>
          <p:cNvPr id="4" name="Obrázok 3" descr="imagesCAQCN3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6" y="3500438"/>
            <a:ext cx="2285984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Rad:Podenky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larvy niekoľko rokov</a:t>
            </a:r>
          </a:p>
          <a:p>
            <a:r>
              <a:rPr lang="sk-SK" dirty="0" err="1" smtClean="0"/>
              <a:t>imága</a:t>
            </a:r>
            <a:r>
              <a:rPr lang="sk-SK" dirty="0" smtClean="0"/>
              <a:t> niekoľko hodín – rozmnožovanie</a:t>
            </a:r>
          </a:p>
          <a:p>
            <a:r>
              <a:rPr lang="sk-SK" dirty="0" err="1" smtClean="0">
                <a:solidFill>
                  <a:srgbClr val="7030A0"/>
                </a:solidFill>
              </a:rPr>
              <a:t>Rad:Rovnokrídlovce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zle lietajú, dobre skáču</a:t>
            </a:r>
          </a:p>
          <a:p>
            <a:r>
              <a:rPr lang="sk-SK" dirty="0" err="1" smtClean="0"/>
              <a:t>cvrlikavé</a:t>
            </a:r>
            <a:r>
              <a:rPr lang="sk-SK" dirty="0" smtClean="0"/>
              <a:t> zvuky</a:t>
            </a:r>
            <a:endParaRPr lang="sk-SK" dirty="0"/>
          </a:p>
        </p:txBody>
      </p:sp>
      <p:pic>
        <p:nvPicPr>
          <p:cNvPr id="4" name="Obrázok 3" descr="imagesCAI2WUC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285728"/>
            <a:ext cx="2928926" cy="2143140"/>
          </a:xfrm>
          <a:prstGeom prst="rect">
            <a:avLst/>
          </a:prstGeom>
        </p:spPr>
      </p:pic>
      <p:pic>
        <p:nvPicPr>
          <p:cNvPr id="5" name="Obrázok 4" descr="imagesCA434T9Q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5143512"/>
            <a:ext cx="2357454" cy="1447804"/>
          </a:xfrm>
          <a:prstGeom prst="rect">
            <a:avLst/>
          </a:prstGeom>
        </p:spPr>
      </p:pic>
      <p:pic>
        <p:nvPicPr>
          <p:cNvPr id="6" name="Obrázok 5" descr="imagesCAB2XN5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5072074"/>
            <a:ext cx="2214568" cy="1500198"/>
          </a:xfrm>
          <a:prstGeom prst="rect">
            <a:avLst/>
          </a:prstGeom>
        </p:spPr>
      </p:pic>
      <p:pic>
        <p:nvPicPr>
          <p:cNvPr id="8" name="Obrázok 7" descr="imagesCAM4QQH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6380" y="4786322"/>
            <a:ext cx="2214578" cy="1576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Rad:Šváby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sploštené telo</a:t>
            </a:r>
          </a:p>
          <a:p>
            <a:endParaRPr lang="sk-SK" dirty="0" smtClean="0"/>
          </a:p>
          <a:p>
            <a:r>
              <a:rPr lang="sk-SK" dirty="0" err="1" smtClean="0">
                <a:solidFill>
                  <a:srgbClr val="7030A0"/>
                </a:solidFill>
              </a:rPr>
              <a:t>Rad:Termity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Spoločenský hmyz, deľba práce</a:t>
            </a:r>
            <a:endParaRPr lang="sk-SK" dirty="0"/>
          </a:p>
        </p:txBody>
      </p:sp>
      <p:pic>
        <p:nvPicPr>
          <p:cNvPr id="4" name="Obrázok 3" descr="imagesCAW2B6I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1357298"/>
            <a:ext cx="1952630" cy="1238253"/>
          </a:xfrm>
          <a:prstGeom prst="rect">
            <a:avLst/>
          </a:prstGeom>
        </p:spPr>
      </p:pic>
      <p:pic>
        <p:nvPicPr>
          <p:cNvPr id="5" name="Obrázok 4" descr="imagesCALC7FG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928670"/>
            <a:ext cx="1824042" cy="1385891"/>
          </a:xfrm>
          <a:prstGeom prst="rect">
            <a:avLst/>
          </a:prstGeom>
        </p:spPr>
      </p:pic>
      <p:pic>
        <p:nvPicPr>
          <p:cNvPr id="6" name="Obrázok 5" descr="imagesCAQN0NB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5140" y="2500306"/>
            <a:ext cx="1928826" cy="1500198"/>
          </a:xfrm>
          <a:prstGeom prst="rect">
            <a:avLst/>
          </a:prstGeom>
        </p:spPr>
      </p:pic>
      <p:pic>
        <p:nvPicPr>
          <p:cNvPr id="8" name="Obrázok 7" descr="imagesCA099NJU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8148" y="4286256"/>
            <a:ext cx="1285852" cy="2143140"/>
          </a:xfrm>
          <a:prstGeom prst="rect">
            <a:avLst/>
          </a:prstGeom>
        </p:spPr>
      </p:pic>
      <p:pic>
        <p:nvPicPr>
          <p:cNvPr id="9" name="Obrázok 8" descr="imagesCAGWBUO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760" y="4214818"/>
            <a:ext cx="1428760" cy="2286016"/>
          </a:xfrm>
          <a:prstGeom prst="rect">
            <a:avLst/>
          </a:prstGeom>
        </p:spPr>
      </p:pic>
      <p:pic>
        <p:nvPicPr>
          <p:cNvPr id="10" name="Obrázok 9" descr="imagesCAKEE51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43240" y="4643446"/>
            <a:ext cx="1933579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>
                <a:solidFill>
                  <a:srgbClr val="7030A0"/>
                </a:solidFill>
              </a:rPr>
              <a:t>Rad:Vši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Bodavo-cicavé ústne ústroje</a:t>
            </a:r>
          </a:p>
          <a:p>
            <a:r>
              <a:rPr lang="sk-SK" dirty="0" smtClean="0"/>
              <a:t>vajíčka – hnidy</a:t>
            </a:r>
          </a:p>
          <a:p>
            <a:endParaRPr lang="sk-SK" dirty="0" smtClean="0"/>
          </a:p>
          <a:p>
            <a:r>
              <a:rPr lang="sk-SK" dirty="0" err="1" smtClean="0">
                <a:solidFill>
                  <a:srgbClr val="7030A0"/>
                </a:solidFill>
              </a:rPr>
              <a:t>Rad:Bzdochy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na rastlinách aj živočíchoch, pestré, zápach</a:t>
            </a:r>
          </a:p>
        </p:txBody>
      </p:sp>
      <p:pic>
        <p:nvPicPr>
          <p:cNvPr id="4" name="Obrázok 3" descr="image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074" y="1857364"/>
            <a:ext cx="2428892" cy="2143140"/>
          </a:xfrm>
          <a:prstGeom prst="rect">
            <a:avLst/>
          </a:prstGeom>
        </p:spPr>
      </p:pic>
      <p:pic>
        <p:nvPicPr>
          <p:cNvPr id="5" name="Obrázok 4" descr="imagesCA1AGDG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5072074"/>
            <a:ext cx="2428860" cy="1500198"/>
          </a:xfrm>
          <a:prstGeom prst="rect">
            <a:avLst/>
          </a:prstGeom>
        </p:spPr>
      </p:pic>
      <p:pic>
        <p:nvPicPr>
          <p:cNvPr id="6" name="Obrázok 5" descr="imagesCACQ21U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5214950"/>
            <a:ext cx="1857388" cy="1500198"/>
          </a:xfrm>
          <a:prstGeom prst="rect">
            <a:avLst/>
          </a:prstGeom>
        </p:spPr>
      </p:pic>
      <p:pic>
        <p:nvPicPr>
          <p:cNvPr id="7" name="Obrázok 6" descr="imagesCAG9LMK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7620" y="2928934"/>
            <a:ext cx="1309692" cy="1176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Rad:Rovnakokrídlovce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cicajú rastlinné šťavy</a:t>
            </a:r>
          </a:p>
          <a:p>
            <a:r>
              <a:rPr lang="sk-SK" dirty="0" smtClean="0"/>
              <a:t>vošky a červce</a:t>
            </a:r>
          </a:p>
          <a:p>
            <a:endParaRPr lang="sk-SK" dirty="0"/>
          </a:p>
        </p:txBody>
      </p:sp>
      <p:pic>
        <p:nvPicPr>
          <p:cNvPr id="4" name="Obrázok 3" descr="imagesCAI91MX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1928802"/>
            <a:ext cx="2071702" cy="1714512"/>
          </a:xfrm>
          <a:prstGeom prst="rect">
            <a:avLst/>
          </a:prstGeom>
        </p:spPr>
      </p:pic>
      <p:pic>
        <p:nvPicPr>
          <p:cNvPr id="5" name="Obrázok 4" descr="imagesCAUAC4A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3786190"/>
            <a:ext cx="13573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Pokryv</a:t>
            </a:r>
            <a:r>
              <a:rPr lang="sk-SK" dirty="0" smtClean="0">
                <a:solidFill>
                  <a:srgbClr val="FF0000"/>
                </a:solidFill>
              </a:rPr>
              <a:t> tela</a:t>
            </a:r>
            <a:r>
              <a:rPr lang="sk-SK" dirty="0" smtClean="0"/>
              <a:t>: pokožka , </a:t>
            </a:r>
            <a:r>
              <a:rPr lang="sk-SK" dirty="0" err="1" smtClean="0"/>
              <a:t>kutikula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vonkajšia </a:t>
            </a:r>
            <a:r>
              <a:rPr lang="sk-SK" dirty="0" err="1" smtClean="0"/>
              <a:t>kostra=</a:t>
            </a:r>
            <a:r>
              <a:rPr lang="sk-SK" dirty="0" err="1" smtClean="0">
                <a:solidFill>
                  <a:srgbClr val="00B050"/>
                </a:solidFill>
              </a:rPr>
              <a:t>exoskelet</a:t>
            </a:r>
            <a:r>
              <a:rPr lang="sk-SK" dirty="0" smtClean="0"/>
              <a:t>,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chitín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</a:t>
            </a:r>
            <a:endParaRPr lang="sk-SK" baseline="-25000" dirty="0" smtClean="0"/>
          </a:p>
          <a:p>
            <a:r>
              <a:rPr lang="sk-SK" dirty="0"/>
              <a:t> </a:t>
            </a:r>
            <a:r>
              <a:rPr lang="sk-SK" dirty="0" smtClean="0"/>
              <a:t>pevná a pružná</a:t>
            </a:r>
          </a:p>
          <a:p>
            <a:r>
              <a:rPr lang="sk-SK" dirty="0" smtClean="0"/>
              <a:t> zvliekanie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4716016" y="2996952"/>
            <a:ext cx="45719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 descr="180px-Scheme_ant_worker_anatomy-cs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786058"/>
            <a:ext cx="17145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C000"/>
                </a:solidFill>
              </a:rPr>
              <a:t>Skupina:Hmyz</a:t>
            </a:r>
            <a:r>
              <a:rPr lang="sk-SK" dirty="0" smtClean="0">
                <a:solidFill>
                  <a:srgbClr val="FFC000"/>
                </a:solidFill>
              </a:rPr>
              <a:t> s dokonalou premenou (</a:t>
            </a:r>
            <a:r>
              <a:rPr lang="sk-SK" dirty="0" err="1" smtClean="0">
                <a:solidFill>
                  <a:srgbClr val="FFC000"/>
                </a:solidFill>
              </a:rPr>
              <a:t>Holometabola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Rad:Chrobáky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pevné </a:t>
            </a:r>
            <a:r>
              <a:rPr lang="sk-SK" dirty="0" err="1" smtClean="0"/>
              <a:t>chitinózne</a:t>
            </a:r>
            <a:r>
              <a:rPr lang="sk-SK" dirty="0" smtClean="0"/>
              <a:t> telo</a:t>
            </a:r>
          </a:p>
          <a:p>
            <a:r>
              <a:rPr lang="sk-SK" dirty="0" smtClean="0"/>
              <a:t>1.pár krídel = krovky, 2.pár = blanité krídla</a:t>
            </a:r>
          </a:p>
          <a:p>
            <a:r>
              <a:rPr lang="sk-SK" dirty="0" smtClean="0"/>
              <a:t>hryzavé ústne ústroje</a:t>
            </a:r>
          </a:p>
          <a:p>
            <a:r>
              <a:rPr lang="sk-SK" dirty="0" smtClean="0"/>
              <a:t>rôzne typy lariev, rôzne tykadlá a </a:t>
            </a:r>
            <a:r>
              <a:rPr lang="sk-SK" dirty="0" smtClean="0"/>
              <a:t>končatiny</a:t>
            </a:r>
          </a:p>
          <a:p>
            <a:r>
              <a:rPr lang="sk-SK" dirty="0" smtClean="0"/>
              <a:t>Vzdušnice umiestnené v krídlach</a:t>
            </a:r>
            <a:endParaRPr lang="sk-SK" dirty="0"/>
          </a:p>
        </p:txBody>
      </p:sp>
      <p:pic>
        <p:nvPicPr>
          <p:cNvPr id="4" name="Obrázok 3" descr="imagesCA5D7L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013176"/>
            <a:ext cx="1880989" cy="1584176"/>
          </a:xfrm>
          <a:prstGeom prst="rect">
            <a:avLst/>
          </a:prstGeom>
        </p:spPr>
      </p:pic>
      <p:pic>
        <p:nvPicPr>
          <p:cNvPr id="5" name="Obrázok 4" descr="imagesCAUUC0E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5013176"/>
            <a:ext cx="1775073" cy="1484784"/>
          </a:xfrm>
          <a:prstGeom prst="rect">
            <a:avLst/>
          </a:prstGeom>
        </p:spPr>
      </p:pic>
      <p:pic>
        <p:nvPicPr>
          <p:cNvPr id="6" name="Obrázok 5" descr="imagesCAS67Z5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5229200"/>
            <a:ext cx="1526282" cy="1440160"/>
          </a:xfrm>
          <a:prstGeom prst="rect">
            <a:avLst/>
          </a:prstGeom>
        </p:spPr>
      </p:pic>
      <p:pic>
        <p:nvPicPr>
          <p:cNvPr id="7" name="Obrázok 6" descr="imagesCAWO767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5445224"/>
            <a:ext cx="1775073" cy="1271506"/>
          </a:xfrm>
          <a:prstGeom prst="rect">
            <a:avLst/>
          </a:prstGeom>
        </p:spPr>
      </p:pic>
      <p:pic>
        <p:nvPicPr>
          <p:cNvPr id="8" name="Obrázok 7" descr="lyk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20072" y="1340768"/>
            <a:ext cx="1498667" cy="1296144"/>
          </a:xfrm>
          <a:prstGeom prst="rect">
            <a:avLst/>
          </a:prstGeom>
        </p:spPr>
      </p:pic>
      <p:pic>
        <p:nvPicPr>
          <p:cNvPr id="9" name="Obrázok 8" descr="stro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20272" y="1052736"/>
            <a:ext cx="1783862" cy="1584176"/>
          </a:xfrm>
          <a:prstGeom prst="rect">
            <a:avLst/>
          </a:prstGeom>
        </p:spPr>
      </p:pic>
      <p:pic>
        <p:nvPicPr>
          <p:cNvPr id="10" name="Obrázok 9" descr="imagesCAYNQ2AM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67650" y="3212976"/>
            <a:ext cx="1276350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Rad:Blanokrídlovce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sociálny hmyz, deľba práce</a:t>
            </a:r>
          </a:p>
          <a:p>
            <a:r>
              <a:rPr lang="sk-SK" dirty="0" smtClean="0"/>
              <a:t>2 páry blanitých krídel</a:t>
            </a:r>
            <a:endParaRPr lang="sk-SK" dirty="0"/>
          </a:p>
        </p:txBody>
      </p:sp>
      <p:pic>
        <p:nvPicPr>
          <p:cNvPr id="4" name="Obrázok 3" descr="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4143380"/>
            <a:ext cx="2340864" cy="1840992"/>
          </a:xfrm>
          <a:prstGeom prst="rect">
            <a:avLst/>
          </a:prstGeom>
        </p:spPr>
      </p:pic>
      <p:pic>
        <p:nvPicPr>
          <p:cNvPr id="5" name="Obrázok 4" descr="igor_hlavaty2005_2456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500438"/>
            <a:ext cx="2786034" cy="2786034"/>
          </a:xfrm>
          <a:prstGeom prst="rect">
            <a:avLst/>
          </a:prstGeom>
        </p:spPr>
      </p:pic>
      <p:pic>
        <p:nvPicPr>
          <p:cNvPr id="6" name="Obrázok 5" descr="imagesCA39NYZ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64" y="1785926"/>
            <a:ext cx="1928826" cy="1214446"/>
          </a:xfrm>
          <a:prstGeom prst="rect">
            <a:avLst/>
          </a:prstGeom>
        </p:spPr>
      </p:pic>
      <p:pic>
        <p:nvPicPr>
          <p:cNvPr id="7" name="Obrázok 6" descr="imagesCAJ7FIZ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9454" y="3214686"/>
            <a:ext cx="1643074" cy="1438276"/>
          </a:xfrm>
          <a:prstGeom prst="rect">
            <a:avLst/>
          </a:prstGeom>
        </p:spPr>
      </p:pic>
      <p:pic>
        <p:nvPicPr>
          <p:cNvPr id="8" name="Obrázok 7" descr="imagesCA0PBELF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3438" y="2890834"/>
            <a:ext cx="1928817" cy="1400178"/>
          </a:xfrm>
          <a:prstGeom prst="rect">
            <a:avLst/>
          </a:prstGeom>
        </p:spPr>
      </p:pic>
      <p:pic>
        <p:nvPicPr>
          <p:cNvPr id="9" name="Obrázok 8" descr="imagesCAPFBX2T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00826" y="4857760"/>
            <a:ext cx="2000264" cy="1490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Rad:Dvojkrídlovce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1 pár krídel + kyvadielka</a:t>
            </a:r>
          </a:p>
          <a:p>
            <a:r>
              <a:rPr lang="sk-SK" dirty="0" err="1" smtClean="0"/>
              <a:t>lízavé</a:t>
            </a:r>
            <a:r>
              <a:rPr lang="sk-SK" dirty="0" smtClean="0"/>
              <a:t>, cicavé, bodavo-cicavé ústne ústroje</a:t>
            </a:r>
            <a:endParaRPr lang="sk-SK" dirty="0"/>
          </a:p>
        </p:txBody>
      </p:sp>
      <p:pic>
        <p:nvPicPr>
          <p:cNvPr id="4" name="Obrázok 3" descr="imagesCA4X32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3929066"/>
            <a:ext cx="1143008" cy="2000264"/>
          </a:xfrm>
          <a:prstGeom prst="rect">
            <a:avLst/>
          </a:prstGeom>
        </p:spPr>
      </p:pic>
      <p:pic>
        <p:nvPicPr>
          <p:cNvPr id="5" name="Obrázok 4" descr="imagesCAF9ED3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4000504"/>
            <a:ext cx="2490798" cy="1928826"/>
          </a:xfrm>
          <a:prstGeom prst="rect">
            <a:avLst/>
          </a:prstGeom>
        </p:spPr>
      </p:pic>
      <p:pic>
        <p:nvPicPr>
          <p:cNvPr id="6" name="Obrázok 5" descr="imagesCA7VTJC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8" y="4071942"/>
            <a:ext cx="2714644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Rad:Motýle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2 páry krídel so šupinkami</a:t>
            </a:r>
          </a:p>
          <a:p>
            <a:r>
              <a:rPr lang="sk-SK" dirty="0" smtClean="0"/>
              <a:t>cicavé ústne ústroje</a:t>
            </a:r>
            <a:endParaRPr lang="sk-SK" dirty="0"/>
          </a:p>
        </p:txBody>
      </p:sp>
      <p:pic>
        <p:nvPicPr>
          <p:cNvPr id="4" name="Obrázok 3" descr="Bombyx_mori_Cocon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9470" y="4000504"/>
            <a:ext cx="2214530" cy="2214530"/>
          </a:xfrm>
          <a:prstGeom prst="rect">
            <a:avLst/>
          </a:prstGeom>
        </p:spPr>
      </p:pic>
      <p:pic>
        <p:nvPicPr>
          <p:cNvPr id="5" name="Obrázok 4" descr="imagesCA0S1NI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301208"/>
            <a:ext cx="1785950" cy="1219202"/>
          </a:xfrm>
          <a:prstGeom prst="rect">
            <a:avLst/>
          </a:prstGeom>
        </p:spPr>
      </p:pic>
      <p:pic>
        <p:nvPicPr>
          <p:cNvPr id="6" name="Obrázok 5" descr="imagesCA9LXLP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3789040"/>
            <a:ext cx="2143140" cy="1428760"/>
          </a:xfrm>
          <a:prstGeom prst="rect">
            <a:avLst/>
          </a:prstGeom>
        </p:spPr>
      </p:pic>
      <p:pic>
        <p:nvPicPr>
          <p:cNvPr id="7" name="Obrázok 6" descr="imagesCA12O9G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3786190"/>
            <a:ext cx="1238250" cy="981075"/>
          </a:xfrm>
          <a:prstGeom prst="rect">
            <a:avLst/>
          </a:prstGeom>
        </p:spPr>
      </p:pic>
      <p:pic>
        <p:nvPicPr>
          <p:cNvPr id="8" name="Obrázok 7" descr="imagesCAG1AA8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488" y="4786322"/>
            <a:ext cx="1724029" cy="1643074"/>
          </a:xfrm>
          <a:prstGeom prst="rect">
            <a:avLst/>
          </a:prstGeom>
        </p:spPr>
      </p:pic>
      <p:pic>
        <p:nvPicPr>
          <p:cNvPr id="9" name="Obrázok 8" descr="imagesCAAGH7VC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00725" y="857232"/>
            <a:ext cx="2667019" cy="2000264"/>
          </a:xfrm>
          <a:prstGeom prst="rect">
            <a:avLst/>
          </a:prstGeom>
        </p:spPr>
      </p:pic>
      <p:pic>
        <p:nvPicPr>
          <p:cNvPr id="10" name="Obrázok 9" descr="imagesCA6V09MW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5074" y="3143248"/>
            <a:ext cx="1362075" cy="1104901"/>
          </a:xfrm>
          <a:prstGeom prst="rect">
            <a:avLst/>
          </a:prstGeom>
        </p:spPr>
      </p:pic>
      <p:pic>
        <p:nvPicPr>
          <p:cNvPr id="11" name="Obrázok 10" descr="imagesCAFMU50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72066" y="3500438"/>
            <a:ext cx="1071570" cy="947740"/>
          </a:xfrm>
          <a:prstGeom prst="rect">
            <a:avLst/>
          </a:prstGeom>
        </p:spPr>
      </p:pic>
      <p:pic>
        <p:nvPicPr>
          <p:cNvPr id="12" name="Obrázok 11" descr="imagesCAUSIGMR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3438" y="4714884"/>
            <a:ext cx="208189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7030A0"/>
                </a:solidFill>
              </a:rPr>
              <a:t>Rad:Blchy</a:t>
            </a:r>
            <a:endParaRPr lang="sk-SK" dirty="0" smtClean="0">
              <a:solidFill>
                <a:srgbClr val="7030A0"/>
              </a:solidFill>
            </a:endParaRPr>
          </a:p>
          <a:p>
            <a:r>
              <a:rPr lang="sk-SK" dirty="0" smtClean="0"/>
              <a:t>špecializované </a:t>
            </a:r>
            <a:r>
              <a:rPr lang="sk-SK" dirty="0" err="1" smtClean="0"/>
              <a:t>ektoparazity</a:t>
            </a:r>
            <a:endParaRPr lang="sk-SK" dirty="0" smtClean="0"/>
          </a:p>
          <a:p>
            <a:r>
              <a:rPr lang="sk-SK" dirty="0" smtClean="0"/>
              <a:t>dlhé skákavé končatiny</a:t>
            </a:r>
          </a:p>
          <a:p>
            <a:r>
              <a:rPr lang="sk-SK" dirty="0" smtClean="0"/>
              <a:t>bodavo-cicavé ústne ústroje</a:t>
            </a:r>
          </a:p>
          <a:p>
            <a:r>
              <a:rPr lang="sk-SK" dirty="0" smtClean="0"/>
              <a:t>prenášajú vírusové </a:t>
            </a:r>
            <a:r>
              <a:rPr lang="sk-SK" dirty="0" smtClean="0"/>
              <a:t>ochorenia</a:t>
            </a:r>
          </a:p>
          <a:p>
            <a:r>
              <a:rPr lang="sk-SK" dirty="0" err="1" smtClean="0"/>
              <a:t>Napr.mor</a:t>
            </a:r>
            <a:r>
              <a:rPr lang="sk-SK" dirty="0" smtClean="0"/>
              <a:t> (</a:t>
            </a:r>
            <a:r>
              <a:rPr lang="sk-SK" dirty="0" err="1" smtClean="0"/>
              <a:t>Yersinia</a:t>
            </a:r>
            <a:r>
              <a:rPr lang="sk-SK" dirty="0" smtClean="0"/>
              <a:t> </a:t>
            </a:r>
            <a:r>
              <a:rPr lang="sk-SK" dirty="0" err="1" smtClean="0"/>
              <a:t>pestis</a:t>
            </a:r>
            <a:r>
              <a:rPr lang="sk-SK" dirty="0" smtClean="0"/>
              <a:t>)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imagesCAMHMD1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6" y="3071810"/>
            <a:ext cx="2000264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Význam hmyzu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dirty="0" smtClean="0"/>
              <a:t>Škodlivý hmyz</a:t>
            </a:r>
          </a:p>
          <a:p>
            <a:pPr>
              <a:buNone/>
            </a:pPr>
            <a:r>
              <a:rPr lang="sk-SK" dirty="0" smtClean="0"/>
              <a:t>1.škodcovia –     v lesoch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                  na poliach, monokultúry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                    v zásobách potravín</a:t>
            </a:r>
          </a:p>
          <a:p>
            <a:pPr>
              <a:buNone/>
            </a:pPr>
            <a:r>
              <a:rPr lang="sk-SK" dirty="0" smtClean="0"/>
              <a:t>2.Prenášače ochorení</a:t>
            </a:r>
          </a:p>
          <a:p>
            <a:pPr>
              <a:buNone/>
            </a:pPr>
            <a:r>
              <a:rPr lang="sk-SK" dirty="0" smtClean="0"/>
              <a:t>Užitočný hmyz</a:t>
            </a:r>
          </a:p>
          <a:p>
            <a:pPr>
              <a:buNone/>
            </a:pPr>
            <a:r>
              <a:rPr lang="sk-SK" dirty="0" smtClean="0"/>
              <a:t>3.Opeľovače</a:t>
            </a:r>
          </a:p>
          <a:p>
            <a:pPr>
              <a:buNone/>
            </a:pPr>
            <a:r>
              <a:rPr lang="sk-SK" dirty="0" smtClean="0"/>
              <a:t>Úžitkový hmyz</a:t>
            </a:r>
          </a:p>
          <a:p>
            <a:pPr>
              <a:buNone/>
            </a:pPr>
            <a:r>
              <a:rPr lang="sk-SK" dirty="0" smtClean="0"/>
              <a:t>4.Produkcia medu, </a:t>
            </a:r>
            <a:r>
              <a:rPr lang="sk-SK" dirty="0" err="1" smtClean="0"/>
              <a:t>vosku,hodvábu</a:t>
            </a:r>
            <a:endParaRPr lang="sk-SK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Boj proti hmyzu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A.biologický</a:t>
            </a:r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 smtClean="0"/>
              <a:t>   prirodzení nepriatelia, rovnováha,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     druhová diverzita</a:t>
            </a:r>
          </a:p>
          <a:p>
            <a:r>
              <a:rPr lang="sk-SK" dirty="0" smtClean="0"/>
              <a:t> </a:t>
            </a:r>
            <a:r>
              <a:rPr lang="sk-SK" dirty="0" smtClean="0"/>
              <a:t>    plesňové a bakteriálne ochorenia</a:t>
            </a:r>
          </a:p>
          <a:p>
            <a:r>
              <a:rPr lang="sk-SK" dirty="0" err="1" smtClean="0"/>
              <a:t>B.chemický</a:t>
            </a:r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 smtClean="0"/>
              <a:t>   insekticídy</a:t>
            </a:r>
          </a:p>
          <a:p>
            <a:r>
              <a:rPr lang="sk-SK" dirty="0" err="1" smtClean="0"/>
              <a:t>C.mechanicky</a:t>
            </a:r>
            <a:endParaRPr lang="sk-SK" dirty="0" smtClean="0"/>
          </a:p>
          <a:p>
            <a:r>
              <a:rPr lang="sk-SK" dirty="0" smtClean="0"/>
              <a:t> </a:t>
            </a:r>
            <a:r>
              <a:rPr lang="sk-SK" dirty="0" smtClean="0"/>
              <a:t>   lapače, </a:t>
            </a:r>
            <a:r>
              <a:rPr lang="sk-SK" dirty="0" err="1" smtClean="0"/>
              <a:t>feromóny</a:t>
            </a:r>
            <a:endParaRPr lang="sk-SK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Článkonožce majú:</a:t>
            </a:r>
          </a:p>
          <a:p>
            <a:r>
              <a:rPr lang="sk-SK" dirty="0" err="1" smtClean="0"/>
              <a:t>A.na</a:t>
            </a:r>
            <a:r>
              <a:rPr lang="sk-SK" dirty="0" smtClean="0"/>
              <a:t> každom článku pár končatín</a:t>
            </a:r>
          </a:p>
          <a:p>
            <a:r>
              <a:rPr lang="sk-SK" dirty="0" err="1" smtClean="0"/>
              <a:t>B.uzavretú</a:t>
            </a:r>
            <a:r>
              <a:rPr lang="sk-SK" dirty="0" smtClean="0"/>
              <a:t> CS</a:t>
            </a:r>
          </a:p>
          <a:p>
            <a:r>
              <a:rPr lang="sk-SK" dirty="0" err="1" smtClean="0"/>
              <a:t>C.hydrolymfu</a:t>
            </a:r>
            <a:endParaRPr lang="sk-SK" dirty="0" smtClean="0"/>
          </a:p>
          <a:p>
            <a:r>
              <a:rPr lang="sk-SK" dirty="0" err="1" smtClean="0"/>
              <a:t>D.otvorenú</a:t>
            </a:r>
            <a:r>
              <a:rPr lang="sk-SK" dirty="0" smtClean="0"/>
              <a:t> CS</a:t>
            </a:r>
          </a:p>
          <a:p>
            <a:r>
              <a:rPr lang="sk-SK" dirty="0" err="1" smtClean="0"/>
              <a:t>E.homonómnu</a:t>
            </a:r>
            <a:r>
              <a:rPr lang="sk-SK" dirty="0" smtClean="0"/>
              <a:t> článkovanosť</a:t>
            </a:r>
          </a:p>
          <a:p>
            <a:r>
              <a:rPr lang="sk-SK" dirty="0" err="1" smtClean="0"/>
              <a:t>F.na</a:t>
            </a:r>
            <a:r>
              <a:rPr lang="sk-SK" dirty="0" smtClean="0"/>
              <a:t> každom článku pár </a:t>
            </a:r>
            <a:r>
              <a:rPr lang="sk-SK" dirty="0" err="1" smtClean="0"/>
              <a:t>tťykadiel</a:t>
            </a:r>
            <a:endParaRPr lang="sk-SK" dirty="0" smtClean="0"/>
          </a:p>
          <a:p>
            <a:r>
              <a:rPr lang="sk-SK" dirty="0" err="1" smtClean="0"/>
              <a:t>G.heteronómnu</a:t>
            </a:r>
            <a:r>
              <a:rPr lang="sk-SK" dirty="0" smtClean="0"/>
              <a:t> článkovanosť</a:t>
            </a:r>
          </a:p>
          <a:p>
            <a:r>
              <a:rPr lang="sk-SK" dirty="0" err="1" smtClean="0"/>
              <a:t>H.hemolymfu</a:t>
            </a:r>
            <a:endParaRPr lang="sk-SK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Vylučovacími orgánmi článkonožcov sú:</a:t>
            </a:r>
          </a:p>
          <a:p>
            <a:r>
              <a:rPr lang="sk-SK" dirty="0" err="1" smtClean="0"/>
              <a:t>A.obličkové</a:t>
            </a:r>
            <a:r>
              <a:rPr lang="sk-SK" dirty="0" smtClean="0"/>
              <a:t> žľazy</a:t>
            </a:r>
          </a:p>
          <a:p>
            <a:r>
              <a:rPr lang="sk-SK" dirty="0" err="1" smtClean="0"/>
              <a:t>B.premenené</a:t>
            </a:r>
            <a:r>
              <a:rPr lang="sk-SK" dirty="0" smtClean="0"/>
              <a:t> </a:t>
            </a:r>
            <a:r>
              <a:rPr lang="sk-SK" dirty="0" err="1" smtClean="0"/>
              <a:t>metanefrídie</a:t>
            </a:r>
            <a:endParaRPr lang="sk-SK" dirty="0" smtClean="0"/>
          </a:p>
          <a:p>
            <a:r>
              <a:rPr lang="sk-SK" dirty="0" err="1" smtClean="0"/>
              <a:t>C.žľaznaté</a:t>
            </a:r>
            <a:r>
              <a:rPr lang="sk-SK" dirty="0" smtClean="0"/>
              <a:t> článkované končatiny</a:t>
            </a:r>
          </a:p>
          <a:p>
            <a:r>
              <a:rPr lang="sk-SK" dirty="0" err="1" smtClean="0"/>
              <a:t>D.čelustné</a:t>
            </a:r>
            <a:r>
              <a:rPr lang="sk-SK" dirty="0" smtClean="0"/>
              <a:t> žľazy</a:t>
            </a:r>
          </a:p>
          <a:p>
            <a:r>
              <a:rPr lang="sk-SK" dirty="0" err="1" smtClean="0"/>
              <a:t>E.protonefrídie</a:t>
            </a:r>
            <a:endParaRPr lang="sk-SK" dirty="0" smtClean="0"/>
          </a:p>
          <a:p>
            <a:r>
              <a:rPr lang="sk-SK" dirty="0" err="1" smtClean="0"/>
              <a:t>F.tykadlové</a:t>
            </a:r>
            <a:r>
              <a:rPr lang="sk-SK" dirty="0" smtClean="0"/>
              <a:t> žľazy</a:t>
            </a:r>
          </a:p>
          <a:p>
            <a:r>
              <a:rPr lang="sk-SK" dirty="0" err="1" smtClean="0"/>
              <a:t>G.pozmenené</a:t>
            </a:r>
            <a:r>
              <a:rPr lang="sk-SK" dirty="0" smtClean="0"/>
              <a:t> </a:t>
            </a:r>
            <a:r>
              <a:rPr lang="sk-SK" dirty="0" err="1" smtClean="0"/>
              <a:t>nefróny</a:t>
            </a:r>
            <a:endParaRPr lang="sk-SK" dirty="0" smtClean="0"/>
          </a:p>
          <a:p>
            <a:r>
              <a:rPr lang="sk-SK" dirty="0" err="1" smtClean="0"/>
              <a:t>H.malpighiho</a:t>
            </a:r>
            <a:r>
              <a:rPr lang="sk-SK" dirty="0" smtClean="0"/>
              <a:t> žľazy</a:t>
            </a:r>
            <a:endParaRPr lang="sk-SK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Klepietkavce</a:t>
            </a:r>
            <a:r>
              <a:rPr lang="sk-SK" dirty="0" smtClean="0"/>
              <a:t> majú:</a:t>
            </a:r>
          </a:p>
          <a:p>
            <a:r>
              <a:rPr lang="sk-SK" dirty="0" smtClean="0"/>
              <a:t>A. majú zložené oči</a:t>
            </a:r>
          </a:p>
          <a:p>
            <a:r>
              <a:rPr lang="sk-SK" dirty="0" err="1" smtClean="0"/>
              <a:t>B.dýchajú</a:t>
            </a:r>
            <a:r>
              <a:rPr lang="sk-SK" dirty="0" smtClean="0"/>
              <a:t> pľúcami alebo vzdušnicami</a:t>
            </a:r>
          </a:p>
          <a:p>
            <a:r>
              <a:rPr lang="sk-SK" dirty="0" err="1" smtClean="0"/>
              <a:t>C.majú</a:t>
            </a:r>
            <a:r>
              <a:rPr lang="sk-SK" dirty="0" smtClean="0"/>
              <a:t> klepietka premenené na </a:t>
            </a:r>
            <a:r>
              <a:rPr lang="sk-SK" dirty="0" err="1" smtClean="0"/>
              <a:t>hmatadlá</a:t>
            </a:r>
            <a:endParaRPr lang="sk-SK" dirty="0" smtClean="0"/>
          </a:p>
          <a:p>
            <a:r>
              <a:rPr lang="sk-SK" dirty="0" err="1" smtClean="0"/>
              <a:t>D.sa</a:t>
            </a:r>
            <a:r>
              <a:rPr lang="sk-SK" dirty="0" smtClean="0"/>
              <a:t> zvliekajú z panciera</a:t>
            </a:r>
          </a:p>
          <a:p>
            <a:r>
              <a:rPr lang="sk-SK" dirty="0" err="1" smtClean="0"/>
              <a:t>E.dýchajú</a:t>
            </a:r>
            <a:r>
              <a:rPr lang="sk-SK" dirty="0" smtClean="0"/>
              <a:t> vzdušnicami alebo pľúcnymi vakmi</a:t>
            </a:r>
          </a:p>
          <a:p>
            <a:r>
              <a:rPr lang="sk-SK" dirty="0" err="1" smtClean="0"/>
              <a:t>F.sú</a:t>
            </a:r>
            <a:r>
              <a:rPr lang="sk-SK" dirty="0" smtClean="0"/>
              <a:t> oddeleného pohlavia</a:t>
            </a:r>
          </a:p>
          <a:p>
            <a:r>
              <a:rPr lang="sk-SK" dirty="0" err="1" smtClean="0"/>
              <a:t>G.majú</a:t>
            </a:r>
            <a:r>
              <a:rPr lang="sk-SK" dirty="0" smtClean="0"/>
              <a:t> hryzadlá</a:t>
            </a:r>
          </a:p>
          <a:p>
            <a:r>
              <a:rPr lang="sk-SK" dirty="0" err="1" smtClean="0"/>
              <a:t>h.sa</a:t>
            </a:r>
            <a:r>
              <a:rPr lang="sk-SK" dirty="0" smtClean="0"/>
              <a:t> nezvliekajú z panciera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Svalová s</a:t>
            </a:r>
            <a:r>
              <a:rPr lang="sk-SK" dirty="0" smtClean="0"/>
              <a:t>.: rozpad kožno-svalového vaku</a:t>
            </a:r>
          </a:p>
          <a:p>
            <a:r>
              <a:rPr lang="sk-SK" dirty="0" smtClean="0"/>
              <a:t>                   priečne pruhované svaly</a:t>
            </a:r>
          </a:p>
          <a:p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Tráviaca s.</a:t>
            </a:r>
            <a:r>
              <a:rPr lang="sk-SK" dirty="0" smtClean="0"/>
              <a:t>: tráviaca trubica rôzne vyvinutá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premena končatín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ústne ústroje – hryzavé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bodavé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cicavé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</a:t>
            </a:r>
            <a:r>
              <a:rPr lang="sk-SK" dirty="0" err="1" smtClean="0"/>
              <a:t>lízavé</a:t>
            </a:r>
            <a:endParaRPr lang="sk-SK" dirty="0" smtClean="0"/>
          </a:p>
          <a:p>
            <a:r>
              <a:rPr lang="sk-SK" dirty="0" smtClean="0"/>
              <a:t>Trávenie – </a:t>
            </a:r>
            <a:r>
              <a:rPr lang="sk-SK" dirty="0" err="1" smtClean="0"/>
              <a:t>mimobunkové</a:t>
            </a:r>
            <a:r>
              <a:rPr lang="sk-SK" dirty="0" smtClean="0"/>
              <a:t> aj mimotelové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Pri kôrovcoch:</a:t>
            </a:r>
          </a:p>
          <a:p>
            <a:r>
              <a:rPr lang="sk-SK" dirty="0" err="1" smtClean="0"/>
              <a:t>A.je</a:t>
            </a:r>
            <a:r>
              <a:rPr lang="sk-SK" dirty="0" smtClean="0"/>
              <a:t> veľmi pokročilá diferenciácia končatín</a:t>
            </a:r>
          </a:p>
          <a:p>
            <a:r>
              <a:rPr lang="sk-SK" dirty="0" err="1" smtClean="0"/>
              <a:t>B.sa</a:t>
            </a:r>
            <a:r>
              <a:rPr lang="sk-SK" dirty="0" smtClean="0"/>
              <a:t> končatiny nachádzajú aj na brušku</a:t>
            </a:r>
          </a:p>
          <a:p>
            <a:r>
              <a:rPr lang="sk-SK" dirty="0" err="1" smtClean="0"/>
              <a:t>C.sa</a:t>
            </a:r>
            <a:r>
              <a:rPr lang="sk-SK" dirty="0" smtClean="0"/>
              <a:t> končatiny nachádzajú len a hlavohrudi</a:t>
            </a:r>
          </a:p>
          <a:p>
            <a:r>
              <a:rPr lang="sk-SK" dirty="0" err="1" smtClean="0"/>
              <a:t>D.sa</a:t>
            </a:r>
            <a:r>
              <a:rPr lang="sk-SK" dirty="0" smtClean="0"/>
              <a:t> nachádza </a:t>
            </a:r>
            <a:r>
              <a:rPr lang="sk-SK" dirty="0" err="1" smtClean="0"/>
              <a:t>statocysta</a:t>
            </a:r>
            <a:endParaRPr lang="sk-SK" dirty="0" smtClean="0"/>
          </a:p>
          <a:p>
            <a:r>
              <a:rPr lang="sk-SK" dirty="0" err="1" smtClean="0"/>
              <a:t>E.sa</a:t>
            </a:r>
            <a:r>
              <a:rPr lang="sk-SK" dirty="0" smtClean="0"/>
              <a:t> nachádza rovnovážny orgán</a:t>
            </a:r>
          </a:p>
          <a:p>
            <a:r>
              <a:rPr lang="sk-SK" dirty="0" err="1" smtClean="0"/>
              <a:t>F.sú</a:t>
            </a:r>
            <a:r>
              <a:rPr lang="sk-SK" dirty="0" smtClean="0"/>
              <a:t> končatiny dvojvetvové</a:t>
            </a:r>
          </a:p>
          <a:p>
            <a:r>
              <a:rPr lang="sk-SK" dirty="0" err="1" smtClean="0"/>
              <a:t>G.niektoré</a:t>
            </a:r>
            <a:r>
              <a:rPr lang="sk-SK" dirty="0" smtClean="0"/>
              <a:t> druhy v nepriaznivých podmienkach vytvárajú </a:t>
            </a:r>
            <a:r>
              <a:rPr lang="sk-SK" dirty="0" err="1" smtClean="0"/>
              <a:t>statocystu</a:t>
            </a:r>
            <a:endParaRPr lang="sk-SK" dirty="0" smtClean="0"/>
          </a:p>
          <a:p>
            <a:r>
              <a:rPr lang="sk-SK" dirty="0" err="1" smtClean="0"/>
              <a:t>H.na</a:t>
            </a:r>
            <a:r>
              <a:rPr lang="sk-SK" dirty="0" smtClean="0"/>
              <a:t> rozdiel od </a:t>
            </a:r>
            <a:r>
              <a:rPr lang="sk-SK" dirty="0" err="1" smtClean="0"/>
              <a:t>klepietkavcov</a:t>
            </a:r>
            <a:r>
              <a:rPr lang="sk-SK" dirty="0" smtClean="0"/>
              <a:t> nedochádza k diferenciácii</a:t>
            </a:r>
          </a:p>
          <a:p>
            <a:pPr>
              <a:buNone/>
            </a:pPr>
            <a:r>
              <a:rPr lang="sk-SK" dirty="0" smtClean="0"/>
              <a:t>     končatín</a:t>
            </a:r>
            <a:endParaRPr lang="sk-SK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Označte nesprávne odpovede:</a:t>
            </a:r>
          </a:p>
          <a:p>
            <a:r>
              <a:rPr lang="sk-SK" dirty="0" err="1" smtClean="0"/>
              <a:t>A.larvy</a:t>
            </a:r>
            <a:r>
              <a:rPr lang="sk-SK" dirty="0" smtClean="0"/>
              <a:t> blchy ľudskej sa vyvíjajú mimo tela človeka</a:t>
            </a:r>
          </a:p>
          <a:p>
            <a:r>
              <a:rPr lang="sk-SK" dirty="0" err="1" smtClean="0"/>
              <a:t>B.Yersinia</a:t>
            </a:r>
            <a:r>
              <a:rPr lang="sk-SK" dirty="0" smtClean="0"/>
              <a:t> </a:t>
            </a:r>
            <a:r>
              <a:rPr lang="sk-SK" dirty="0" err="1" smtClean="0"/>
              <a:t>pestis</a:t>
            </a:r>
            <a:r>
              <a:rPr lang="sk-SK" dirty="0" smtClean="0"/>
              <a:t> je pôvodcom moru</a:t>
            </a:r>
          </a:p>
          <a:p>
            <a:r>
              <a:rPr lang="sk-SK" dirty="0" err="1" smtClean="0"/>
              <a:t>C.blcha</a:t>
            </a:r>
            <a:r>
              <a:rPr lang="sk-SK" dirty="0" smtClean="0"/>
              <a:t> je </a:t>
            </a:r>
            <a:r>
              <a:rPr lang="sk-SK" dirty="0" err="1" smtClean="0"/>
              <a:t>endoparazit</a:t>
            </a:r>
            <a:endParaRPr lang="sk-SK" dirty="0" smtClean="0"/>
          </a:p>
          <a:p>
            <a:r>
              <a:rPr lang="sk-SK" dirty="0" err="1" smtClean="0"/>
              <a:t>D.samička</a:t>
            </a:r>
            <a:r>
              <a:rPr lang="sk-SK" dirty="0" smtClean="0"/>
              <a:t> vši detskej nakladie počas života asi 3000 vajíčok</a:t>
            </a:r>
          </a:p>
          <a:p>
            <a:r>
              <a:rPr lang="sk-SK" dirty="0" err="1" smtClean="0"/>
              <a:t>E.plošica</a:t>
            </a:r>
            <a:r>
              <a:rPr lang="sk-SK" dirty="0" smtClean="0"/>
              <a:t> patrí medzi bzdochy</a:t>
            </a:r>
          </a:p>
          <a:p>
            <a:r>
              <a:rPr lang="sk-SK" dirty="0" err="1" smtClean="0"/>
              <a:t>F.ploštica</a:t>
            </a:r>
            <a:r>
              <a:rPr lang="sk-SK" dirty="0" smtClean="0"/>
              <a:t> sa živí odumretými bunkami ľudskej pokožky</a:t>
            </a:r>
          </a:p>
          <a:p>
            <a:r>
              <a:rPr lang="sk-SK" dirty="0" err="1" smtClean="0"/>
              <a:t>G.iba</a:t>
            </a:r>
            <a:r>
              <a:rPr lang="sk-SK" dirty="0" smtClean="0"/>
              <a:t> samčeky komára sa živia paraziticky</a:t>
            </a:r>
          </a:p>
          <a:p>
            <a:r>
              <a:rPr lang="sk-SK" dirty="0" err="1" smtClean="0"/>
              <a:t>H.samičky</a:t>
            </a:r>
            <a:r>
              <a:rPr lang="sk-SK" dirty="0" smtClean="0"/>
              <a:t> komára sa živia rastlinnými šťavami</a:t>
            </a:r>
            <a:endParaRPr lang="sk-SK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Hmyz:</a:t>
            </a:r>
          </a:p>
          <a:p>
            <a:r>
              <a:rPr lang="sk-SK" dirty="0" err="1" smtClean="0"/>
              <a:t>A.Sú</a:t>
            </a:r>
            <a:r>
              <a:rPr lang="sk-SK" dirty="0" smtClean="0"/>
              <a:t> prevažne obojpohlavné živočíchy</a:t>
            </a:r>
          </a:p>
          <a:p>
            <a:r>
              <a:rPr lang="sk-SK" dirty="0" smtClean="0"/>
              <a:t>B .majú pevnú vonkajšiu kostru</a:t>
            </a:r>
          </a:p>
          <a:p>
            <a:r>
              <a:rPr lang="sk-SK" dirty="0" err="1" smtClean="0"/>
              <a:t>C.nemá</a:t>
            </a:r>
            <a:r>
              <a:rPr lang="sk-SK" dirty="0" smtClean="0"/>
              <a:t> ešte vyvinuté komunikačné schopnosti</a:t>
            </a:r>
          </a:p>
          <a:p>
            <a:r>
              <a:rPr lang="sk-SK" dirty="0" err="1" smtClean="0"/>
              <a:t>D.má</a:t>
            </a:r>
            <a:r>
              <a:rPr lang="sk-SK" dirty="0" smtClean="0"/>
              <a:t> krídla analogické s krídlami vtákov</a:t>
            </a:r>
          </a:p>
          <a:p>
            <a:r>
              <a:rPr lang="sk-SK" dirty="0" err="1" smtClean="0"/>
              <a:t>E.majú</a:t>
            </a:r>
            <a:r>
              <a:rPr lang="sk-SK" dirty="0" smtClean="0"/>
              <a:t> pevnú vnútornú kostru</a:t>
            </a:r>
          </a:p>
          <a:p>
            <a:r>
              <a:rPr lang="sk-SK" dirty="0" err="1" smtClean="0"/>
              <a:t>F.je</a:t>
            </a:r>
            <a:r>
              <a:rPr lang="sk-SK" dirty="0" smtClean="0"/>
              <a:t> oddeleného pohlavia</a:t>
            </a:r>
          </a:p>
          <a:p>
            <a:r>
              <a:rPr lang="sk-SK" dirty="0" err="1" smtClean="0"/>
              <a:t>G.má</a:t>
            </a:r>
            <a:r>
              <a:rPr lang="sk-SK" dirty="0" smtClean="0"/>
              <a:t> krídla homologické s krídlami vtákov</a:t>
            </a:r>
          </a:p>
          <a:p>
            <a:r>
              <a:rPr lang="sk-SK" dirty="0" err="1" smtClean="0"/>
              <a:t>H.má</a:t>
            </a:r>
            <a:r>
              <a:rPr lang="sk-SK" dirty="0" smtClean="0"/>
              <a:t> vysoký stupeň inštinktívneho správania</a:t>
            </a:r>
            <a:endParaRPr lang="sk-SK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Mimikry sú:</a:t>
            </a:r>
          </a:p>
          <a:p>
            <a:r>
              <a:rPr lang="sk-SK" dirty="0" err="1" smtClean="0"/>
              <a:t>A.miniatúrne</a:t>
            </a:r>
            <a:r>
              <a:rPr lang="sk-SK" dirty="0" smtClean="0"/>
              <a:t> vajíčka</a:t>
            </a:r>
          </a:p>
          <a:p>
            <a:r>
              <a:rPr lang="sk-SK" dirty="0" err="1" smtClean="0"/>
              <a:t>B.sú</a:t>
            </a:r>
            <a:r>
              <a:rPr lang="sk-SK" dirty="0" smtClean="0"/>
              <a:t> ikry, ktoré sa využívajú ako kaviár</a:t>
            </a:r>
          </a:p>
          <a:p>
            <a:r>
              <a:rPr lang="sk-SK" dirty="0" err="1" smtClean="0"/>
              <a:t>C.schopnosť</a:t>
            </a:r>
            <a:r>
              <a:rPr lang="sk-SK" dirty="0" smtClean="0"/>
              <a:t> napodobniť nebezpečný druh hmyzu</a:t>
            </a:r>
          </a:p>
          <a:p>
            <a:r>
              <a:rPr lang="sk-SK" dirty="0" err="1" smtClean="0"/>
              <a:t>D.podobnosť</a:t>
            </a:r>
            <a:r>
              <a:rPr lang="sk-SK" dirty="0" smtClean="0"/>
              <a:t> krídla muchy a vtáka</a:t>
            </a:r>
          </a:p>
          <a:p>
            <a:r>
              <a:rPr lang="sk-SK" dirty="0" err="1" smtClean="0"/>
              <a:t>E.vytvárajú</a:t>
            </a:r>
            <a:r>
              <a:rPr lang="sk-SK" dirty="0" smtClean="0"/>
              <a:t> len dospelé jedince</a:t>
            </a:r>
          </a:p>
          <a:p>
            <a:r>
              <a:rPr lang="sk-SK" dirty="0" err="1" smtClean="0"/>
              <a:t>f,.je</a:t>
            </a:r>
            <a:r>
              <a:rPr lang="sk-SK" dirty="0" smtClean="0"/>
              <a:t> spôsob maskovania</a:t>
            </a:r>
          </a:p>
          <a:p>
            <a:r>
              <a:rPr lang="sk-SK" dirty="0" err="1" smtClean="0"/>
              <a:t>G.vytvárajú</a:t>
            </a:r>
            <a:r>
              <a:rPr lang="sk-SK" dirty="0" smtClean="0"/>
              <a:t> aj larvy hmyzu</a:t>
            </a:r>
          </a:p>
          <a:p>
            <a:r>
              <a:rPr lang="sk-SK" dirty="0" err="1" smtClean="0"/>
              <a:t>H.sú</a:t>
            </a:r>
            <a:r>
              <a:rPr lang="sk-SK" dirty="0" smtClean="0"/>
              <a:t> </a:t>
            </a:r>
            <a:r>
              <a:rPr lang="sk-SK" dirty="0" err="1" smtClean="0"/>
              <a:t>gaméty</a:t>
            </a:r>
            <a:r>
              <a:rPr lang="sk-SK" dirty="0" smtClean="0"/>
              <a:t> rýb</a:t>
            </a:r>
            <a:endParaRPr lang="sk-SK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Chrobáky:</a:t>
            </a:r>
          </a:p>
          <a:p>
            <a:r>
              <a:rPr lang="sk-SK" dirty="0" err="1" smtClean="0"/>
              <a:t>A.prechádzajú</a:t>
            </a:r>
            <a:r>
              <a:rPr lang="sk-SK" dirty="0" smtClean="0"/>
              <a:t> úplnou premenou</a:t>
            </a:r>
          </a:p>
          <a:p>
            <a:r>
              <a:rPr lang="sk-SK" dirty="0" err="1" smtClean="0"/>
              <a:t>B.majú</a:t>
            </a:r>
            <a:r>
              <a:rPr lang="sk-SK" dirty="0" smtClean="0"/>
              <a:t> zakrpatené tykadlá</a:t>
            </a:r>
          </a:p>
          <a:p>
            <a:r>
              <a:rPr lang="sk-SK" dirty="0" err="1" smtClean="0"/>
              <a:t>C.majú</a:t>
            </a:r>
            <a:r>
              <a:rPr lang="sk-SK" dirty="0" smtClean="0"/>
              <a:t> druhý pár krídel blanitý</a:t>
            </a:r>
          </a:p>
          <a:p>
            <a:r>
              <a:rPr lang="sk-SK" dirty="0" err="1" smtClean="0"/>
              <a:t>D.majú</a:t>
            </a:r>
            <a:r>
              <a:rPr lang="sk-SK" dirty="0" smtClean="0"/>
              <a:t> prvý pár krídel premenený na krovky</a:t>
            </a:r>
          </a:p>
          <a:p>
            <a:r>
              <a:rPr lang="sk-SK" dirty="0" err="1" smtClean="0"/>
              <a:t>E.tvoria</a:t>
            </a:r>
            <a:r>
              <a:rPr lang="sk-SK" dirty="0" smtClean="0"/>
              <a:t> aj kukly</a:t>
            </a:r>
          </a:p>
          <a:p>
            <a:r>
              <a:rPr lang="sk-SK" dirty="0" err="1" smtClean="0"/>
              <a:t>F.majú</a:t>
            </a:r>
            <a:r>
              <a:rPr lang="sk-SK" dirty="0" smtClean="0"/>
              <a:t> neúplnú premenu</a:t>
            </a:r>
          </a:p>
          <a:p>
            <a:r>
              <a:rPr lang="sk-SK" dirty="0" err="1" smtClean="0"/>
              <a:t>g.majú</a:t>
            </a:r>
            <a:r>
              <a:rPr lang="sk-SK" dirty="0" smtClean="0"/>
              <a:t> druhý pár krídel premenený na krovky</a:t>
            </a:r>
          </a:p>
          <a:p>
            <a:r>
              <a:rPr lang="sk-SK" dirty="0" err="1" smtClean="0"/>
              <a:t>H.majú</a:t>
            </a:r>
            <a:r>
              <a:rPr lang="sk-SK" dirty="0" smtClean="0"/>
              <a:t> vzdušnice umiestnené v krídlach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Komár </a:t>
            </a:r>
            <a:r>
              <a:rPr lang="sk-SK" dirty="0" err="1" smtClean="0"/>
              <a:t>Anofeles</a:t>
            </a:r>
            <a:r>
              <a:rPr lang="sk-SK" dirty="0" smtClean="0"/>
              <a:t> prenáša:</a:t>
            </a:r>
          </a:p>
          <a:p>
            <a:r>
              <a:rPr lang="sk-SK" dirty="0" err="1" smtClean="0"/>
              <a:t>A.blchy</a:t>
            </a:r>
            <a:endParaRPr lang="sk-SK" dirty="0" smtClean="0"/>
          </a:p>
          <a:p>
            <a:r>
              <a:rPr lang="sk-SK" dirty="0" err="1" smtClean="0"/>
              <a:t>B.krvinkovky</a:t>
            </a:r>
            <a:endParaRPr lang="sk-SK" dirty="0" smtClean="0"/>
          </a:p>
          <a:p>
            <a:r>
              <a:rPr lang="sk-SK" dirty="0" err="1" smtClean="0"/>
              <a:t>C.kokcidie</a:t>
            </a:r>
            <a:endParaRPr lang="sk-SK" dirty="0" smtClean="0"/>
          </a:p>
          <a:p>
            <a:r>
              <a:rPr lang="sk-SK" dirty="0" err="1" smtClean="0"/>
              <a:t>D.ochorenie</a:t>
            </a:r>
            <a:r>
              <a:rPr lang="sk-SK" dirty="0" smtClean="0"/>
              <a:t> tse-tse</a:t>
            </a:r>
          </a:p>
          <a:p>
            <a:r>
              <a:rPr lang="sk-SK" dirty="0" err="1" smtClean="0"/>
              <a:t>E.spavú</a:t>
            </a:r>
            <a:r>
              <a:rPr lang="sk-SK" dirty="0" smtClean="0"/>
              <a:t> nemoc</a:t>
            </a:r>
          </a:p>
          <a:p>
            <a:r>
              <a:rPr lang="sk-SK" dirty="0" err="1" smtClean="0"/>
              <a:t>F.mor</a:t>
            </a:r>
            <a:endParaRPr lang="sk-SK" dirty="0" smtClean="0"/>
          </a:p>
          <a:p>
            <a:r>
              <a:rPr lang="sk-SK" dirty="0" err="1" smtClean="0"/>
              <a:t>G.týfus</a:t>
            </a:r>
            <a:endParaRPr lang="sk-SK" dirty="0" smtClean="0"/>
          </a:p>
          <a:p>
            <a:r>
              <a:rPr lang="sk-SK" dirty="0" err="1" smtClean="0"/>
              <a:t>H.maláriu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Dýchacia </a:t>
            </a:r>
            <a:r>
              <a:rPr lang="sk-SK" dirty="0" err="1" smtClean="0">
                <a:solidFill>
                  <a:srgbClr val="FF0000"/>
                </a:solidFill>
              </a:rPr>
              <a:t>s</a:t>
            </a:r>
            <a:r>
              <a:rPr lang="sk-SK" dirty="0" err="1" smtClean="0"/>
              <a:t>.:žiabre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pľúcne vaky</a:t>
            </a:r>
          </a:p>
          <a:p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                    vzdušnice (trachey</a:t>
            </a:r>
            <a:r>
              <a:rPr lang="sk-SK" dirty="0" smtClean="0"/>
              <a:t>)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celým povrchom tela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Cievna s.</a:t>
            </a:r>
            <a:r>
              <a:rPr lang="sk-SK" dirty="0" smtClean="0"/>
              <a:t>: otvorená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rúrkovité srdce na chrbtovej strane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telová tekutina = </a:t>
            </a:r>
            <a:r>
              <a:rPr lang="sk-SK" dirty="0" err="1" smtClean="0"/>
              <a:t>hemolymfa</a:t>
            </a:r>
            <a:endParaRPr lang="sk-SK" dirty="0" smtClean="0"/>
          </a:p>
          <a:p>
            <a:r>
              <a:rPr lang="sk-SK" dirty="0" smtClean="0">
                <a:solidFill>
                  <a:srgbClr val="FF0000"/>
                </a:solidFill>
              </a:rPr>
              <a:t>Vylučovacia s.</a:t>
            </a:r>
            <a:r>
              <a:rPr lang="sk-SK" dirty="0" smtClean="0"/>
              <a:t>: premenené </a:t>
            </a:r>
            <a:r>
              <a:rPr lang="sk-SK" dirty="0" err="1" smtClean="0"/>
              <a:t>metanefrídie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      </a:t>
            </a:r>
            <a:r>
              <a:rPr lang="sk-SK" dirty="0" err="1" smtClean="0"/>
              <a:t>tykadlové</a:t>
            </a:r>
            <a:r>
              <a:rPr lang="sk-SK" dirty="0" smtClean="0"/>
              <a:t> žľazy, </a:t>
            </a:r>
            <a:r>
              <a:rPr lang="sk-SK" dirty="0" err="1" smtClean="0"/>
              <a:t>čelustné</a:t>
            </a:r>
            <a:r>
              <a:rPr lang="sk-SK" dirty="0" smtClean="0"/>
              <a:t> žľazy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</a:t>
            </a:r>
            <a:r>
              <a:rPr lang="sk-SK" dirty="0" err="1" smtClean="0"/>
              <a:t>malpighiho</a:t>
            </a:r>
            <a:r>
              <a:rPr lang="sk-SK" dirty="0" smtClean="0"/>
              <a:t> trubice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Nervová s.</a:t>
            </a:r>
            <a:r>
              <a:rPr lang="sk-SK" dirty="0" smtClean="0"/>
              <a:t>: gangliová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koncentrácia ganglií v hlavovej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                     časti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rebríková – u jednoduchých(larvy)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Zmyslová s. :</a:t>
            </a:r>
            <a:r>
              <a:rPr lang="sk-SK" dirty="0" smtClean="0"/>
              <a:t>oči – jednoduché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zložené – </a:t>
            </a:r>
            <a:r>
              <a:rPr lang="sk-SK" dirty="0" err="1" smtClean="0">
                <a:solidFill>
                  <a:srgbClr val="00B050"/>
                </a:solidFill>
              </a:rPr>
              <a:t>facetové</a:t>
            </a:r>
            <a:endParaRPr lang="sk-SK" dirty="0" smtClean="0">
              <a:solidFill>
                <a:srgbClr val="00B050"/>
              </a:solidFill>
            </a:endParaRPr>
          </a:p>
          <a:p>
            <a:r>
              <a:rPr lang="sk-SK" dirty="0"/>
              <a:t> </a:t>
            </a:r>
            <a:r>
              <a:rPr lang="sk-SK" dirty="0" smtClean="0"/>
              <a:t>                     čuch, hmat – na tykadlách a </a:t>
            </a:r>
            <a:r>
              <a:rPr lang="sk-SK" dirty="0" err="1" smtClean="0"/>
              <a:t>konč</a:t>
            </a:r>
            <a:r>
              <a:rPr lang="sk-SK" dirty="0" smtClean="0">
                <a:solidFill>
                  <a:srgbClr val="00B050"/>
                </a:solidFill>
              </a:rPr>
              <a:t>.</a:t>
            </a:r>
          </a:p>
          <a:p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                     </a:t>
            </a:r>
            <a:r>
              <a:rPr lang="sk-SK" dirty="0" smtClean="0"/>
              <a:t>sluchový orgán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Hormonálna s.</a:t>
            </a:r>
            <a:r>
              <a:rPr lang="sk-SK" dirty="0" smtClean="0"/>
              <a:t> :v gangliách – hormóny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zvliekanie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premena hmyzu</a:t>
            </a:r>
          </a:p>
          <a:p>
            <a:r>
              <a:rPr lang="sk-SK" dirty="0">
                <a:solidFill>
                  <a:srgbClr val="00B050"/>
                </a:solidFill>
              </a:rPr>
              <a:t> </a:t>
            </a:r>
            <a:r>
              <a:rPr lang="sk-SK" dirty="0" smtClean="0">
                <a:solidFill>
                  <a:srgbClr val="00B050"/>
                </a:solidFill>
              </a:rPr>
              <a:t>                            </a:t>
            </a:r>
            <a:r>
              <a:rPr lang="sk-SK" dirty="0" err="1" smtClean="0">
                <a:solidFill>
                  <a:srgbClr val="00B050"/>
                </a:solidFill>
              </a:rPr>
              <a:t>neurohumorálny</a:t>
            </a:r>
            <a:r>
              <a:rPr lang="sk-SK" dirty="0" smtClean="0">
                <a:solidFill>
                  <a:srgbClr val="00B050"/>
                </a:solidFill>
              </a:rPr>
              <a:t> systém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Rozmnožovacia s. – </a:t>
            </a:r>
            <a:r>
              <a:rPr lang="sk-SK" dirty="0" err="1" smtClean="0"/>
              <a:t>gonochoristi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             sexuálny dimorfizmus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vnútorné oplodnenie </a:t>
            </a:r>
            <a:r>
              <a:rPr lang="sk-SK" dirty="0" smtClean="0">
                <a:solidFill>
                  <a:srgbClr val="FF0000"/>
                </a:solidFill>
              </a:rPr>
              <a:t>-</a:t>
            </a:r>
          </a:p>
          <a:p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kladielko</a:t>
            </a:r>
            <a:r>
              <a:rPr lang="sk-SK" dirty="0" smtClean="0">
                <a:solidFill>
                  <a:srgbClr val="FF0000"/>
                </a:solidFill>
              </a:rPr>
              <a:t>, kopulačný orgán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Vývin </a:t>
            </a:r>
            <a:r>
              <a:rPr lang="sk-SK" dirty="0" smtClean="0"/>
              <a:t>– priamy</a:t>
            </a:r>
          </a:p>
          <a:p>
            <a:r>
              <a:rPr lang="sk-SK" dirty="0" smtClean="0"/>
              <a:t>           - nepriamy         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partenogenéza </a:t>
            </a:r>
            <a:r>
              <a:rPr lang="sk-SK" dirty="0" smtClean="0"/>
              <a:t>   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Systematické členenie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Podkmeň: </a:t>
            </a:r>
            <a:r>
              <a:rPr lang="sk-SK" dirty="0" err="1" smtClean="0"/>
              <a:t>Trilobitovce</a:t>
            </a:r>
            <a:endParaRPr lang="sk-SK" dirty="0" smtClean="0"/>
          </a:p>
          <a:p>
            <a:r>
              <a:rPr lang="sk-SK" dirty="0" smtClean="0"/>
              <a:t>Podkmeň: </a:t>
            </a:r>
            <a:r>
              <a:rPr lang="sk-SK" dirty="0" err="1" smtClean="0"/>
              <a:t>Klepietkavce</a:t>
            </a:r>
            <a:endParaRPr lang="sk-SK" dirty="0" smtClean="0"/>
          </a:p>
          <a:p>
            <a:r>
              <a:rPr lang="sk-SK" dirty="0" smtClean="0"/>
              <a:t>Podkmeň</a:t>
            </a:r>
            <a:r>
              <a:rPr lang="sk-SK" smtClean="0"/>
              <a:t>: Kôrovce</a:t>
            </a:r>
            <a:endParaRPr lang="sk-SK" dirty="0" smtClean="0"/>
          </a:p>
          <a:p>
            <a:r>
              <a:rPr lang="sk-SK" dirty="0" smtClean="0"/>
              <a:t>Podkmeň: </a:t>
            </a:r>
            <a:r>
              <a:rPr lang="sk-SK" dirty="0" err="1" smtClean="0"/>
              <a:t>Viacnôžky</a:t>
            </a:r>
            <a:endParaRPr lang="sk-SK" dirty="0" smtClean="0"/>
          </a:p>
          <a:p>
            <a:r>
              <a:rPr lang="sk-SK" dirty="0" smtClean="0"/>
              <a:t>Podkmeň: Hmyz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1576</Words>
  <Application>Microsoft Office PowerPoint</Application>
  <PresentationFormat>Prezentácia na obrazovke (4:3)</PresentationFormat>
  <Paragraphs>411</Paragraphs>
  <Slides>55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55</vt:i4>
      </vt:variant>
    </vt:vector>
  </HeadingPairs>
  <TitlesOfParts>
    <vt:vector size="56" baseType="lpstr">
      <vt:lpstr>Motív Office</vt:lpstr>
      <vt:lpstr>Kmeň :Článkonožce (Arthropoda)</vt:lpstr>
      <vt:lpstr>Charakteristika</vt:lpstr>
      <vt:lpstr>Snímka 3</vt:lpstr>
      <vt:lpstr>Snímka 4</vt:lpstr>
      <vt:lpstr>Snímka 5</vt:lpstr>
      <vt:lpstr>Snímka 6</vt:lpstr>
      <vt:lpstr>Snímka 7</vt:lpstr>
      <vt:lpstr>Snímka 8</vt:lpstr>
      <vt:lpstr>Systematické členenie</vt:lpstr>
      <vt:lpstr>Podkmeň: Trilobitovce(Trilobitomorpha)</vt:lpstr>
      <vt:lpstr>Podkmeň: Klepietkavce(Chelicerata)</vt:lpstr>
      <vt:lpstr>Snímka 12</vt:lpstr>
      <vt:lpstr>Trieda: Hrotnáče</vt:lpstr>
      <vt:lpstr>Trieda : Pavúkovce</vt:lpstr>
      <vt:lpstr>Snímka 15</vt:lpstr>
      <vt:lpstr>Rad: Šťúry</vt:lpstr>
      <vt:lpstr>Rad: Pavúky</vt:lpstr>
      <vt:lpstr>Snímka 18</vt:lpstr>
      <vt:lpstr>Rad : Kosce</vt:lpstr>
      <vt:lpstr>Rad:Roztoče</vt:lpstr>
      <vt:lpstr>Snímka 21</vt:lpstr>
      <vt:lpstr>Rad:Šťúriky</vt:lpstr>
      <vt:lpstr>Podkmeň:Kôrovce(Crustacea)</vt:lpstr>
      <vt:lpstr>Snímka 24</vt:lpstr>
      <vt:lpstr>Skupina:Nižšie kôrovce</vt:lpstr>
      <vt:lpstr>Skupina:Vyššie kôrovce</vt:lpstr>
      <vt:lpstr>Podkmeň:Viacnôžky(Myriapoda)</vt:lpstr>
      <vt:lpstr>Snímka 28</vt:lpstr>
      <vt:lpstr>Podkmeň:Hmyz(Insecta)</vt:lpstr>
      <vt:lpstr>Snímka 30</vt:lpstr>
      <vt:lpstr>Snímka 31</vt:lpstr>
      <vt:lpstr>Snímka 32</vt:lpstr>
      <vt:lpstr>Snímka 33</vt:lpstr>
      <vt:lpstr>Podtrieda: Bezkrídly hmyz(Apterygota)</vt:lpstr>
      <vt:lpstr>Podtrieda: Krídlatý hmyz(Pterygota)</vt:lpstr>
      <vt:lpstr>Snímka 36</vt:lpstr>
      <vt:lpstr>Snímka 37</vt:lpstr>
      <vt:lpstr>Snímka 38</vt:lpstr>
      <vt:lpstr>Snímka 39</vt:lpstr>
      <vt:lpstr>Skupina:Hmyz s dokonalou premenou (Holometabola)</vt:lpstr>
      <vt:lpstr>Snímka 41</vt:lpstr>
      <vt:lpstr>Snímka 42</vt:lpstr>
      <vt:lpstr>Snímka 43</vt:lpstr>
      <vt:lpstr>Snímka 44</vt:lpstr>
      <vt:lpstr>Význam hmyzu</vt:lpstr>
      <vt:lpstr>Boj proti hmyzu</vt:lpstr>
      <vt:lpstr>Snímka 47</vt:lpstr>
      <vt:lpstr>Snímka 48</vt:lpstr>
      <vt:lpstr>Snímka 49</vt:lpstr>
      <vt:lpstr>Snímka 50</vt:lpstr>
      <vt:lpstr>Snímka 51</vt:lpstr>
      <vt:lpstr>Snímka 52</vt:lpstr>
      <vt:lpstr>Snímka 53</vt:lpstr>
      <vt:lpstr>Snímka 54</vt:lpstr>
      <vt:lpstr>Snímka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Kmeň :Článkonožce(Arthropoda)</dc:title>
  <dc:creator>zuzka</dc:creator>
  <cp:lastModifiedBy>pc</cp:lastModifiedBy>
  <cp:revision>62</cp:revision>
  <dcterms:created xsi:type="dcterms:W3CDTF">2009-12-09T10:07:51Z</dcterms:created>
  <dcterms:modified xsi:type="dcterms:W3CDTF">2011-12-15T21:01:35Z</dcterms:modified>
</cp:coreProperties>
</file>