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6" r:id="rId9"/>
    <p:sldId id="267" r:id="rId10"/>
    <p:sldId id="278" r:id="rId11"/>
    <p:sldId id="262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105" d="100"/>
          <a:sy n="105" d="100"/>
        </p:scale>
        <p:origin x="11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0E34-FC38-4A79-A2CD-93377F153A52}" type="datetimeFigureOut">
              <a:rPr lang="sk-SK" smtClean="0"/>
              <a:pPr/>
              <a:t>23. 11. 2023</a:t>
            </a:fld>
            <a:endParaRPr lang="sk-SK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ED36-CD92-424D-AB62-1B3989DB3470}" type="slidenum">
              <a:rPr lang="sk-SK" smtClean="0"/>
              <a:pPr/>
              <a:t>‹#›</a:t>
            </a:fld>
            <a:endParaRPr lang="sk-S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5.wmf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sk-SK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Politické strany </a:t>
            </a:r>
            <a:endParaRPr lang="sk-SK" sz="6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23728" y="2132856"/>
            <a:ext cx="6400800" cy="1752600"/>
          </a:xfrm>
        </p:spPr>
        <p:txBody>
          <a:bodyPr>
            <a:normAutofit/>
          </a:bodyPr>
          <a:lstStyle/>
          <a:p>
            <a:r>
              <a:rPr lang="sk-SK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cs typeface="Aharoni" pitchFamily="2" charset="-79"/>
              </a:rPr>
              <a:t>Pilier politického systému</a:t>
            </a:r>
            <a:endParaRPr lang="sk-SK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800x800_img-520192014-001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620688"/>
            <a:ext cx="4696363" cy="5852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Hlinková slovenská ľudová strana (HSĽS)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427984" y="1556792"/>
            <a:ext cx="4464496" cy="964704"/>
          </a:xfrm>
        </p:spPr>
        <p:txBody>
          <a:bodyPr>
            <a:normAutofit fontScale="92500" lnSpcReduction="10000"/>
          </a:bodyPr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Najväčšia podpora na Slovensku 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BlokTextu 3"/>
          <p:cNvSpPr txBox="1"/>
          <p:nvPr/>
        </p:nvSpPr>
        <p:spPr>
          <a:xfrm rot="20994724">
            <a:off x="585065" y="1017987"/>
            <a:ext cx="2132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4000" b="1" dirty="0" smtClean="0">
                <a:latin typeface="Segoe Script" pitchFamily="34" charset="0"/>
              </a:rPr>
              <a:t>Ľudáci</a:t>
            </a:r>
            <a:endParaRPr lang="sk-SK" sz="4000" b="1" dirty="0">
              <a:latin typeface="Segoe Script" pitchFamily="34" charset="0"/>
            </a:endParaRPr>
          </a:p>
        </p:txBody>
      </p:sp>
      <p:sp>
        <p:nvSpPr>
          <p:cNvPr id="5" name="Zvislý zvitok 4"/>
          <p:cNvSpPr/>
          <p:nvPr/>
        </p:nvSpPr>
        <p:spPr>
          <a:xfrm>
            <a:off x="0" y="1988840"/>
            <a:ext cx="4104456" cy="4464496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Uskutočnenie </a:t>
            </a:r>
            <a:r>
              <a:rPr lang="sk-SK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Pittsburskej dohody </a:t>
            </a:r>
          </a:p>
          <a:p>
            <a:pPr algn="ctr"/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Program samosprávy (autonómie) Slovenska</a:t>
            </a:r>
          </a:p>
          <a:p>
            <a:pPr algn="ctr"/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Presadzovanie zvrchovanosti slovenského národa </a:t>
            </a:r>
            <a:endParaRPr lang="sk-SK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4" name="Picture 2" descr="C:\Users\Jana\AppData\Local\Microsoft\Windows\INetCache\IE\SORBLKTG\MC90043488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86142"/>
            <a:ext cx="2880319" cy="3087074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 rot="499797">
            <a:off x="5501657" y="2636912"/>
            <a:ext cx="36086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Duchovenstvo, </a:t>
            </a:r>
          </a:p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katolícki voliči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pic>
        <p:nvPicPr>
          <p:cNvPr id="11" name="Obrázok 10" descr="180px-230px-Andrej_Hlin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83228">
            <a:off x="5770689" y="3593731"/>
            <a:ext cx="2376264" cy="29795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BlokTextu 11"/>
          <p:cNvSpPr txBox="1"/>
          <p:nvPr/>
        </p:nvSpPr>
        <p:spPr>
          <a:xfrm rot="388673">
            <a:off x="4811841" y="6113031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Andrej Hlinka</a:t>
            </a:r>
            <a:endParaRPr lang="sk-SK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Karol_Sidor_1938_(Warschau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628800"/>
            <a:ext cx="2088232" cy="27384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5536" y="476672"/>
            <a:ext cx="7499176" cy="1324744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Tlačový orgán: Slovák, Slovenské ľudové noviny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Obrázok 3" descr="Ferdinand_Jurig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844824"/>
            <a:ext cx="1800225" cy="2219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Obrázok 4" descr="Jozef_Tis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495071">
            <a:off x="2166194" y="3767651"/>
            <a:ext cx="1906292" cy="273630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8" name="Rovná spojnica 7"/>
          <p:cNvCxnSpPr>
            <a:endCxn id="3" idx="3"/>
          </p:cNvCxnSpPr>
          <p:nvPr/>
        </p:nvCxnSpPr>
        <p:spPr>
          <a:xfrm flipV="1">
            <a:off x="5004048" y="1139044"/>
            <a:ext cx="2916000" cy="50982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Obrázok 8" descr="Vojtech_Tuka_in_uniform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412897">
            <a:off x="6660232" y="3717032"/>
            <a:ext cx="1879957" cy="26247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 rot="556290">
            <a:off x="1281225" y="639046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Jozef Tiso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611560" y="422108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Ferdiš Juriga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4427984" y="450912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Karol Sidor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BlokTextu 12"/>
          <p:cNvSpPr txBox="1"/>
          <p:nvPr/>
        </p:nvSpPr>
        <p:spPr>
          <a:xfrm rot="269288">
            <a:off x="6240198" y="642706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Vojtech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Tuka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Slovenská národná strana (SNS)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63888" y="1484784"/>
            <a:ext cx="4834880" cy="676672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Evanjelické prostredie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BlokTextu 3"/>
          <p:cNvSpPr txBox="1"/>
          <p:nvPr/>
        </p:nvSpPr>
        <p:spPr>
          <a:xfrm rot="526905">
            <a:off x="6024344" y="2161674"/>
            <a:ext cx="30476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Nemala širokú</a:t>
            </a: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 základňu 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pic>
        <p:nvPicPr>
          <p:cNvPr id="5" name="Obrázok 4" descr="Martin_Ráz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396257">
            <a:off x="683568" y="1772816"/>
            <a:ext cx="2663421" cy="37966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Obrázok 5" descr="images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996952"/>
            <a:ext cx="2304256" cy="32917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BlokTextu 6"/>
          <p:cNvSpPr txBox="1"/>
          <p:nvPr/>
        </p:nvSpPr>
        <p:spPr>
          <a:xfrm rot="21306587">
            <a:off x="1272426" y="572959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Martin Rázus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BlokTextu 7"/>
          <p:cNvSpPr txBox="1"/>
          <p:nvPr/>
        </p:nvSpPr>
        <p:spPr>
          <a:xfrm>
            <a:off x="4932040" y="630932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Emil Stodola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Československá národná demokracia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0" y="1628800"/>
            <a:ext cx="2855168" cy="96470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Inteligencia, finančníci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098" name="Picture 2" descr="C:\Users\Jana\AppData\Local\Microsoft\Windows\INetCache\IE\SORBLKTG\MC90031101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1340768"/>
            <a:ext cx="1885493" cy="1267358"/>
          </a:xfrm>
          <a:prstGeom prst="rect">
            <a:avLst/>
          </a:prstGeom>
          <a:noFill/>
        </p:spPr>
      </p:pic>
      <p:pic>
        <p:nvPicPr>
          <p:cNvPr id="4102" name="Picture 6" descr="C:\Users\Jana\AppData\Local\Microsoft\Windows\INetCache\IE\LLYS6B2W\MC90044039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2" y="2636912"/>
            <a:ext cx="2304256" cy="2304256"/>
          </a:xfrm>
          <a:prstGeom prst="rect">
            <a:avLst/>
          </a:prstGeom>
          <a:noFill/>
        </p:spPr>
      </p:pic>
      <p:sp>
        <p:nvSpPr>
          <p:cNvPr id="10" name="Zvislý zvitok 9"/>
          <p:cNvSpPr/>
          <p:nvPr/>
        </p:nvSpPr>
        <p:spPr>
          <a:xfrm>
            <a:off x="0" y="1412776"/>
            <a:ext cx="3456384" cy="3960440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Československá jednota </a:t>
            </a:r>
          </a:p>
          <a:p>
            <a:pPr algn="ctr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Úzka spolupráca slovanských národov a štátov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1" name="Obrázok 10" descr="170px-Karel_Kramář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271673">
            <a:off x="3491880" y="3645024"/>
            <a:ext cx="1800200" cy="24673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BlokTextu 11"/>
          <p:cNvSpPr txBox="1"/>
          <p:nvPr/>
        </p:nvSpPr>
        <p:spPr>
          <a:xfrm rot="21214353">
            <a:off x="3651263" y="6395330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Karel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Kramář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Československá strana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lidová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788024" y="1988840"/>
            <a:ext cx="3970784" cy="676672"/>
          </a:xfrm>
        </p:spPr>
        <p:txBody>
          <a:bodyPr>
            <a:normAutofit fontScale="70000" lnSpcReduction="2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Orientácia na českých katolíckych voličov 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619672" y="1916832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Predseda: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Jan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Šrámek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Nadpis 1"/>
          <p:cNvSpPr txBox="1">
            <a:spLocks/>
          </p:cNvSpPr>
          <p:nvPr/>
        </p:nvSpPr>
        <p:spPr>
          <a:xfrm>
            <a:off x="395536" y="306896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Československá strana národnosocialistická</a:t>
            </a:r>
            <a:endParaRPr kumimoji="0" lang="sk-SK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haroni" pitchFamily="2" charset="-79"/>
              <a:ea typeface="+mj-ea"/>
              <a:cs typeface="Aharoni" pitchFamily="2" charset="-79"/>
            </a:endParaRPr>
          </a:p>
        </p:txBody>
      </p:sp>
      <p:sp>
        <p:nvSpPr>
          <p:cNvPr id="6" name="BlokTextu 5"/>
          <p:cNvSpPr txBox="1"/>
          <p:nvPr/>
        </p:nvSpPr>
        <p:spPr>
          <a:xfrm>
            <a:off x="5004048" y="4437112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Marxistický socializmus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BlokTextu 6"/>
          <p:cNvSpPr txBox="1"/>
          <p:nvPr/>
        </p:nvSpPr>
        <p:spPr>
          <a:xfrm rot="259846">
            <a:off x="4139952" y="5157192"/>
            <a:ext cx="43909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Inteligencia, remeselníci, </a:t>
            </a:r>
          </a:p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živnostníci</a:t>
            </a:r>
            <a:endParaRPr lang="sk-S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BlokTextu 7"/>
          <p:cNvSpPr txBox="1"/>
          <p:nvPr/>
        </p:nvSpPr>
        <p:spPr>
          <a:xfrm rot="20875096">
            <a:off x="755576" y="4725144"/>
            <a:ext cx="28055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Václav </a:t>
            </a:r>
            <a:r>
              <a:rPr lang="sk-SK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Klofáč</a:t>
            </a:r>
            <a:endParaRPr lang="sk-SK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sk-SK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Igor Hrušovský</a:t>
            </a:r>
            <a:endParaRPr lang="sk-SK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79512" y="1412776"/>
            <a:ext cx="4752528" cy="9361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Krajinská</a:t>
            </a:r>
          </a:p>
          <a:p>
            <a:pPr algn="ctr">
              <a:buNone/>
            </a:pPr>
            <a:r>
              <a:rPr lang="sk-SK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kresťanskosocialistická</a:t>
            </a:r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strana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Strany národnostných menšín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5" name="BlokTextu 4"/>
          <p:cNvSpPr txBox="1"/>
          <p:nvPr/>
        </p:nvSpPr>
        <p:spPr>
          <a:xfrm>
            <a:off x="5148064" y="1412776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Maďarská národná</a:t>
            </a:r>
          </a:p>
          <a:p>
            <a:pPr algn="ctr"/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strana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Šípka hore a doľava 5"/>
          <p:cNvSpPr/>
          <p:nvPr/>
        </p:nvSpPr>
        <p:spPr>
          <a:xfrm rot="2607247">
            <a:off x="2998986" y="2314386"/>
            <a:ext cx="2930003" cy="2875209"/>
          </a:xfrm>
          <a:prstGeom prst="lef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1619672" y="5661248"/>
            <a:ext cx="5870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Maďarská zjednotená strana</a:t>
            </a:r>
            <a:endParaRPr lang="sk-SK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8" name="Obrázok 7" descr="Janos_Esterhaz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348880"/>
            <a:ext cx="1609725" cy="2314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BlokTextu 8"/>
          <p:cNvSpPr txBox="1"/>
          <p:nvPr/>
        </p:nvSpPr>
        <p:spPr>
          <a:xfrm>
            <a:off x="683568" y="479715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János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Esterházy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5652120" y="234888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József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Szent-Iványi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Nemecké strany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Sudetonemecká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strana – 				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Konrad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Henlein</a:t>
            </a:r>
            <a:endParaRPr lang="sk-SK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Ideológia nemeckého národného socializmu, samospráva území obývaných nemeckou menšinou</a:t>
            </a:r>
          </a:p>
          <a:p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Karpatonemecká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strana –</a:t>
            </a:r>
          </a:p>
          <a:p>
            <a:pPr>
              <a:buNone/>
            </a:pP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				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Franz</a:t>
            </a:r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</a:t>
            </a:r>
            <a:r>
              <a:rPr lang="sk-SK" sz="4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Karmasin</a:t>
            </a:r>
            <a:endParaRPr lang="sk-SK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razsky-hrad-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23131">
            <a:off x="794111" y="3264017"/>
            <a:ext cx="5112568" cy="2995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  <a:cs typeface="Aharoni" pitchFamily="2" charset="-79"/>
              </a:rPr>
              <a:t>HRAD</a:t>
            </a:r>
            <a:endParaRPr lang="sk-SK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868960" y="1196752"/>
            <a:ext cx="6275040" cy="4248472"/>
          </a:xfrm>
        </p:spPr>
        <p:txBody>
          <a:bodyPr/>
          <a:lstStyle/>
          <a:p>
            <a:r>
              <a:rPr lang="sk-SK" dirty="0" smtClean="0"/>
              <a:t>Skupina politikov, novinárov, spisovateľov, intelektuálov z rôznych pol. strán združená okolo prezidenta T. G. Masaryka a E. Beneša</a:t>
            </a:r>
            <a:endParaRPr lang="sk-SK" dirty="0"/>
          </a:p>
        </p:txBody>
      </p:sp>
      <p:pic>
        <p:nvPicPr>
          <p:cNvPr id="5" name="Obrázok 4" descr="prazsky-hrad-1f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771950">
            <a:off x="391518" y="1901497"/>
            <a:ext cx="2464449" cy="14720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b="1" dirty="0" smtClean="0">
                <a:latin typeface="Aharoni" pitchFamily="2" charset="-79"/>
                <a:cs typeface="Aharoni" pitchFamily="2" charset="-79"/>
              </a:rPr>
              <a:t>Prvé voľby </a:t>
            </a:r>
            <a:endParaRPr lang="sk-SK" sz="54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283968" y="1412776"/>
            <a:ext cx="4104456" cy="648072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18. a 25. apríl 1920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Obrázok 3" descr="antikampansm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424156">
            <a:off x="730416" y="1638411"/>
            <a:ext cx="3313817" cy="47340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Obrázok 4" descr="124598-volebne-plagaty-nestandard1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24389">
            <a:off x="4805150" y="2542102"/>
            <a:ext cx="3810000" cy="28575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724128" y="274638"/>
            <a:ext cx="2962672" cy="1143000"/>
          </a:xfrm>
        </p:spPr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Úloha?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915816" y="1268760"/>
            <a:ext cx="5915000" cy="4525963"/>
          </a:xfrm>
        </p:spPr>
        <p:txBody>
          <a:bodyPr/>
          <a:lstStyle/>
          <a:p>
            <a:r>
              <a:rPr lang="sk-SK" dirty="0" smtClean="0">
                <a:latin typeface="Aharoni" pitchFamily="2" charset="-79"/>
                <a:cs typeface="Aharoni" pitchFamily="2" charset="-79"/>
              </a:rPr>
              <a:t>Združovanie prívržencov rovnakých názorov</a:t>
            </a:r>
          </a:p>
          <a:p>
            <a:r>
              <a:rPr lang="sk-SK" dirty="0" smtClean="0">
                <a:latin typeface="Aharoni" pitchFamily="2" charset="-79"/>
                <a:cs typeface="Aharoni" pitchFamily="2" charset="-79"/>
              </a:rPr>
              <a:t>Mládežnícke, odborové, profesijné a športové organizácie </a:t>
            </a:r>
          </a:p>
          <a:p>
            <a:r>
              <a:rPr lang="sk-SK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Mali svoje noviny, </a:t>
            </a:r>
            <a:r>
              <a:rPr lang="sk-SK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</a:t>
            </a:r>
            <a:r>
              <a:rPr lang="sk-SK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asopisy</a:t>
            </a:r>
          </a:p>
          <a:p>
            <a:r>
              <a:rPr lang="sk-SK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Konali verejné zhromaždenia</a:t>
            </a:r>
            <a:endParaRPr lang="sk-SK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1" name="Picture 3" descr="C:\Users\Jana\AppData\Local\Microsoft\Windows\INetCache\IE\4NQCT10N\MC90044190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71614"/>
            <a:ext cx="2016224" cy="238242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Zástupný symbol obsahu 3" descr="socialistism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652120" y="692696"/>
            <a:ext cx="3267040" cy="50205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5524843">
            <a:off x="304962" y="964049"/>
            <a:ext cx="2579369" cy="1932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2139176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17381288">
            <a:off x="2347481" y="2091434"/>
            <a:ext cx="3703939" cy="2777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Obrázok 8" descr="imag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5680745">
            <a:off x="147523" y="3842570"/>
            <a:ext cx="3257338" cy="2443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lokTextu 9"/>
          <p:cNvSpPr txBox="1"/>
          <p:nvPr/>
        </p:nvSpPr>
        <p:spPr>
          <a:xfrm>
            <a:off x="3380884" y="6093296"/>
            <a:ext cx="5763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i="1" dirty="0" smtClean="0">
                <a:latin typeface="Aharoni" pitchFamily="2" charset="-79"/>
                <a:cs typeface="Aharoni" pitchFamily="2" charset="-79"/>
              </a:rPr>
              <a:t>„predtým nás litrom vábili a dnes literatúrou“</a:t>
            </a:r>
            <a:endParaRPr lang="sk-SK" sz="2000" i="1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 descr="003_Vznik_a_dejiny_clip_image006_000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21193082">
            <a:off x="899592" y="908720"/>
            <a:ext cx="3726904" cy="5217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 rot="478499">
            <a:off x="5150963" y="852867"/>
            <a:ext cx="362800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„</a:t>
            </a:r>
            <a:r>
              <a:rPr lang="sk-SK" sz="3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Ženo</a:t>
            </a:r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 slovenská, voľ národne, voľ len tých, ktorí chcú tvoje blaho a blaho Československej republiky!“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5157192"/>
            <a:ext cx="4114800" cy="1143000"/>
          </a:xfrm>
        </p:spPr>
        <p:txBody>
          <a:bodyPr>
            <a:normAutofit/>
          </a:bodyPr>
          <a:lstStyle/>
          <a:p>
            <a:r>
              <a:rPr lang="sk-SK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OSOBA</a:t>
            </a:r>
            <a:endParaRPr lang="sk-SK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Zástupný symbol obsahu 7"/>
          <p:cNvSpPr>
            <a:spLocks noGrp="1"/>
          </p:cNvSpPr>
          <p:nvPr>
            <p:ph idx="1"/>
          </p:nvPr>
        </p:nvSpPr>
        <p:spPr>
          <a:xfrm>
            <a:off x="1259632" y="2060848"/>
            <a:ext cx="4330824" cy="11807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PROGRAM</a:t>
            </a:r>
            <a:endParaRPr lang="sk-SK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8" name="Picture 4" descr="C:\Users\Jana\AppData\Local\Microsoft\Windows\INetCache\IE\GBFVLHQM\MC90044188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836712"/>
            <a:ext cx="3821215" cy="2250926"/>
          </a:xfrm>
          <a:prstGeom prst="rect">
            <a:avLst/>
          </a:prstGeom>
          <a:noFill/>
        </p:spPr>
      </p:pic>
      <p:pic>
        <p:nvPicPr>
          <p:cNvPr id="1029" name="Picture 5" descr="C:\Users\Jana\AppData\Local\Microsoft\Windows\INetCache\IE\SORBLKTG\MC90044190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3356992"/>
            <a:ext cx="2736304" cy="2414386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827584" y="3861048"/>
            <a:ext cx="5166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Pravidlá, rituály, symboly</a:t>
            </a:r>
            <a:endParaRPr lang="sk-SK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Československá sociálna demokracia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Organizovala robotníkov, učiteľov, remeselníkov</a:t>
            </a:r>
            <a:endParaRPr lang="sk-SK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pic>
        <p:nvPicPr>
          <p:cNvPr id="3075" name="Picture 3" descr="C:\Users\Jana\AppData\Local\Microsoft\Windows\INetCache\IE\LLYS6B2W\MC90022950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556792"/>
            <a:ext cx="1830583" cy="2448272"/>
          </a:xfrm>
          <a:prstGeom prst="rect">
            <a:avLst/>
          </a:prstGeom>
          <a:noFill/>
        </p:spPr>
      </p:pic>
      <p:pic>
        <p:nvPicPr>
          <p:cNvPr id="3077" name="Picture 5" descr="C:\Users\Jana\AppData\Local\Microsoft\Windows\INetCache\IE\LLYS6B2W\MC90041548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068960"/>
            <a:ext cx="4232495" cy="3447861"/>
          </a:xfrm>
          <a:prstGeom prst="rect">
            <a:avLst/>
          </a:prstGeom>
          <a:noFill/>
        </p:spPr>
      </p:pic>
      <p:pic>
        <p:nvPicPr>
          <p:cNvPr id="3079" name="Picture 7" descr="C:\Users\Jana\AppData\Local\Microsoft\Windows\INetCache\IE\LLYS6B2W\MC90027896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753100">
            <a:off x="6222251" y="4433135"/>
            <a:ext cx="2367439" cy="2193835"/>
          </a:xfrm>
          <a:prstGeom prst="rect">
            <a:avLst/>
          </a:prstGeom>
          <a:noFill/>
        </p:spPr>
      </p:pic>
      <p:pic>
        <p:nvPicPr>
          <p:cNvPr id="2050" name="Picture 2" descr="C:\Users\Jana\AppData\Local\Microsoft\Windows\INetCache\IE\GBFVLHQM\MC900235255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2780928"/>
            <a:ext cx="1805940" cy="159288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ok 10" descr="Vlastimil_Tus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021772">
            <a:off x="2267744" y="4149080"/>
            <a:ext cx="1704975" cy="2286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Obrázok 9" descr="n201107032020_lehocky-emanu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431126">
            <a:off x="6506542" y="2895433"/>
            <a:ext cx="1855465" cy="25087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938736" y="1700808"/>
            <a:ext cx="5205264" cy="1152128"/>
          </a:xfrm>
        </p:spPr>
        <p:txBody>
          <a:bodyPr>
            <a:norm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Marxistický socializmus</a:t>
            </a:r>
          </a:p>
        </p:txBody>
      </p:sp>
      <p:sp>
        <p:nvSpPr>
          <p:cNvPr id="4" name="Nadpis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haroni" pitchFamily="2" charset="-79"/>
                <a:ea typeface="+mj-ea"/>
                <a:cs typeface="Aharoni" pitchFamily="2" charset="-79"/>
              </a:rPr>
              <a:t>Československá sociálna demokracia</a:t>
            </a:r>
          </a:p>
        </p:txBody>
      </p:sp>
      <p:sp>
        <p:nvSpPr>
          <p:cNvPr id="6" name="BlokTextu 5"/>
          <p:cNvSpPr txBox="1"/>
          <p:nvPr/>
        </p:nvSpPr>
        <p:spPr>
          <a:xfrm rot="823663">
            <a:off x="4459527" y="4493868"/>
            <a:ext cx="3816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Väčšiu rovnosť, odstránenie veľkých rozdielov v majetku i v prístupe k vzdelaniu</a:t>
            </a:r>
            <a:endParaRPr lang="sk-SK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179512" y="2564904"/>
            <a:ext cx="20882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Chcela: </a:t>
            </a:r>
            <a:r>
              <a:rPr lang="sk-SK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poštátnenie väčších súkromných podnikov, poľnohospo-dárskych majetkov</a:t>
            </a:r>
          </a:p>
        </p:txBody>
      </p:sp>
      <p:sp>
        <p:nvSpPr>
          <p:cNvPr id="8" name="BlokTextu 7"/>
          <p:cNvSpPr txBox="1"/>
          <p:nvPr/>
        </p:nvSpPr>
        <p:spPr>
          <a:xfrm>
            <a:off x="4283968" y="2780928"/>
            <a:ext cx="2149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Centralizmus, </a:t>
            </a:r>
          </a:p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čechoslovakizmus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9" name="Obrázok 8" descr="imag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318558">
            <a:off x="2326574" y="1735689"/>
            <a:ext cx="1686830" cy="20109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2" name="BlokTextu 11"/>
          <p:cNvSpPr txBox="1"/>
          <p:nvPr/>
        </p:nvSpPr>
        <p:spPr>
          <a:xfrm rot="21047007">
            <a:off x="1640565" y="123009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Ivan Dérer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BlokTextu 12"/>
          <p:cNvSpPr txBox="1"/>
          <p:nvPr/>
        </p:nvSpPr>
        <p:spPr>
          <a:xfrm rot="20933348">
            <a:off x="3076456" y="6321888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Vlastimil Tusár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BlokTextu 13"/>
          <p:cNvSpPr txBox="1"/>
          <p:nvPr/>
        </p:nvSpPr>
        <p:spPr>
          <a:xfrm rot="675742">
            <a:off x="6820339" y="2475903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Emanuel Lehocký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5" name="Obrázok 14" descr="201110282212_robotnicke-novin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444246">
            <a:off x="251520" y="332656"/>
            <a:ext cx="1328698" cy="196647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Komunistická strana Československa (KSČ)</a:t>
            </a:r>
            <a:endParaRPr lang="sk-SK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Zástupný symbol obsahu 3" descr="Emblem_of_the_Communist_Party_of_Czechoslovakia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398196">
            <a:off x="7264342" y="345746"/>
            <a:ext cx="1578347" cy="1822990"/>
          </a:xfrm>
        </p:spPr>
      </p:pic>
      <p:pic>
        <p:nvPicPr>
          <p:cNvPr id="5" name="Obrázok 4" descr="220px-Leták_KSČ_z_roku_192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26802">
            <a:off x="442500" y="1551641"/>
            <a:ext cx="2775942" cy="4794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BlokTextu 5"/>
          <p:cNvSpPr txBox="1"/>
          <p:nvPr/>
        </p:nvSpPr>
        <p:spPr>
          <a:xfrm>
            <a:off x="3347864" y="2132856"/>
            <a:ext cx="451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Triedny boj, socialistická revolúcia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BlokTextu 6"/>
          <p:cNvSpPr txBox="1"/>
          <p:nvPr/>
        </p:nvSpPr>
        <p:spPr>
          <a:xfrm>
            <a:off x="3059832" y="2636912"/>
            <a:ext cx="5822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Súčasť medzinárodne organizovaného hnutia </a:t>
            </a:r>
          </a:p>
          <a:p>
            <a:pPr algn="ctr"/>
            <a:r>
              <a:rPr lang="sk-SK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- Komunistická internacionála</a:t>
            </a:r>
            <a:endParaRPr lang="sk-SK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9" name="Obrázok 8" descr="map_1_upravena_mapa_slovensk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21339836">
            <a:off x="3574784" y="3660963"/>
            <a:ext cx="4320480" cy="23566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Users\Jana\AppData\Local\Microsoft\Windows\INetCache\IE\GBFVLHQM\MC900229507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4509120"/>
            <a:ext cx="720080" cy="963055"/>
          </a:xfrm>
          <a:prstGeom prst="rect">
            <a:avLst/>
          </a:prstGeom>
          <a:noFill/>
        </p:spPr>
      </p:pic>
      <p:pic>
        <p:nvPicPr>
          <p:cNvPr id="1028" name="Picture 4" descr="C:\Users\Jana\AppData\Local\Microsoft\Windows\INetCache\IE\GBFVLHQM\MC900292322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4869160"/>
            <a:ext cx="792088" cy="776403"/>
          </a:xfrm>
          <a:prstGeom prst="rect">
            <a:avLst/>
          </a:prstGeom>
          <a:noFill/>
        </p:spPr>
      </p:pic>
      <p:sp>
        <p:nvSpPr>
          <p:cNvPr id="14" name="BlokTextu 13"/>
          <p:cNvSpPr txBox="1"/>
          <p:nvPr/>
        </p:nvSpPr>
        <p:spPr>
          <a:xfrm>
            <a:off x="4182385" y="5805264"/>
            <a:ext cx="49103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  <a:cs typeface="Aharoni" pitchFamily="2" charset="-79"/>
              </a:rPr>
              <a:t>Poľnohospodárski robotníci </a:t>
            </a:r>
          </a:p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  <a:cs typeface="Aharoni" pitchFamily="2" charset="-79"/>
              </a:rPr>
              <a:t>na južnom Slovensku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K_Gottwal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4293096"/>
            <a:ext cx="2921000" cy="21971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21365530">
            <a:off x="395536" y="188640"/>
            <a:ext cx="3168352" cy="3816424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Propagácia radikálnej zmeny revolučným prevratom</a:t>
            </a:r>
            <a:endParaRPr lang="sk-SK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Zástupný symbol obsahu 3" descr="220px-Leták_KSČ_193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779912" y="620688"/>
            <a:ext cx="4936182" cy="34553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BlokTextu 4"/>
          <p:cNvSpPr txBox="1"/>
          <p:nvPr/>
        </p:nvSpPr>
        <p:spPr>
          <a:xfrm rot="20645717">
            <a:off x="91752" y="3503242"/>
            <a:ext cx="28616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Zrušenie</a:t>
            </a:r>
          </a:p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 súkromného </a:t>
            </a:r>
          </a:p>
          <a:p>
            <a:r>
              <a:rPr lang="sk-SK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vlastníctva</a:t>
            </a:r>
            <a:endParaRPr lang="sk-SK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pic>
        <p:nvPicPr>
          <p:cNvPr id="7" name="Obrázok 6" descr="43c9878210_5822628_o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5976" y="4149080"/>
            <a:ext cx="1656184" cy="2262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culen mara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469962">
            <a:off x="6579949" y="4354858"/>
            <a:ext cx="2109430" cy="21364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BlokTextu 8"/>
          <p:cNvSpPr txBox="1"/>
          <p:nvPr/>
        </p:nvSpPr>
        <p:spPr>
          <a:xfrm>
            <a:off x="1403648" y="6488668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Klement Gottwald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0" name="BlokTextu 9"/>
          <p:cNvSpPr txBox="1"/>
          <p:nvPr/>
        </p:nvSpPr>
        <p:spPr>
          <a:xfrm>
            <a:off x="4067944" y="6488668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Vladimír Clementis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BlokTextu 11"/>
          <p:cNvSpPr txBox="1"/>
          <p:nvPr/>
        </p:nvSpPr>
        <p:spPr>
          <a:xfrm>
            <a:off x="6804248" y="648866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Marek Čulen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Republikánska strana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zemedelského</a:t>
            </a:r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 maloroľníckeho ľudu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 rot="21221014">
            <a:off x="5716717" y="1363127"/>
            <a:ext cx="3178696" cy="964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Script" pitchFamily="34" charset="0"/>
              </a:rPr>
              <a:t>Agrárnici</a:t>
            </a:r>
            <a:endParaRPr lang="sk-SK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Script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4211960" y="2132856"/>
            <a:ext cx="466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Chrbtová kosť koaličných vlád</a:t>
            </a:r>
            <a:endParaRPr lang="sk-S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Obrázok 5" descr="122416-kravy-rolnik-farmar-nestandard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3429000"/>
            <a:ext cx="3456806" cy="259260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8" name="Obrázok 7" descr="kos_vanova_03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0675819">
            <a:off x="922638" y="3130365"/>
            <a:ext cx="2928220" cy="219616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symbol obsahu 4" descr="Vavro_Šrobá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51920" y="692696"/>
            <a:ext cx="1876425" cy="229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Zvislý zvitok 3"/>
          <p:cNvSpPr/>
          <p:nvPr/>
        </p:nvSpPr>
        <p:spPr>
          <a:xfrm rot="21235250">
            <a:off x="158861" y="635532"/>
            <a:ext cx="3168352" cy="3168352"/>
          </a:xfrm>
          <a:prstGeom prst="verticalScroll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Ideológia čechoslovakizmu</a:t>
            </a:r>
          </a:p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Centralizmus  </a:t>
            </a:r>
          </a:p>
          <a:p>
            <a:pPr algn="ctr"/>
            <a:r>
              <a:rPr lang="sk-SK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Dôležitosť roľníckeho stavu a vidieka</a:t>
            </a:r>
            <a:endParaRPr lang="sk-SK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" name="Obrázok 5" descr="Hodz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1844824"/>
            <a:ext cx="2391544" cy="32516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Svehla_anton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91880" y="3284984"/>
            <a:ext cx="2232248" cy="2998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6588224" y="52292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Milan </a:t>
            </a:r>
            <a:r>
              <a:rPr lang="sk-SK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Hodža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3491880" y="6488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Antonín Švehla</a:t>
            </a:r>
            <a:endParaRPr lang="sk-SK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" name="Obrázok 9" descr="220px-Znak_agrární_strany_ve_štítě_domu,_Borečnic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5536" y="4293096"/>
            <a:ext cx="2794000" cy="209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330</Words>
  <Application>Microsoft Office PowerPoint</Application>
  <PresentationFormat>Prezentácia na obrazovke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7" baseType="lpstr">
      <vt:lpstr>Aharoni</vt:lpstr>
      <vt:lpstr>Arial</vt:lpstr>
      <vt:lpstr>Calibri</vt:lpstr>
      <vt:lpstr>Segoe Print</vt:lpstr>
      <vt:lpstr>Segoe Script</vt:lpstr>
      <vt:lpstr>Motív Office</vt:lpstr>
      <vt:lpstr>Politické strany </vt:lpstr>
      <vt:lpstr>Úloha?</vt:lpstr>
      <vt:lpstr>OSOBA</vt:lpstr>
      <vt:lpstr>Československá sociálna demokracia</vt:lpstr>
      <vt:lpstr>Prezentácia programu PowerPoint</vt:lpstr>
      <vt:lpstr>Komunistická strana Československa (KSČ)</vt:lpstr>
      <vt:lpstr>Propagácia radikálnej zmeny revolučným prevratom</vt:lpstr>
      <vt:lpstr>Republikánska strana zemedelského maloroľníckeho ľudu</vt:lpstr>
      <vt:lpstr>Prezentácia programu PowerPoint</vt:lpstr>
      <vt:lpstr>Prezentácia programu PowerPoint</vt:lpstr>
      <vt:lpstr>Hlinková slovenská ľudová strana (HSĽS)</vt:lpstr>
      <vt:lpstr>Prezentácia programu PowerPoint</vt:lpstr>
      <vt:lpstr>Slovenská národná strana (SNS)</vt:lpstr>
      <vt:lpstr>Československá národná demokracia</vt:lpstr>
      <vt:lpstr>Československá strana lidová</vt:lpstr>
      <vt:lpstr>Strany národnostných menšín</vt:lpstr>
      <vt:lpstr>Nemecké strany</vt:lpstr>
      <vt:lpstr>HRAD</vt:lpstr>
      <vt:lpstr>Prvé voľby 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Jana</dc:creator>
  <cp:lastModifiedBy>Radúz</cp:lastModifiedBy>
  <cp:revision>64</cp:revision>
  <dcterms:created xsi:type="dcterms:W3CDTF">2014-11-16T14:57:10Z</dcterms:created>
  <dcterms:modified xsi:type="dcterms:W3CDTF">2023-11-23T20:42:08Z</dcterms:modified>
</cp:coreProperties>
</file>