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83" r:id="rId3"/>
    <p:sldId id="282" r:id="rId4"/>
    <p:sldId id="273" r:id="rId5"/>
    <p:sldId id="274" r:id="rId6"/>
    <p:sldId id="314" r:id="rId7"/>
    <p:sldId id="270" r:id="rId8"/>
    <p:sldId id="277" r:id="rId9"/>
    <p:sldId id="278" r:id="rId10"/>
    <p:sldId id="280" r:id="rId11"/>
    <p:sldId id="276" r:id="rId12"/>
    <p:sldId id="285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68" d="100"/>
          <a:sy n="68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09CDB-17D7-46C6-9314-56AB9B920659}" type="datetimeFigureOut">
              <a:rPr lang="sk-SK" smtClean="0"/>
              <a:t>20. 11. 2020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9F1D-0AF8-43B0-A697-48045B2826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527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20. 11. 2020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sk-SK" dirty="0" smtClean="0"/>
              <a:t>Obojživelníky (</a:t>
            </a:r>
            <a:r>
              <a:rPr lang="sk-SK" dirty="0" err="1" smtClean="0"/>
              <a:t>Amphibia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0292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dirty="0" smtClean="0"/>
              <a:t>1.suchozemské stavovce, vyvinuli sa z rýb</a:t>
            </a:r>
          </a:p>
          <a:p>
            <a:r>
              <a:rPr lang="sk-SK" dirty="0" err="1" smtClean="0"/>
              <a:t>dospelce</a:t>
            </a:r>
            <a:r>
              <a:rPr lang="sk-SK" dirty="0" smtClean="0"/>
              <a:t> žijú na súši, párenie+ </a:t>
            </a:r>
            <a:r>
              <a:rPr lang="sk-SK" dirty="0" err="1" smtClean="0"/>
              <a:t>larvy=</a:t>
            </a:r>
            <a:r>
              <a:rPr lang="sk-SK" b="1" dirty="0" err="1" smtClean="0"/>
              <a:t>žubrienky</a:t>
            </a:r>
            <a:r>
              <a:rPr lang="sk-SK" dirty="0" smtClean="0"/>
              <a:t> – viazané na vodné prostredie </a:t>
            </a:r>
          </a:p>
          <a:p>
            <a:r>
              <a:rPr lang="sk-SK" dirty="0" smtClean="0"/>
              <a:t>vývin </a:t>
            </a:r>
            <a:r>
              <a:rPr lang="sk-SK" b="1" u="sng" dirty="0" smtClean="0"/>
              <a:t>nepriamy </a:t>
            </a:r>
            <a:r>
              <a:rPr lang="sk-SK" dirty="0" smtClean="0"/>
              <a:t>– </a:t>
            </a:r>
            <a:r>
              <a:rPr lang="sk-SK" dirty="0" err="1" smtClean="0"/>
              <a:t>vajíčko-larva-dospelec</a:t>
            </a:r>
            <a:r>
              <a:rPr lang="sk-SK" dirty="0" smtClean="0"/>
              <a:t>(</a:t>
            </a:r>
            <a:r>
              <a:rPr lang="sk-SK" dirty="0" err="1" smtClean="0"/>
              <a:t>adult</a:t>
            </a:r>
            <a:r>
              <a:rPr lang="sk-SK" dirty="0" smtClean="0"/>
              <a:t>)</a:t>
            </a:r>
          </a:p>
          <a:p>
            <a:pPr algn="just"/>
            <a:r>
              <a:rPr lang="sk-SK" dirty="0" smtClean="0"/>
              <a:t>telo-1-vrstvová tenká pokožka, môžu sa zvliekať</a:t>
            </a:r>
          </a:p>
          <a:p>
            <a:pPr algn="just"/>
            <a:r>
              <a:rPr lang="sk-SK" dirty="0" smtClean="0"/>
              <a:t>pokožka – veľa žliaz (</a:t>
            </a:r>
            <a:r>
              <a:rPr lang="sk-SK" dirty="0" err="1" smtClean="0"/>
              <a:t>slizové</a:t>
            </a:r>
            <a:r>
              <a:rPr lang="sk-SK" dirty="0" smtClean="0"/>
              <a:t>, jedové) (žubrienky nie), hlien </a:t>
            </a:r>
            <a:r>
              <a:rPr lang="sk-SK" dirty="0" err="1" smtClean="0"/>
              <a:t>umôžňuje</a:t>
            </a:r>
            <a:r>
              <a:rPr lang="sk-SK" dirty="0" smtClean="0"/>
              <a:t> kožné dýchanie</a:t>
            </a:r>
          </a:p>
          <a:p>
            <a:pPr algn="just"/>
            <a:r>
              <a:rPr lang="sk-SK" dirty="0" smtClean="0"/>
              <a:t>nemajú stálu teplotu tela = </a:t>
            </a:r>
            <a:r>
              <a:rPr lang="sk-SK" b="1" dirty="0" smtClean="0"/>
              <a:t>studenokrvné= </a:t>
            </a:r>
            <a:r>
              <a:rPr lang="sk-SK" b="1" dirty="0" err="1" smtClean="0"/>
              <a:t>poikilotermné</a:t>
            </a:r>
            <a:r>
              <a:rPr lang="sk-SK" b="1" dirty="0" smtClean="0"/>
              <a:t> = </a:t>
            </a:r>
            <a:r>
              <a:rPr lang="sk-SK" b="1" dirty="0" err="1" smtClean="0"/>
              <a:t>ektotermné</a:t>
            </a:r>
            <a:endParaRPr lang="sk-SK" b="1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Zmyslová sústava obojživelníkov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054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vidia pomerne dobre – komorové oko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Jacobsov</a:t>
            </a:r>
            <a:r>
              <a:rPr lang="sk-SK" b="1" dirty="0" smtClean="0">
                <a:solidFill>
                  <a:srgbClr val="FF0000"/>
                </a:solidFill>
              </a:rPr>
              <a:t> orgán (</a:t>
            </a:r>
            <a:r>
              <a:rPr lang="sk-SK" b="1" dirty="0" err="1" smtClean="0">
                <a:solidFill>
                  <a:srgbClr val="FF0000"/>
                </a:solidFill>
              </a:rPr>
              <a:t>vomeronazálny</a:t>
            </a:r>
            <a:r>
              <a:rPr lang="sk-SK" b="1" dirty="0" smtClean="0">
                <a:solidFill>
                  <a:srgbClr val="FF0000"/>
                </a:solidFill>
              </a:rPr>
              <a:t> orgán</a:t>
            </a:r>
            <a:r>
              <a:rPr lang="sk-SK" dirty="0" smtClean="0">
                <a:solidFill>
                  <a:srgbClr val="FF0000"/>
                </a:solidFill>
              </a:rPr>
              <a:t>) – prídavný čuchový orgán na podnebí im umožňuje vnímať pachy okolia (nie všetky)</a:t>
            </a:r>
          </a:p>
          <a:p>
            <a:pPr algn="just"/>
            <a:r>
              <a:rPr lang="sk-SK" dirty="0" smtClean="0"/>
              <a:t>majú vnútorné a stredné ucho, ukončené bubienkom, dobre vnímajú zvuky</a:t>
            </a:r>
          </a:p>
          <a:p>
            <a:r>
              <a:rPr lang="sk-SK" dirty="0" smtClean="0"/>
              <a:t>v strednom uchu je </a:t>
            </a:r>
            <a:r>
              <a:rPr lang="sk-SK" u="sng" dirty="0" smtClean="0"/>
              <a:t>1 sluchová kostička – strmienok</a:t>
            </a:r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u lariev je vytvorená </a:t>
            </a:r>
            <a:r>
              <a:rPr lang="sk-SK" b="1" dirty="0" smtClean="0"/>
              <a:t>bočná čiara =</a:t>
            </a:r>
            <a:r>
              <a:rPr lang="sk-SK" b="1" dirty="0" err="1" smtClean="0"/>
              <a:t>linea</a:t>
            </a:r>
            <a:r>
              <a:rPr lang="sk-SK" b="1" dirty="0" smtClean="0"/>
              <a:t> </a:t>
            </a:r>
            <a:r>
              <a:rPr lang="sk-SK" b="1" dirty="0" err="1" smtClean="0"/>
              <a:t>lateralis</a:t>
            </a:r>
            <a:r>
              <a:rPr lang="sk-SK" b="1" dirty="0" smtClean="0"/>
              <a:t>, </a:t>
            </a:r>
            <a:r>
              <a:rPr lang="sk-SK" dirty="0" smtClean="0"/>
              <a:t>systém kanálikov, na zaznamenanie pohybov a chvenia vody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4525963"/>
          </a:xfrm>
          <a:solidFill>
            <a:schemeClr val="bg1"/>
          </a:solidFill>
        </p:spPr>
        <p:txBody>
          <a:bodyPr/>
          <a:lstStyle/>
          <a:p>
            <a:r>
              <a:rPr lang="sk-SK" dirty="0" err="1" smtClean="0"/>
              <a:t>mimikri</a:t>
            </a:r>
            <a:r>
              <a:rPr lang="sk-SK" dirty="0" smtClean="0"/>
              <a:t> – ochranné alebo výstražné farebné maskovanie</a:t>
            </a:r>
          </a:p>
          <a:p>
            <a:r>
              <a:rPr lang="sk-SK" dirty="0" err="1" smtClean="0"/>
              <a:t>Rezonátory</a:t>
            </a:r>
            <a:r>
              <a:rPr lang="sk-SK" dirty="0" smtClean="0"/>
              <a:t> – na bokoch hlavy alebo na spodnej časti</a:t>
            </a:r>
          </a:p>
          <a:p>
            <a:r>
              <a:rPr lang="sk-SK" dirty="0" smtClean="0"/>
              <a:t>Sú oddeleného pohlavia - </a:t>
            </a:r>
            <a:r>
              <a:rPr lang="sk-SK" dirty="0" err="1" smtClean="0"/>
              <a:t>gonochorizmus</a:t>
            </a:r>
            <a:r>
              <a:rPr lang="sk-SK" dirty="0" smtClean="0"/>
              <a:t>,  pohlavný dimorfizmus – samec je menší ako samica</a:t>
            </a:r>
            <a:endParaRPr lang="sk-SK" dirty="0"/>
          </a:p>
        </p:txBody>
      </p:sp>
      <p:sp>
        <p:nvSpPr>
          <p:cNvPr id="34818" name="AutoShape 2" descr="Výsledok vyh&amp;lcaron;adávania obrázkov pre dopyt parenie &amp;zcaron;iab"/>
          <p:cNvSpPr>
            <a:spLocks noChangeAspect="1" noChangeArrowheads="1"/>
          </p:cNvSpPr>
          <p:nvPr/>
        </p:nvSpPr>
        <p:spPr bwMode="auto">
          <a:xfrm>
            <a:off x="155575" y="-1714500"/>
            <a:ext cx="4762500" cy="3571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4820" name="Picture 4" descr="Výsledok vyh&amp;lcaron;adávania obrázkov pre dopyt parenie &amp;zcaron;i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743" y="3505200"/>
            <a:ext cx="4152900" cy="3114675"/>
          </a:xfrm>
          <a:prstGeom prst="rect">
            <a:avLst/>
          </a:prstGeom>
          <a:noFill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4" t="32319" r="15471" b="20762"/>
          <a:stretch/>
        </p:blipFill>
        <p:spPr bwMode="auto">
          <a:xfrm>
            <a:off x="6353126" y="4573290"/>
            <a:ext cx="2779151" cy="152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 </a:t>
            </a:r>
            <a:r>
              <a:rPr lang="sk-SK" dirty="0" smtClean="0"/>
              <a:t>záver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sk-SK" dirty="0" smtClean="0"/>
              <a:t>Všetky sú zákonom chránené</a:t>
            </a:r>
          </a:p>
          <a:p>
            <a:r>
              <a:rPr lang="sk-SK" dirty="0" smtClean="0"/>
              <a:t>užitočné – živia sa </a:t>
            </a:r>
            <a:r>
              <a:rPr lang="sk-SK" dirty="0" smtClean="0"/>
              <a:t>hmyzom</a:t>
            </a:r>
            <a:endParaRPr lang="sk-SK" dirty="0" smtClean="0"/>
          </a:p>
          <a:p>
            <a:r>
              <a:rPr lang="sk-SK" dirty="0" smtClean="0"/>
              <a:t>Problém – vysušovanie mokradí, počas tiahnutia aj doprava – najohrozenejšia skupina živočíchov</a:t>
            </a:r>
          </a:p>
          <a:p>
            <a:r>
              <a:rPr lang="sk-SK" dirty="0" smtClean="0"/>
              <a:t>potrava plazov, vtákov...</a:t>
            </a:r>
          </a:p>
          <a:p>
            <a:r>
              <a:rPr lang="sk-SK" dirty="0" smtClean="0"/>
              <a:t>aktívne v noci  - cez deň iba v čase rozmnožovania</a:t>
            </a:r>
          </a:p>
        </p:txBody>
      </p:sp>
      <p:pic>
        <p:nvPicPr>
          <p:cNvPr id="3074" name="Picture 2" descr="Tiahnutie žiab, Malá Lodina – severinka – album na Rajčet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7200"/>
            <a:ext cx="2971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9938" name="Picture 2" descr="Výsledok vyh&amp;lcaron;adávania obrázkov pre dopyt rosni&amp;ccaron;ka"/>
          <p:cNvPicPr>
            <a:picLocks noChangeAspect="1" noChangeArrowheads="1"/>
          </p:cNvPicPr>
          <p:nvPr/>
        </p:nvPicPr>
        <p:blipFill>
          <a:blip r:embed="rId2" cstate="print"/>
          <a:srcRect l="14667" t="10000" r="22667" b="10000"/>
          <a:stretch>
            <a:fillRect/>
          </a:stretch>
        </p:blipFill>
        <p:spPr bwMode="auto">
          <a:xfrm>
            <a:off x="-37514" y="-25425"/>
            <a:ext cx="3347318" cy="2848781"/>
          </a:xfrm>
          <a:prstGeom prst="rect">
            <a:avLst/>
          </a:prstGeom>
          <a:noFill/>
        </p:spPr>
      </p:pic>
      <p:pic>
        <p:nvPicPr>
          <p:cNvPr id="39940" name="Picture 4" descr="Výsledok vyh&amp;lcaron;adávania obrázkov pre dopyt ropucha zelen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8099" y="227348"/>
            <a:ext cx="3044299" cy="2423730"/>
          </a:xfrm>
          <a:prstGeom prst="rect">
            <a:avLst/>
          </a:prstGeom>
          <a:noFill/>
        </p:spPr>
      </p:pic>
      <p:pic>
        <p:nvPicPr>
          <p:cNvPr id="39942" name="Picture 6" descr="Výsledok vyh&amp;lcaron;adávania obrázkov pre dopyt skokan hnedý"/>
          <p:cNvPicPr>
            <a:picLocks noChangeAspect="1" noChangeArrowheads="1"/>
          </p:cNvPicPr>
          <p:nvPr/>
        </p:nvPicPr>
        <p:blipFill>
          <a:blip r:embed="rId4" cstate="print"/>
          <a:srcRect l="12698" t="25121" r="20000" b="9179"/>
          <a:stretch>
            <a:fillRect/>
          </a:stretch>
        </p:blipFill>
        <p:spPr bwMode="auto">
          <a:xfrm>
            <a:off x="6242398" y="468260"/>
            <a:ext cx="2901602" cy="1861405"/>
          </a:xfrm>
          <a:prstGeom prst="rect">
            <a:avLst/>
          </a:prstGeom>
          <a:noFill/>
        </p:spPr>
      </p:pic>
      <p:sp>
        <p:nvSpPr>
          <p:cNvPr id="39944" name="AutoShape 8" descr="Výsledok vyh&amp;lcaron;adávania obrázkov pre dopyt skokan zelený"/>
          <p:cNvSpPr>
            <a:spLocks noChangeAspect="1" noChangeArrowheads="1"/>
          </p:cNvSpPr>
          <p:nvPr/>
        </p:nvSpPr>
        <p:spPr bwMode="auto">
          <a:xfrm>
            <a:off x="155575" y="-1614488"/>
            <a:ext cx="6000750" cy="3371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9946" name="Picture 10" descr="Výsledok vyh&amp;lcaron;adávania obrázkov pre dopyt skokan zelený"/>
          <p:cNvPicPr>
            <a:picLocks noChangeAspect="1" noChangeArrowheads="1"/>
          </p:cNvPicPr>
          <p:nvPr/>
        </p:nvPicPr>
        <p:blipFill>
          <a:blip r:embed="rId5" cstate="print"/>
          <a:srcRect l="10159" t="15819" r="8571" b="9605"/>
          <a:stretch>
            <a:fillRect/>
          </a:stretch>
        </p:blipFill>
        <p:spPr bwMode="auto">
          <a:xfrm>
            <a:off x="3309804" y="4972986"/>
            <a:ext cx="3419789" cy="1763329"/>
          </a:xfrm>
          <a:prstGeom prst="rect">
            <a:avLst/>
          </a:prstGeom>
          <a:noFill/>
        </p:spPr>
      </p:pic>
      <p:pic>
        <p:nvPicPr>
          <p:cNvPr id="1026" name="Picture 2" descr="Salamandra škvrnitá má 26x viac DNA ako človek a ďalšie zaujímavost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14" y="4861670"/>
            <a:ext cx="3535837" cy="1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huby.sk - Fotografia - hrabavka škvrnitá Pelobates fusc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14" y="2806450"/>
            <a:ext cx="2740294" cy="20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jkrajšie jaskyne Slovinska | Blog Invia.sk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2" t="26056" r="9829" b="8959"/>
          <a:stretch/>
        </p:blipFill>
        <p:spPr bwMode="auto">
          <a:xfrm>
            <a:off x="2696220" y="2975931"/>
            <a:ext cx="3530991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lok karpatský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69" y="2396307"/>
            <a:ext cx="2751211" cy="20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ůňky pro kuňky: Proč žába s oranžovým bříškem mizí z naší… | iReceptář.cz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6" t="10834" r="23896" b="5665"/>
          <a:stretch/>
        </p:blipFill>
        <p:spPr bwMode="auto">
          <a:xfrm>
            <a:off x="6576787" y="4511205"/>
            <a:ext cx="2567213" cy="228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dirty="0" smtClean="0"/>
              <a:t>Žubrienky – živia sa riasami</a:t>
            </a:r>
          </a:p>
          <a:p>
            <a:r>
              <a:rPr lang="sk-SK" dirty="0" err="1" smtClean="0"/>
              <a:t>Dospelce</a:t>
            </a:r>
            <a:r>
              <a:rPr lang="sk-SK" dirty="0" smtClean="0"/>
              <a:t> – bezstavovcami a </a:t>
            </a:r>
            <a:r>
              <a:rPr lang="sk-SK" dirty="0" smtClean="0"/>
              <a:t>hmyzom – majú dlhý lepkavý vymrštiteľný jazyk </a:t>
            </a:r>
            <a:endParaRPr lang="sk-SK" dirty="0" smtClean="0"/>
          </a:p>
          <a:p>
            <a:pPr>
              <a:buNone/>
            </a:pPr>
            <a:r>
              <a:rPr lang="sk-SK" b="1" dirty="0" smtClean="0"/>
              <a:t>Delenie:</a:t>
            </a:r>
          </a:p>
          <a:p>
            <a:pPr marL="0" indent="0">
              <a:buNone/>
            </a:pPr>
            <a:r>
              <a:rPr lang="sk-SK" b="1" u="sng" dirty="0" smtClean="0"/>
              <a:t>1.Mloky </a:t>
            </a:r>
            <a:r>
              <a:rPr lang="sk-SK" b="1" u="sng" dirty="0" smtClean="0"/>
              <a:t>(</a:t>
            </a:r>
            <a:r>
              <a:rPr lang="sk-SK" b="1" u="sng" dirty="0" err="1" smtClean="0"/>
              <a:t>Caudata</a:t>
            </a:r>
            <a:r>
              <a:rPr lang="sk-SK" b="1" u="sng" dirty="0" smtClean="0"/>
              <a:t>) -</a:t>
            </a:r>
            <a:r>
              <a:rPr lang="sk-SK" dirty="0" smtClean="0"/>
              <a:t>(mlok karpatský, bodkovaný, salamandra škvrnitá, mlok </a:t>
            </a:r>
            <a:r>
              <a:rPr lang="sk-SK" dirty="0" err="1" smtClean="0"/>
              <a:t>hrebenatý</a:t>
            </a:r>
            <a:r>
              <a:rPr lang="sk-SK" dirty="0" smtClean="0"/>
              <a:t>)</a:t>
            </a:r>
          </a:p>
          <a:p>
            <a:r>
              <a:rPr lang="sk-SK" dirty="0" smtClean="0"/>
              <a:t>- oplodnenie vnútorné</a:t>
            </a:r>
          </a:p>
          <a:p>
            <a:pPr marL="0" indent="0">
              <a:buNone/>
            </a:pPr>
            <a:r>
              <a:rPr lang="sk-SK" b="1" u="sng" dirty="0" smtClean="0"/>
              <a:t>2.Žaby </a:t>
            </a:r>
            <a:r>
              <a:rPr lang="sk-SK" b="1" u="sng" dirty="0" smtClean="0"/>
              <a:t>(</a:t>
            </a:r>
            <a:r>
              <a:rPr lang="sk-SK" b="1" u="sng" dirty="0" err="1" smtClean="0"/>
              <a:t>Anura</a:t>
            </a:r>
            <a:r>
              <a:rPr lang="sk-SK" b="1" u="sng" dirty="0" smtClean="0"/>
              <a:t>) </a:t>
            </a:r>
            <a:r>
              <a:rPr lang="sk-SK" dirty="0" smtClean="0"/>
              <a:t>- rosnička zelená, skokan hnedý, s. zelený, ropucha bradavičnatá, r. zelená</a:t>
            </a:r>
          </a:p>
          <a:p>
            <a:r>
              <a:rPr lang="sk-SK" dirty="0" smtClean="0"/>
              <a:t>Oplodnenie </a:t>
            </a:r>
            <a:r>
              <a:rPr lang="sk-SK" dirty="0" smtClean="0"/>
              <a:t>vonkajšie</a:t>
            </a:r>
            <a:endParaRPr lang="sk-SK" dirty="0"/>
          </a:p>
        </p:txBody>
      </p:sp>
      <p:sp>
        <p:nvSpPr>
          <p:cNvPr id="4" name="AutoShape 2" descr="Ťah zavŕši nakladenie vajíčok."/>
          <p:cNvSpPr>
            <a:spLocks noChangeAspect="1" noChangeArrowheads="1"/>
          </p:cNvSpPr>
          <p:nvPr/>
        </p:nvSpPr>
        <p:spPr bwMode="auto">
          <a:xfrm>
            <a:off x="63500" y="-136525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Ťah zavŕši nakladenie vajíčok."/>
          <p:cNvSpPr>
            <a:spLocks noChangeAspect="1" noChangeArrowheads="1"/>
          </p:cNvSpPr>
          <p:nvPr/>
        </p:nvSpPr>
        <p:spPr bwMode="auto">
          <a:xfrm>
            <a:off x="215900" y="15875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6" descr="Ťah zavŕši nakladenie vajíčok."/>
          <p:cNvSpPr>
            <a:spLocks noChangeAspect="1" noChangeArrowheads="1"/>
          </p:cNvSpPr>
          <p:nvPr/>
        </p:nvSpPr>
        <p:spPr bwMode="auto">
          <a:xfrm>
            <a:off x="368300" y="168275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 descr="https://edu-mikulas6.webnode.sk/_files/200008887-4dc044fb44/vyvin%20zaby.jpg"/>
          <p:cNvPicPr>
            <a:picLocks noChangeAspect="1" noChangeArrowheads="1"/>
          </p:cNvPicPr>
          <p:nvPr/>
        </p:nvPicPr>
        <p:blipFill>
          <a:blip r:embed="rId2" cstate="print"/>
          <a:srcRect t="9524" r="118" b="7619"/>
          <a:stretch>
            <a:fillRect/>
          </a:stretch>
        </p:blipFill>
        <p:spPr bwMode="auto">
          <a:xfrm>
            <a:off x="228600" y="0"/>
            <a:ext cx="8686800" cy="66294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 rot="1092780">
            <a:off x="6637764" y="4596018"/>
            <a:ext cx="1875891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334000" y="5943600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Žubrienke najprv narastú </a:t>
            </a:r>
            <a:r>
              <a:rPr lang="sk-SK" u="sng" dirty="0" smtClean="0"/>
              <a:t>zadné </a:t>
            </a:r>
            <a:r>
              <a:rPr lang="sk-SK" dirty="0" smtClean="0"/>
              <a:t>končatiny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Žubrienke mloka narastajú najprv </a:t>
            </a:r>
            <a:r>
              <a:rPr lang="sk-SK" b="1" u="sng" dirty="0" smtClean="0"/>
              <a:t>predné</a:t>
            </a:r>
            <a:r>
              <a:rPr lang="sk-SK" dirty="0" smtClean="0"/>
              <a:t> končatiny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Výsledok vyh&amp;lcaron;adávania obrázkov pre dopyt larva mloka"/>
          <p:cNvPicPr>
            <a:picLocks noChangeAspect="1" noChangeArrowheads="1"/>
          </p:cNvPicPr>
          <p:nvPr/>
        </p:nvPicPr>
        <p:blipFill>
          <a:blip r:embed="rId2" cstate="print"/>
          <a:srcRect l="19048" t="10582" r="11111" b="15344"/>
          <a:stretch>
            <a:fillRect/>
          </a:stretch>
        </p:blipFill>
        <p:spPr bwMode="auto">
          <a:xfrm>
            <a:off x="228600" y="2438400"/>
            <a:ext cx="3352800" cy="26670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7620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>
                <a:latin typeface="+mj-lt"/>
                <a:ea typeface="+mj-ea"/>
                <a:cs typeface="+mj-cs"/>
              </a:rPr>
              <a:t>p</a:t>
            </a:r>
            <a:r>
              <a:rPr kumimoji="0" lang="sk-SK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otom</a:t>
            </a: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zadné a chvost im ostáva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Výsledok vyh&amp;lcaron;adávania obrázkov pre dopyt mlok hrebenat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057400"/>
            <a:ext cx="4648200" cy="3137535"/>
          </a:xfrm>
          <a:prstGeom prst="rect">
            <a:avLst/>
          </a:prstGeom>
          <a:noFill/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1905000" y="5105400"/>
            <a:ext cx="8001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noProof="0" dirty="0" smtClean="0">
                <a:latin typeface="+mj-lt"/>
                <a:ea typeface="+mj-ea"/>
                <a:cs typeface="+mj-cs"/>
              </a:rPr>
              <a:t>Mlok </a:t>
            </a:r>
            <a:r>
              <a:rPr lang="sk-SK" sz="3200" noProof="0" dirty="0" err="1" smtClean="0">
                <a:latin typeface="+mj-lt"/>
                <a:ea typeface="+mj-ea"/>
                <a:cs typeface="+mj-cs"/>
              </a:rPr>
              <a:t>hrebenatý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Porovnanie </a:t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494201"/>
              </p:ext>
            </p:extLst>
          </p:nvPr>
        </p:nvGraphicFramePr>
        <p:xfrm>
          <a:off x="457200" y="1600200"/>
          <a:ext cx="8382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836333"/>
                <a:gridCol w="3259667"/>
              </a:tblGrid>
              <a:tr h="6858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600" dirty="0" smtClean="0"/>
                        <a:t>mloky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600" dirty="0" smtClean="0"/>
                        <a:t>žaby</a:t>
                      </a:r>
                      <a:endParaRPr lang="sk-SK" sz="3600" dirty="0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Životné </a:t>
                      </a:r>
                      <a:r>
                        <a:rPr lang="sk-SK" sz="2400" b="1" dirty="0" smtClean="0"/>
                        <a:t>prostredie</a:t>
                      </a:r>
                    </a:p>
                    <a:p>
                      <a:r>
                        <a:rPr lang="sk-SK" sz="2400" b="1" dirty="0" smtClean="0"/>
                        <a:t>jedinca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Vývin</a:t>
                      </a:r>
                      <a:r>
                        <a:rPr lang="sk-SK" sz="2400" b="1" baseline="0" dirty="0" smtClean="0"/>
                        <a:t> </a:t>
                      </a:r>
                      <a:r>
                        <a:rPr lang="sk-SK" sz="2400" b="1" baseline="0" dirty="0" smtClean="0"/>
                        <a:t>končatín a chvosta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Dýchanie</a:t>
                      </a:r>
                    </a:p>
                    <a:p>
                      <a:r>
                        <a:rPr lang="sk-SK" sz="1800" b="1" dirty="0" smtClean="0"/>
                        <a:t>Žubrienok/</a:t>
                      </a:r>
                      <a:r>
                        <a:rPr lang="sk-SK" sz="1800" b="1" dirty="0" err="1" smtClean="0"/>
                        <a:t>dospelcov</a:t>
                      </a:r>
                      <a:endParaRPr lang="sk-S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sk-SK" sz="2400" b="1" dirty="0" smtClean="0"/>
                        <a:t>Rebrá a hrudný kôš</a:t>
                      </a:r>
                      <a:r>
                        <a:rPr lang="sk-SK" sz="2400" b="1" baseline="0" dirty="0" smtClean="0"/>
                        <a:t> </a:t>
                      </a:r>
                      <a:endParaRPr lang="sk-S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     majú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        nemajú 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8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s://edu-mikulas6.webnode.sk/_files/200008882-121bd1410d/oboj.%20kost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575"/>
            <a:ext cx="7724775" cy="6829425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724400" y="228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err="1" smtClean="0">
                <a:solidFill>
                  <a:srgbClr val="FF0000"/>
                </a:solidFill>
              </a:rPr>
              <a:t>urostyl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 rot="1092780">
            <a:off x="710194" y="2619486"/>
            <a:ext cx="1875891" cy="1431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rot="1092780">
            <a:off x="5129794" y="4067286"/>
            <a:ext cx="1875891" cy="1431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457200" y="4038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predné končatiny</a:t>
            </a:r>
          </a:p>
          <a:p>
            <a:pPr algn="ctr"/>
            <a:r>
              <a:rPr lang="sk-SK" sz="2800" b="1" dirty="0" smtClean="0">
                <a:solidFill>
                  <a:srgbClr val="FF0000"/>
                </a:solidFill>
              </a:rPr>
              <a:t>4 prsty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172200" y="46482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zadné končatiny</a:t>
            </a:r>
          </a:p>
          <a:p>
            <a:pPr algn="ctr"/>
            <a:r>
              <a:rPr lang="sk-SK" sz="2800" b="1" dirty="0" smtClean="0">
                <a:solidFill>
                  <a:srgbClr val="FF0000"/>
                </a:solidFill>
              </a:rPr>
              <a:t>5 prstov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	</a:t>
            </a:r>
            <a:r>
              <a:rPr lang="sk-SK" dirty="0" err="1" smtClean="0"/>
              <a:t>Urostyl</a:t>
            </a:r>
            <a:r>
              <a:rPr lang="sk-SK" dirty="0" smtClean="0"/>
              <a:t> žiab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2578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sk-SK" dirty="0" err="1" smtClean="0"/>
              <a:t>tyčinkovitý</a:t>
            </a:r>
            <a:r>
              <a:rPr lang="sk-SK" dirty="0" smtClean="0"/>
              <a:t> útvar, ktorý vznikol  zrastením krížového a chvostového oddielu</a:t>
            </a:r>
          </a:p>
          <a:p>
            <a:r>
              <a:rPr lang="sk-SK" dirty="0" smtClean="0"/>
              <a:t>Žaby nemajú rebrá</a:t>
            </a:r>
            <a:r>
              <a:rPr lang="sk-SK" dirty="0"/>
              <a:t>, </a:t>
            </a:r>
            <a:r>
              <a:rPr lang="sk-SK" dirty="0" smtClean="0"/>
              <a:t>majú </a:t>
            </a:r>
            <a:r>
              <a:rPr lang="sk-SK" dirty="0" err="1" smtClean="0"/>
              <a:t>ina</a:t>
            </a:r>
            <a:r>
              <a:rPr lang="sk-SK" dirty="0" smtClean="0"/>
              <a:t> </a:t>
            </a:r>
            <a:r>
              <a:rPr lang="sk-SK" dirty="0"/>
              <a:t>náznaky rebier - nemajú ešte hrudný </a:t>
            </a:r>
            <a:r>
              <a:rPr lang="sk-SK" dirty="0" smtClean="0"/>
              <a:t>kôš, mloky </a:t>
            </a:r>
            <a:r>
              <a:rPr lang="sk-SK" dirty="0" smtClean="0"/>
              <a:t>majú </a:t>
            </a:r>
            <a:r>
              <a:rPr lang="sk-SK" dirty="0" smtClean="0"/>
              <a:t>rebrá</a:t>
            </a:r>
          </a:p>
          <a:p>
            <a:endParaRPr lang="sk-SK" dirty="0"/>
          </a:p>
          <a:p>
            <a:r>
              <a:rPr lang="sk-SK" sz="3900" b="1" dirty="0" smtClean="0"/>
              <a:t>Dýchanie</a:t>
            </a:r>
          </a:p>
          <a:p>
            <a:r>
              <a:rPr lang="sk-SK" dirty="0" err="1"/>
              <a:t>dospelce</a:t>
            </a:r>
            <a:r>
              <a:rPr lang="sk-SK" dirty="0"/>
              <a:t> – dýchajú pľúcami</a:t>
            </a:r>
          </a:p>
          <a:p>
            <a:r>
              <a:rPr lang="sk-SK" dirty="0"/>
              <a:t>kožné dýchanie (70 %) – vlhká koža – difúzia O</a:t>
            </a:r>
            <a:r>
              <a:rPr lang="sk-SK" baseline="-25000" dirty="0"/>
              <a:t>2</a:t>
            </a:r>
            <a:r>
              <a:rPr lang="sk-SK" dirty="0"/>
              <a:t> cez pokožku </a:t>
            </a:r>
          </a:p>
          <a:p>
            <a:r>
              <a:rPr lang="sk-SK" dirty="0"/>
              <a:t>prehltávanie vzduchu – výstelkou úst 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Srdce obojživelníkov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trojdielne - 2 predsiene + 1 komora</a:t>
            </a:r>
          </a:p>
          <a:p>
            <a:r>
              <a:rPr lang="sk-SK" dirty="0" smtClean="0"/>
              <a:t>dochádza k </a:t>
            </a:r>
            <a:r>
              <a:rPr lang="sk-SK" dirty="0" err="1" smtClean="0"/>
              <a:t>zmiešavaniu</a:t>
            </a:r>
            <a:r>
              <a:rPr lang="sk-SK" dirty="0" smtClean="0"/>
              <a:t> okysličenej a odkysličenej krvi</a:t>
            </a:r>
          </a:p>
          <a:p>
            <a:r>
              <a:rPr lang="sk-SK" dirty="0" smtClean="0"/>
              <a:t>majú dobre </a:t>
            </a:r>
            <a:r>
              <a:rPr lang="sk-SK" dirty="0" smtClean="0"/>
              <a:t>vyvinutý lymfatický systém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2770" name="Picture 2" descr="http://www.oskole.sk/userfiles/image/zaida/biologia/opra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95400"/>
            <a:ext cx="4457700" cy="1933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384</Words>
  <Application>Microsoft Office PowerPoint</Application>
  <PresentationFormat>Prezentácia na obrazovke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Obojživelníky (Amphibia)</vt:lpstr>
      <vt:lpstr>Prezentácia programu PowerPoint</vt:lpstr>
      <vt:lpstr>Prezentácia programu PowerPoint</vt:lpstr>
      <vt:lpstr>Prezentácia programu PowerPoint</vt:lpstr>
      <vt:lpstr>Žubrienke mloka narastajú najprv predné končatiny</vt:lpstr>
      <vt:lpstr>Porovnanie  </vt:lpstr>
      <vt:lpstr>Prezentácia programu PowerPoint</vt:lpstr>
      <vt:lpstr> Urostyl žiab</vt:lpstr>
      <vt:lpstr>Srdce obojživelníkov</vt:lpstr>
      <vt:lpstr>Zmyslová sústava obojživelníkov</vt:lpstr>
      <vt:lpstr>Prezentácia programu PowerPoint</vt:lpstr>
      <vt:lpstr>Na záver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spravca</cp:lastModifiedBy>
  <cp:revision>40</cp:revision>
  <dcterms:created xsi:type="dcterms:W3CDTF">2019-05-08T12:16:54Z</dcterms:created>
  <dcterms:modified xsi:type="dcterms:W3CDTF">2020-11-20T07:25:52Z</dcterms:modified>
</cp:coreProperties>
</file>