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64" r:id="rId4"/>
    <p:sldId id="268" r:id="rId5"/>
    <p:sldId id="275" r:id="rId6"/>
    <p:sldId id="266" r:id="rId7"/>
    <p:sldId id="274" r:id="rId8"/>
    <p:sldId id="269" r:id="rId9"/>
    <p:sldId id="270" r:id="rId10"/>
    <p:sldId id="265" r:id="rId11"/>
    <p:sldId id="272" r:id="rId12"/>
    <p:sldId id="276" r:id="rId13"/>
    <p:sldId id="277" r:id="rId14"/>
    <p:sldId id="278" r:id="rId15"/>
    <p:sldId id="263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453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0" autoAdjust="0"/>
    <p:restoredTop sz="94667" autoAdjust="0"/>
  </p:normalViewPr>
  <p:slideViewPr>
    <p:cSldViewPr>
      <p:cViewPr>
        <p:scale>
          <a:sx n="76" d="100"/>
          <a:sy n="76" d="100"/>
        </p:scale>
        <p:origin x="-54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4DA39CA-5D66-46E3-8CF5-2F990151517B}" type="datetimeFigureOut">
              <a:rPr lang="sk-SK" smtClean="0"/>
              <a:pPr/>
              <a:t>14. 10. 2020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14. 10. 2020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14. 10. 2020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14. 10. 2020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4DA39CA-5D66-46E3-8CF5-2F990151517B}" type="datetimeFigureOut">
              <a:rPr lang="sk-SK" smtClean="0"/>
              <a:pPr/>
              <a:t>14. 10. 2020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14. 10. 2020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14. 10. 2020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14. 10. 2020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14. 10. 2020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14. 10. 2020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14. 10. 2020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4DA39CA-5D66-46E3-8CF5-2F990151517B}" type="datetimeFigureOut">
              <a:rPr lang="sk-SK" smtClean="0"/>
              <a:pPr/>
              <a:t>14. 10. 2020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000232" y="214290"/>
            <a:ext cx="6652886" cy="1080120"/>
          </a:xfrm>
        </p:spPr>
        <p:txBody>
          <a:bodyPr>
            <a:normAutofit/>
          </a:bodyPr>
          <a:lstStyle/>
          <a:p>
            <a:pPr algn="ctr"/>
            <a:endParaRPr lang="sk-SK" sz="44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47664" y="332656"/>
            <a:ext cx="6678488" cy="1296144"/>
          </a:xfrm>
        </p:spPr>
        <p:txBody>
          <a:bodyPr>
            <a:normAutofit/>
          </a:bodyPr>
          <a:lstStyle/>
          <a:p>
            <a:pPr algn="ctr"/>
            <a:r>
              <a:rPr lang="sk-SK" sz="3600" dirty="0" smtClean="0"/>
              <a:t>Oddeľovanie zložiek zo zmesí</a:t>
            </a:r>
            <a:endParaRPr lang="sk-SK" sz="3600" dirty="0"/>
          </a:p>
        </p:txBody>
      </p:sp>
      <p:pic>
        <p:nvPicPr>
          <p:cNvPr id="15362" name="Picture 2" descr="Výsledok vyhľadávania obrázkov pre dopyt gold pann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412776"/>
            <a:ext cx="5115140" cy="3240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179512" y="4005064"/>
            <a:ext cx="8424936" cy="230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pPr algn="ctr"/>
            <a:r>
              <a:rPr lang="sk-SK" sz="3200" b="1" dirty="0" smtClean="0">
                <a:solidFill>
                  <a:schemeClr val="accent5">
                    <a:lumMod val="75000"/>
                  </a:schemeClr>
                </a:solidFill>
              </a:rPr>
              <a:t>5.Destilácia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179512" y="1124744"/>
            <a:ext cx="8604448" cy="5349208"/>
          </a:xfrm>
        </p:spPr>
        <p:txBody>
          <a:bodyPr/>
          <a:lstStyle/>
          <a:p>
            <a:r>
              <a:rPr lang="sk-SK" b="1" i="1" dirty="0" smtClean="0">
                <a:solidFill>
                  <a:schemeClr val="accent5">
                    <a:lumMod val="75000"/>
                  </a:schemeClr>
                </a:solidFill>
              </a:rPr>
              <a:t>Princíp: oddelenie zložiek </a:t>
            </a:r>
            <a:r>
              <a:rPr lang="sk-SK" b="1" i="1" dirty="0" smtClean="0">
                <a:solidFill>
                  <a:schemeClr val="accent5">
                    <a:lumMod val="75000"/>
                  </a:schemeClr>
                </a:solidFill>
              </a:rPr>
              <a:t>na základe </a:t>
            </a:r>
            <a:r>
              <a:rPr lang="sk-SK" b="1" i="1" u="sng" dirty="0" smtClean="0">
                <a:solidFill>
                  <a:schemeClr val="accent5">
                    <a:lumMod val="75000"/>
                  </a:schemeClr>
                </a:solidFill>
              </a:rPr>
              <a:t>odlišnej </a:t>
            </a:r>
            <a:r>
              <a:rPr lang="sk-SK" b="1" i="1" u="sng" dirty="0" smtClean="0">
                <a:solidFill>
                  <a:schemeClr val="accent5">
                    <a:lumMod val="75000"/>
                  </a:schemeClr>
                </a:solidFill>
              </a:rPr>
              <a:t>teploty varu.</a:t>
            </a:r>
          </a:p>
          <a:p>
            <a:r>
              <a:rPr lang="sk-SK" dirty="0" smtClean="0"/>
              <a:t>napr. voda a etanol (etanol je vo vode rozpustný)</a:t>
            </a:r>
          </a:p>
          <a:p>
            <a:r>
              <a:rPr lang="sk-SK" dirty="0" smtClean="0"/>
              <a:t>zložka</a:t>
            </a:r>
            <a:r>
              <a:rPr lang="sk-SK" dirty="0" smtClean="0"/>
              <a:t>, ktorá má nižšiu teplotu sa </a:t>
            </a:r>
            <a:r>
              <a:rPr lang="sk-SK" dirty="0" smtClean="0"/>
              <a:t>odparí </a:t>
            </a:r>
            <a:r>
              <a:rPr lang="sk-SK" dirty="0" smtClean="0"/>
              <a:t>skôr, jej pary sú odvedené a ochladené v chladiči, kde sa </a:t>
            </a:r>
            <a:r>
              <a:rPr lang="sk-SK" dirty="0" smtClean="0"/>
              <a:t>skvapalnia</a:t>
            </a:r>
          </a:p>
          <a:p>
            <a:r>
              <a:rPr lang="sk-SK" dirty="0" smtClean="0"/>
              <a:t>z </a:t>
            </a:r>
            <a:r>
              <a:rPr lang="sk-SK" dirty="0" smtClean="0"/>
              <a:t>aparatúry odteká </a:t>
            </a:r>
            <a:r>
              <a:rPr lang="sk-SK" dirty="0" smtClean="0"/>
              <a:t>destilát</a:t>
            </a:r>
          </a:p>
          <a:p>
            <a:endParaRPr lang="sk-SK" dirty="0"/>
          </a:p>
          <a:p>
            <a:r>
              <a:rPr lang="sk-SK" dirty="0" smtClean="0"/>
              <a:t>POZOR: teplotu zahrievania musíme sledovať!!!!</a:t>
            </a:r>
          </a:p>
          <a:p>
            <a:r>
              <a:rPr lang="sk-SK" dirty="0" err="1" smtClean="0"/>
              <a:t>Telota</a:t>
            </a:r>
            <a:r>
              <a:rPr lang="sk-SK" dirty="0" smtClean="0"/>
              <a:t> varu alkoholu je 75 </a:t>
            </a:r>
            <a:r>
              <a:rPr lang="sk-SK" dirty="0" smtClean="0">
                <a:latin typeface="Times New Roman"/>
                <a:cs typeface="Times New Roman"/>
              </a:rPr>
              <a:t>°C  a vody </a:t>
            </a:r>
            <a:r>
              <a:rPr lang="sk-SK" dirty="0">
                <a:latin typeface="Times New Roman"/>
                <a:cs typeface="Times New Roman"/>
              </a:rPr>
              <a:t>100 °</a:t>
            </a:r>
            <a:r>
              <a:rPr lang="sk-SK" dirty="0" smtClean="0">
                <a:latin typeface="Times New Roman"/>
                <a:cs typeface="Times New Roman"/>
              </a:rPr>
              <a:t>C</a:t>
            </a:r>
          </a:p>
          <a:p>
            <a:r>
              <a:rPr lang="sk-SK" dirty="0" smtClean="0">
                <a:latin typeface="Times New Roman"/>
                <a:cs typeface="Times New Roman"/>
              </a:rPr>
              <a:t>Ak ustriehneme tú nižšiu teplotu, destilujeme iba alkohol</a:t>
            </a:r>
          </a:p>
          <a:p>
            <a:r>
              <a:rPr lang="sk-SK" dirty="0" smtClean="0">
                <a:latin typeface="Times New Roman"/>
                <a:cs typeface="Times New Roman"/>
              </a:rPr>
              <a:t>Ale ak dosiahneme 100 </a:t>
            </a:r>
            <a:r>
              <a:rPr lang="sk-SK" dirty="0">
                <a:latin typeface="Times New Roman"/>
                <a:cs typeface="Times New Roman"/>
              </a:rPr>
              <a:t>°</a:t>
            </a:r>
            <a:r>
              <a:rPr lang="sk-SK" dirty="0" smtClean="0">
                <a:latin typeface="Times New Roman"/>
                <a:cs typeface="Times New Roman"/>
              </a:rPr>
              <a:t>C, už sa nám odparuje aj voda!!!!!!!!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7467600" cy="778098"/>
          </a:xfrm>
        </p:spPr>
        <p:txBody>
          <a:bodyPr/>
          <a:lstStyle/>
          <a:p>
            <a:pPr algn="ctr"/>
            <a:r>
              <a:rPr lang="sk-SK" dirty="0" smtClean="0"/>
              <a:t>Destilačná aparatúra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 dirty="0"/>
          </a:p>
        </p:txBody>
      </p:sp>
      <p:grpSp>
        <p:nvGrpSpPr>
          <p:cNvPr id="13" name="Skupina 12"/>
          <p:cNvGrpSpPr/>
          <p:nvPr/>
        </p:nvGrpSpPr>
        <p:grpSpPr>
          <a:xfrm>
            <a:off x="251520" y="1196752"/>
            <a:ext cx="8067675" cy="5343525"/>
            <a:chOff x="538163" y="757238"/>
            <a:chExt cx="8067675" cy="5343525"/>
          </a:xfrm>
        </p:grpSpPr>
        <p:pic>
          <p:nvPicPr>
            <p:cNvPr id="3584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8163" y="757238"/>
              <a:ext cx="8067675" cy="5343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BlokTextu 4"/>
            <p:cNvSpPr txBox="1"/>
            <p:nvPr/>
          </p:nvSpPr>
          <p:spPr>
            <a:xfrm>
              <a:off x="2411760" y="1124744"/>
              <a:ext cx="1224136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teplomer</a:t>
              </a:r>
              <a:endParaRPr lang="sk-SK" dirty="0"/>
            </a:p>
          </p:txBody>
        </p:sp>
        <p:sp>
          <p:nvSpPr>
            <p:cNvPr id="6" name="BlokTextu 5"/>
            <p:cNvSpPr txBox="1"/>
            <p:nvPr/>
          </p:nvSpPr>
          <p:spPr>
            <a:xfrm>
              <a:off x="2699792" y="3356992"/>
              <a:ext cx="1296144" cy="6463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sk-SK" dirty="0" smtClean="0"/>
                <a:t>Frakčná </a:t>
              </a:r>
              <a:r>
                <a:rPr lang="sk-SK" dirty="0" smtClean="0"/>
                <a:t>banka</a:t>
              </a:r>
              <a:endParaRPr lang="sk-SK" dirty="0"/>
            </a:p>
          </p:txBody>
        </p:sp>
        <p:sp>
          <p:nvSpPr>
            <p:cNvPr id="7" name="BlokTextu 6"/>
            <p:cNvSpPr txBox="1"/>
            <p:nvPr/>
          </p:nvSpPr>
          <p:spPr>
            <a:xfrm>
              <a:off x="2339751" y="4712311"/>
              <a:ext cx="1150739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sk-SK" dirty="0" smtClean="0"/>
                <a:t>kahan </a:t>
              </a:r>
              <a:endParaRPr lang="sk-SK" dirty="0"/>
            </a:p>
          </p:txBody>
        </p:sp>
        <p:sp>
          <p:nvSpPr>
            <p:cNvPr id="8" name="BlokTextu 7"/>
            <p:cNvSpPr txBox="1"/>
            <p:nvPr/>
          </p:nvSpPr>
          <p:spPr>
            <a:xfrm>
              <a:off x="5292080" y="1988840"/>
              <a:ext cx="93610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chladič</a:t>
              </a:r>
              <a:endParaRPr lang="sk-SK" dirty="0"/>
            </a:p>
          </p:txBody>
        </p:sp>
        <p:sp>
          <p:nvSpPr>
            <p:cNvPr id="9" name="BlokTextu 8"/>
            <p:cNvSpPr txBox="1"/>
            <p:nvPr/>
          </p:nvSpPr>
          <p:spPr>
            <a:xfrm>
              <a:off x="5724128" y="4869160"/>
              <a:ext cx="1224136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sk-SK" dirty="0" smtClean="0"/>
                <a:t>destilát</a:t>
              </a:r>
              <a:endParaRPr lang="sk-SK" dirty="0"/>
            </a:p>
          </p:txBody>
        </p:sp>
        <p:sp>
          <p:nvSpPr>
            <p:cNvPr id="10" name="BlokTextu 9"/>
            <p:cNvSpPr txBox="1"/>
            <p:nvPr/>
          </p:nvSpPr>
          <p:spPr>
            <a:xfrm>
              <a:off x="2411760" y="2924944"/>
              <a:ext cx="720080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sk-SK" dirty="0" smtClean="0"/>
                <a:t>plyn</a:t>
              </a:r>
              <a:endParaRPr lang="sk-SK" dirty="0"/>
            </a:p>
          </p:txBody>
        </p:sp>
        <p:sp>
          <p:nvSpPr>
            <p:cNvPr id="11" name="BlokTextu 10"/>
            <p:cNvSpPr txBox="1"/>
            <p:nvPr/>
          </p:nvSpPr>
          <p:spPr>
            <a:xfrm>
              <a:off x="3635896" y="4149080"/>
              <a:ext cx="1080120" cy="6463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sk-SK" dirty="0" smtClean="0"/>
                <a:t>Odtok vody</a:t>
              </a:r>
              <a:endParaRPr lang="sk-SK" dirty="0"/>
            </a:p>
          </p:txBody>
        </p:sp>
        <p:sp>
          <p:nvSpPr>
            <p:cNvPr id="12" name="BlokTextu 11"/>
            <p:cNvSpPr txBox="1"/>
            <p:nvPr/>
          </p:nvSpPr>
          <p:spPr>
            <a:xfrm>
              <a:off x="5004048" y="4149080"/>
              <a:ext cx="2160240" cy="6463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sk-SK" dirty="0" smtClean="0"/>
                <a:t>Prítok studenej vody</a:t>
              </a:r>
              <a:endParaRPr lang="sk-SK" dirty="0"/>
            </a:p>
          </p:txBody>
        </p:sp>
      </p:grpSp>
      <p:sp>
        <p:nvSpPr>
          <p:cNvPr id="4" name="Šípka doprava 3"/>
          <p:cNvSpPr/>
          <p:nvPr/>
        </p:nvSpPr>
        <p:spPr>
          <a:xfrm rot="555271">
            <a:off x="1686758" y="3104236"/>
            <a:ext cx="5472608" cy="78483"/>
          </a:xfrm>
          <a:prstGeom prst="rightArrow">
            <a:avLst/>
          </a:prstGeom>
          <a:solidFill>
            <a:srgbClr val="FF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33CC"/>
              </a:solidFill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7308303" y="3374028"/>
            <a:ext cx="101089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alonž</a:t>
            </a:r>
            <a:endParaRPr lang="sk-SK" dirty="0"/>
          </a:p>
        </p:txBody>
      </p:sp>
      <p:sp>
        <p:nvSpPr>
          <p:cNvPr id="16" name="BlokTextu 15"/>
          <p:cNvSpPr txBox="1"/>
          <p:nvPr/>
        </p:nvSpPr>
        <p:spPr>
          <a:xfrm>
            <a:off x="3709292" y="1927678"/>
            <a:ext cx="266290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Laboratórny stojan</a:t>
            </a:r>
            <a:endParaRPr lang="sk-SK" dirty="0"/>
          </a:p>
        </p:txBody>
      </p:sp>
      <p:sp>
        <p:nvSpPr>
          <p:cNvPr id="17" name="BlokTextu 16"/>
          <p:cNvSpPr txBox="1"/>
          <p:nvPr/>
        </p:nvSpPr>
        <p:spPr>
          <a:xfrm>
            <a:off x="539552" y="2766366"/>
            <a:ext cx="101089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držiak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Praktické využitie destilácie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Destilácia alkoholu po skvasení ovocia</a:t>
            </a:r>
          </a:p>
          <a:p>
            <a:r>
              <a:rPr lang="sk-SK" dirty="0" smtClean="0"/>
              <a:t>Výroba voňaviek</a:t>
            </a:r>
          </a:p>
          <a:p>
            <a:r>
              <a:rPr lang="sk-SK" dirty="0" smtClean="0"/>
              <a:t>Výroba esencií do koláčov (vanilková, rumová...)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6728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6. Sublimácia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PRINCÍP: premena tuhej látky na plynnú !!!!!</a:t>
            </a:r>
          </a:p>
          <a:p>
            <a:r>
              <a:rPr lang="sk-SK" dirty="0" smtClean="0"/>
              <a:t>Nie je tam kvapalné skupenstvo</a:t>
            </a:r>
          </a:p>
          <a:p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r>
              <a:rPr lang="sk-SK" sz="2800" dirty="0" smtClean="0"/>
              <a:t>PRÍKLADY:  jód I</a:t>
            </a:r>
            <a:r>
              <a:rPr lang="sk-SK" sz="2800" baseline="-25000" dirty="0" smtClean="0"/>
              <a:t>2</a:t>
            </a:r>
            <a:r>
              <a:rPr lang="sk-SK" sz="2800" dirty="0" smtClean="0"/>
              <a:t>, NH</a:t>
            </a:r>
            <a:r>
              <a:rPr lang="sk-SK" sz="2800" baseline="-25000" dirty="0" smtClean="0"/>
              <a:t>4</a:t>
            </a:r>
            <a:r>
              <a:rPr lang="sk-SK" sz="2800" dirty="0" smtClean="0"/>
              <a:t>Cl, sušenie </a:t>
            </a:r>
            <a:r>
              <a:rPr lang="sk-SK" sz="2800" dirty="0" err="1" smtClean="0"/>
              <a:t>prádla</a:t>
            </a:r>
            <a:r>
              <a:rPr lang="sk-SK" sz="2800" dirty="0" smtClean="0"/>
              <a:t> vonku pri mínusových teplotách</a:t>
            </a:r>
          </a:p>
          <a:p>
            <a:r>
              <a:rPr lang="sk-SK" sz="2800" dirty="0" smtClean="0"/>
              <a:t>PRAKTICKÉ VYUŽITIE: čistenie jódu 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88176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APARATÚRA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Picture 2" descr="Sublimace jódu - YouTub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8" r="23448"/>
          <a:stretch/>
        </p:blipFill>
        <p:spPr bwMode="auto">
          <a:xfrm>
            <a:off x="323528" y="2074555"/>
            <a:ext cx="2505206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raus - Ano / 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968102"/>
            <a:ext cx="2487362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Šípka nahor 5"/>
          <p:cNvSpPr/>
          <p:nvPr/>
        </p:nvSpPr>
        <p:spPr>
          <a:xfrm>
            <a:off x="3964665" y="2983458"/>
            <a:ext cx="1008112" cy="161115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Zaoblený obdĺžnik 6"/>
          <p:cNvSpPr/>
          <p:nvPr/>
        </p:nvSpPr>
        <p:spPr>
          <a:xfrm>
            <a:off x="4067944" y="4693879"/>
            <a:ext cx="3456384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SUBLIMÁCIA</a:t>
            </a:r>
          </a:p>
          <a:p>
            <a:pPr algn="ctr"/>
            <a:r>
              <a:rPr lang="sk-SK" b="1" dirty="0" smtClean="0">
                <a:solidFill>
                  <a:schemeClr val="tx1"/>
                </a:solidFill>
              </a:rPr>
              <a:t>Zmes jódu a nečistôt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8" name="Zaoblený obdĺžnik 7"/>
          <p:cNvSpPr/>
          <p:nvPr/>
        </p:nvSpPr>
        <p:spPr>
          <a:xfrm>
            <a:off x="7020272" y="2378738"/>
            <a:ext cx="2123728" cy="1770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b="1" dirty="0" smtClean="0">
                <a:solidFill>
                  <a:schemeClr val="tx1"/>
                </a:solidFill>
              </a:rPr>
              <a:t>DESUBLIMÁCIA</a:t>
            </a:r>
          </a:p>
          <a:p>
            <a:pPr algn="ctr"/>
            <a:r>
              <a:rPr lang="sk-SK" b="1" dirty="0" smtClean="0">
                <a:solidFill>
                  <a:schemeClr val="tx1"/>
                </a:solidFill>
              </a:rPr>
              <a:t>Vyčistené kryštály jódu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0" name="Šípka doľava 9"/>
          <p:cNvSpPr/>
          <p:nvPr/>
        </p:nvSpPr>
        <p:spPr>
          <a:xfrm>
            <a:off x="6084168" y="2661809"/>
            <a:ext cx="1152128" cy="576064"/>
          </a:xfrm>
          <a:prstGeom prst="lef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Šípka doľava 10"/>
          <p:cNvSpPr/>
          <p:nvPr/>
        </p:nvSpPr>
        <p:spPr>
          <a:xfrm>
            <a:off x="1873674" y="4149080"/>
            <a:ext cx="1546198" cy="1008112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KAHAN</a:t>
            </a:r>
            <a:endParaRPr lang="sk-SK" dirty="0"/>
          </a:p>
        </p:txBody>
      </p:sp>
      <p:sp>
        <p:nvSpPr>
          <p:cNvPr id="13" name="Šípka doľava 12"/>
          <p:cNvSpPr/>
          <p:nvPr/>
        </p:nvSpPr>
        <p:spPr>
          <a:xfrm rot="20003331">
            <a:off x="173219" y="916932"/>
            <a:ext cx="2260209" cy="1307942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LABORATÓRNY STOJAN</a:t>
            </a:r>
            <a:endParaRPr lang="sk-SK" dirty="0"/>
          </a:p>
        </p:txBody>
      </p:sp>
      <p:sp>
        <p:nvSpPr>
          <p:cNvPr id="14" name="Šípka doľava 13"/>
          <p:cNvSpPr/>
          <p:nvPr/>
        </p:nvSpPr>
        <p:spPr>
          <a:xfrm>
            <a:off x="1820622" y="1371906"/>
            <a:ext cx="2016224" cy="1832259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BANKA SO STUDENOU VODOU</a:t>
            </a:r>
            <a:endParaRPr lang="sk-SK" dirty="0"/>
          </a:p>
        </p:txBody>
      </p:sp>
      <p:sp>
        <p:nvSpPr>
          <p:cNvPr id="15" name="Šípka doľava 14"/>
          <p:cNvSpPr/>
          <p:nvPr/>
        </p:nvSpPr>
        <p:spPr>
          <a:xfrm rot="4955217">
            <a:off x="-295083" y="4590314"/>
            <a:ext cx="2351092" cy="726087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ŽELEZNÝ KRUH</a:t>
            </a:r>
            <a:endParaRPr lang="sk-SK" dirty="0"/>
          </a:p>
        </p:txBody>
      </p:sp>
      <p:sp>
        <p:nvSpPr>
          <p:cNvPr id="16" name="Šípka doľava 15"/>
          <p:cNvSpPr/>
          <p:nvPr/>
        </p:nvSpPr>
        <p:spPr>
          <a:xfrm>
            <a:off x="2290648" y="3140968"/>
            <a:ext cx="1546198" cy="1008112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SIEŤKA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8298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755576" y="2420888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sk-SK" sz="4000" dirty="0" smtClean="0"/>
              <a:t>Ďakujem za pozornosť!</a:t>
            </a:r>
            <a:endParaRPr lang="sk-SK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899592" y="2793604"/>
            <a:ext cx="7416824" cy="3528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pPr algn="ctr"/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1043608" y="980728"/>
            <a:ext cx="7715200" cy="5565232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Mnohokrát </a:t>
            </a:r>
            <a:r>
              <a:rPr lang="sk-SK" dirty="0" smtClean="0"/>
              <a:t>je potrebné zložky zmesí od seba </a:t>
            </a:r>
            <a:r>
              <a:rPr lang="sk-SK" b="1" i="1" dirty="0" smtClean="0"/>
              <a:t>oddeliť</a:t>
            </a:r>
            <a:r>
              <a:rPr lang="sk-SK" i="1" dirty="0" smtClean="0"/>
              <a:t>.</a:t>
            </a:r>
          </a:p>
          <a:p>
            <a:r>
              <a:rPr lang="sk-SK" dirty="0" smtClean="0"/>
              <a:t>Na ich oddelenie používame najčastejšie fyzikálne vlastnosti</a:t>
            </a:r>
          </a:p>
          <a:p>
            <a:pPr marL="0" indent="0">
              <a:buNone/>
            </a:pPr>
            <a:r>
              <a:rPr lang="sk-SK" dirty="0" smtClean="0"/>
              <a:t>METÓDY ODDEĽOVANIA ZLOŽIEK ZMESÍ:</a:t>
            </a:r>
            <a:endParaRPr lang="sk-SK" dirty="0" smtClean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sk-SK" sz="2800" b="1" dirty="0" err="1" smtClean="0">
                <a:solidFill>
                  <a:schemeClr val="accent3">
                    <a:lumMod val="50000"/>
                  </a:schemeClr>
                </a:solidFill>
              </a:rPr>
              <a:t>Usadzovanie=SEDIMENTÁCIA</a:t>
            </a:r>
            <a:endParaRPr lang="sk-SK" sz="28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sk-SK" sz="2800" b="1" dirty="0" smtClean="0">
                <a:solidFill>
                  <a:schemeClr val="accent2">
                    <a:lumMod val="75000"/>
                  </a:schemeClr>
                </a:solidFill>
              </a:rPr>
              <a:t>Filtrácia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sk-SK" sz="2800" b="1" dirty="0" smtClean="0">
                <a:solidFill>
                  <a:schemeClr val="accent3">
                    <a:lumMod val="75000"/>
                  </a:schemeClr>
                </a:solidFill>
              </a:rPr>
              <a:t>Odparovanie 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sk-SK" sz="2800" b="1" dirty="0" smtClean="0">
                <a:solidFill>
                  <a:schemeClr val="accent4">
                    <a:lumMod val="75000"/>
                  </a:schemeClr>
                </a:solidFill>
              </a:rPr>
              <a:t>Kryštalizácia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sk-SK" sz="2800" b="1" dirty="0" smtClean="0">
                <a:solidFill>
                  <a:schemeClr val="accent5">
                    <a:lumMod val="75000"/>
                  </a:schemeClr>
                </a:solidFill>
              </a:rPr>
              <a:t>Destilácia</a:t>
            </a:r>
            <a:endParaRPr lang="sk-SK" dirty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sk-SK" sz="2800" b="1" dirty="0" smtClean="0">
                <a:solidFill>
                  <a:srgbClr val="7030A0"/>
                </a:solidFill>
              </a:rPr>
              <a:t>Sublimácia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sk-SK" sz="2800" b="1" dirty="0" smtClean="0">
                <a:solidFill>
                  <a:schemeClr val="tx2">
                    <a:lumMod val="75000"/>
                  </a:schemeClr>
                </a:solidFill>
              </a:rPr>
              <a:t>Iné (magnetom, pinzetou...)</a:t>
            </a:r>
            <a:endParaRPr lang="sk-SK" sz="28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rmAutofit/>
          </a:bodyPr>
          <a:lstStyle/>
          <a:p>
            <a:pPr algn="ctr"/>
            <a:r>
              <a:rPr lang="sk-SK" sz="3200" b="1" dirty="0" smtClean="0">
                <a:solidFill>
                  <a:schemeClr val="accent1">
                    <a:lumMod val="75000"/>
                  </a:schemeClr>
                </a:solidFill>
              </a:rPr>
              <a:t>1.Usadzovanie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7859216" cy="5421216"/>
          </a:xfrm>
        </p:spPr>
        <p:txBody>
          <a:bodyPr/>
          <a:lstStyle/>
          <a:p>
            <a:r>
              <a:rPr lang="sk-SK" dirty="0" smtClean="0"/>
              <a:t>Možno takto oddeliť </a:t>
            </a:r>
            <a:r>
              <a:rPr lang="sk-SK" dirty="0" smtClean="0"/>
              <a:t>navzájom </a:t>
            </a:r>
            <a:r>
              <a:rPr lang="sk-SK" b="1" dirty="0" smtClean="0"/>
              <a:t>nerozpustné látky</a:t>
            </a:r>
            <a:r>
              <a:rPr lang="sk-SK" dirty="0" smtClean="0"/>
              <a:t>, napr. piesok a vodu, kriedu a vodu</a:t>
            </a:r>
            <a:r>
              <a:rPr lang="sk-SK" dirty="0" smtClean="0"/>
              <a:t>, olej a vodu.</a:t>
            </a:r>
            <a:endParaRPr lang="sk-SK" dirty="0" smtClean="0"/>
          </a:p>
          <a:p>
            <a:r>
              <a:rPr lang="sk-SK" dirty="0" smtClean="0"/>
              <a:t>Po usadení môžeme kvapalinu zliať alebo vypustiť v oddeľovacom lieviku.</a:t>
            </a:r>
          </a:p>
          <a:p>
            <a:r>
              <a:rPr lang="sk-SK" b="1" i="1" dirty="0" smtClean="0">
                <a:solidFill>
                  <a:schemeClr val="accent1">
                    <a:lumMod val="75000"/>
                  </a:schemeClr>
                </a:solidFill>
              </a:rPr>
              <a:t>Princíp: rozdielna </a:t>
            </a:r>
            <a:r>
              <a:rPr lang="sk-SK" b="1" i="1" u="sng" dirty="0" smtClean="0">
                <a:solidFill>
                  <a:schemeClr val="accent1">
                    <a:lumMod val="75000"/>
                  </a:schemeClr>
                </a:solidFill>
              </a:rPr>
              <a:t>hustota</a:t>
            </a:r>
            <a:r>
              <a:rPr lang="sk-SK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sk-SK" b="1" i="1" dirty="0" smtClean="0">
                <a:solidFill>
                  <a:schemeClr val="accent1">
                    <a:lumMod val="75000"/>
                  </a:schemeClr>
                </a:solidFill>
              </a:rPr>
              <a:t>zložiek </a:t>
            </a:r>
            <a:r>
              <a:rPr lang="sk-SK" b="1" i="1" dirty="0" smtClean="0">
                <a:solidFill>
                  <a:schemeClr val="accent1">
                    <a:lumMod val="75000"/>
                  </a:schemeClr>
                </a:solidFill>
              </a:rPr>
              <a:t>zmesi !!!!!!</a:t>
            </a:r>
            <a:endParaRPr lang="sk-SK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http://2.bp.blogspot.com/_1PExgYii9HA/SKzwfdAeFRI/AAAAAAAAAAw/-j2JBHedvy0/s1600/deca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795370"/>
            <a:ext cx="3831097" cy="2520280"/>
          </a:xfrm>
          <a:prstGeom prst="rect">
            <a:avLst/>
          </a:prstGeom>
          <a:noFill/>
        </p:spPr>
      </p:pic>
      <p:grpSp>
        <p:nvGrpSpPr>
          <p:cNvPr id="12" name="Skupina 11"/>
          <p:cNvGrpSpPr/>
          <p:nvPr/>
        </p:nvGrpSpPr>
        <p:grpSpPr>
          <a:xfrm>
            <a:off x="4788024" y="3573016"/>
            <a:ext cx="3456384" cy="2891536"/>
            <a:chOff x="3491880" y="3645024"/>
            <a:chExt cx="2664296" cy="2433138"/>
          </a:xfrm>
        </p:grpSpPr>
        <p:grpSp>
          <p:nvGrpSpPr>
            <p:cNvPr id="11" name="Skupina 10"/>
            <p:cNvGrpSpPr/>
            <p:nvPr/>
          </p:nvGrpSpPr>
          <p:grpSpPr>
            <a:xfrm>
              <a:off x="3491880" y="3645024"/>
              <a:ext cx="2664296" cy="1772564"/>
              <a:chOff x="3491880" y="3645024"/>
              <a:chExt cx="2664296" cy="1772564"/>
            </a:xfrm>
          </p:grpSpPr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91880" y="3645024"/>
                <a:ext cx="2376264" cy="17725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" name="BlokTextu 9"/>
              <p:cNvSpPr txBox="1"/>
              <p:nvPr/>
            </p:nvSpPr>
            <p:spPr>
              <a:xfrm>
                <a:off x="5436096" y="3645024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k-SK" dirty="0" smtClean="0"/>
                  <a:t>voda</a:t>
                </a:r>
                <a:endParaRPr lang="sk-SK" dirty="0"/>
              </a:p>
            </p:txBody>
          </p:sp>
        </p:grpSp>
        <p:sp>
          <p:nvSpPr>
            <p:cNvPr id="9" name="BlokTextu 8"/>
            <p:cNvSpPr txBox="1"/>
            <p:nvPr/>
          </p:nvSpPr>
          <p:spPr>
            <a:xfrm>
              <a:off x="4427984" y="5301208"/>
              <a:ext cx="1728192" cy="776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dirty="0" smtClean="0"/>
                <a:t>Nerozpustená </a:t>
              </a:r>
              <a:r>
                <a:rPr lang="sk-SK" dirty="0" smtClean="0"/>
                <a:t>zložka=</a:t>
              </a:r>
            </a:p>
            <a:p>
              <a:pPr algn="ctr"/>
              <a:r>
                <a:rPr lang="sk-SK" b="1" dirty="0" smtClean="0"/>
                <a:t>sediment</a:t>
              </a:r>
              <a:endParaRPr lang="sk-SK" b="1" dirty="0"/>
            </a:p>
          </p:txBody>
        </p:sp>
      </p:grpSp>
      <p:cxnSp>
        <p:nvCxnSpPr>
          <p:cNvPr id="5" name="Rovná spojovacia šípka 4"/>
          <p:cNvCxnSpPr/>
          <p:nvPr/>
        </p:nvCxnSpPr>
        <p:spPr>
          <a:xfrm flipH="1">
            <a:off x="3347864" y="5805264"/>
            <a:ext cx="2981520" cy="1200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pPr algn="ctr"/>
            <a:r>
              <a:rPr lang="sk-SK" dirty="0" smtClean="0"/>
              <a:t>Oddeľovanie v oddeľovacom lieviku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31750" name="Picture 6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04864"/>
            <a:ext cx="2618656" cy="2618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2" name="Skupina 21"/>
          <p:cNvGrpSpPr/>
          <p:nvPr/>
        </p:nvGrpSpPr>
        <p:grpSpPr>
          <a:xfrm>
            <a:off x="2915816" y="1556792"/>
            <a:ext cx="6048672" cy="4356542"/>
            <a:chOff x="2915816" y="1556792"/>
            <a:chExt cx="6048672" cy="4356542"/>
          </a:xfrm>
        </p:grpSpPr>
        <p:grpSp>
          <p:nvGrpSpPr>
            <p:cNvPr id="20" name="Skupina 19"/>
            <p:cNvGrpSpPr/>
            <p:nvPr/>
          </p:nvGrpSpPr>
          <p:grpSpPr>
            <a:xfrm>
              <a:off x="2915816" y="1556792"/>
              <a:ext cx="5832648" cy="4356542"/>
              <a:chOff x="2915816" y="1700808"/>
              <a:chExt cx="5832648" cy="4356542"/>
            </a:xfrm>
          </p:grpSpPr>
          <p:grpSp>
            <p:nvGrpSpPr>
              <p:cNvPr id="18" name="Skupina 17"/>
              <p:cNvGrpSpPr/>
              <p:nvPr/>
            </p:nvGrpSpPr>
            <p:grpSpPr>
              <a:xfrm>
                <a:off x="2915816" y="1700808"/>
                <a:ext cx="5832648" cy="4356542"/>
                <a:chOff x="2915816" y="1700808"/>
                <a:chExt cx="5832648" cy="4356542"/>
              </a:xfrm>
            </p:grpSpPr>
            <p:grpSp>
              <p:nvGrpSpPr>
                <p:cNvPr id="17" name="Skupina 16"/>
                <p:cNvGrpSpPr/>
                <p:nvPr/>
              </p:nvGrpSpPr>
              <p:grpSpPr>
                <a:xfrm>
                  <a:off x="2915816" y="1700808"/>
                  <a:ext cx="5832648" cy="4356542"/>
                  <a:chOff x="2915816" y="1700808"/>
                  <a:chExt cx="5832648" cy="4356542"/>
                </a:xfrm>
              </p:grpSpPr>
              <p:grpSp>
                <p:nvGrpSpPr>
                  <p:cNvPr id="16" name="Skupina 15"/>
                  <p:cNvGrpSpPr/>
                  <p:nvPr/>
                </p:nvGrpSpPr>
                <p:grpSpPr>
                  <a:xfrm>
                    <a:off x="2915816" y="1700808"/>
                    <a:ext cx="5832648" cy="4356542"/>
                    <a:chOff x="2915816" y="1700808"/>
                    <a:chExt cx="5832648" cy="4356542"/>
                  </a:xfrm>
                </p:grpSpPr>
                <p:pic>
                  <p:nvPicPr>
                    <p:cNvPr id="31751" name="Picture 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915816" y="1700808"/>
                      <a:ext cx="5557986" cy="435654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  <p:sp>
                  <p:nvSpPr>
                    <p:cNvPr id="8" name="BlokTextu 7"/>
                    <p:cNvSpPr txBox="1"/>
                    <p:nvPr/>
                  </p:nvSpPr>
                  <p:spPr>
                    <a:xfrm>
                      <a:off x="4427984" y="2636912"/>
                      <a:ext cx="57606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sk-SK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olej</a:t>
                      </a:r>
                      <a:endParaRPr lang="sk-SK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9" name="BlokTextu 8"/>
                    <p:cNvSpPr txBox="1"/>
                    <p:nvPr/>
                  </p:nvSpPr>
                  <p:spPr>
                    <a:xfrm>
                      <a:off x="6228184" y="3068960"/>
                      <a:ext cx="57606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sk-SK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olej</a:t>
                      </a:r>
                      <a:endParaRPr lang="sk-SK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0" name="BlokTextu 9"/>
                    <p:cNvSpPr txBox="1"/>
                    <p:nvPr/>
                  </p:nvSpPr>
                  <p:spPr>
                    <a:xfrm>
                      <a:off x="8100392" y="3212976"/>
                      <a:ext cx="57606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sk-SK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olej</a:t>
                      </a:r>
                      <a:endParaRPr lang="sk-SK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1" name="BlokTextu 10"/>
                    <p:cNvSpPr txBox="1"/>
                    <p:nvPr/>
                  </p:nvSpPr>
                  <p:spPr>
                    <a:xfrm>
                      <a:off x="4355976" y="3068960"/>
                      <a:ext cx="7200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sk-SK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voda</a:t>
                      </a:r>
                      <a:endParaRPr lang="sk-SK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3" name="BlokTextu 12"/>
                    <p:cNvSpPr txBox="1"/>
                    <p:nvPr/>
                  </p:nvSpPr>
                  <p:spPr>
                    <a:xfrm>
                      <a:off x="8028384" y="5229200"/>
                      <a:ext cx="7200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sk-SK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voda</a:t>
                      </a:r>
                      <a:endParaRPr lang="sk-SK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14" name="BlokTextu 13"/>
                  <p:cNvSpPr txBox="1"/>
                  <p:nvPr/>
                </p:nvSpPr>
                <p:spPr>
                  <a:xfrm>
                    <a:off x="4139952" y="3573016"/>
                    <a:ext cx="122413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sk-SK" dirty="0" smtClean="0">
                        <a:solidFill>
                          <a:schemeClr val="accent3">
                            <a:lumMod val="75000"/>
                          </a:schemeClr>
                        </a:solidFill>
                      </a:rPr>
                      <a:t>zatvorené</a:t>
                    </a:r>
                    <a:endParaRPr lang="sk-SK" dirty="0">
                      <a:solidFill>
                        <a:schemeClr val="accent3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15" name="BlokTextu 14"/>
                <p:cNvSpPr txBox="1"/>
                <p:nvPr/>
              </p:nvSpPr>
              <p:spPr>
                <a:xfrm>
                  <a:off x="6012160" y="3645024"/>
                  <a:ext cx="11521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sk-SK" dirty="0" smtClean="0">
                      <a:solidFill>
                        <a:schemeClr val="accent4">
                          <a:lumMod val="75000"/>
                        </a:schemeClr>
                      </a:solidFill>
                    </a:rPr>
                    <a:t>otvorené</a:t>
                  </a:r>
                  <a:endParaRPr lang="sk-SK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19" name="BlokTextu 18"/>
              <p:cNvSpPr txBox="1"/>
              <p:nvPr/>
            </p:nvSpPr>
            <p:spPr>
              <a:xfrm>
                <a:off x="6084168" y="5229200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k-SK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voda</a:t>
                </a:r>
                <a:endParaRPr lang="sk-SK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1" name="BlokTextu 20"/>
            <p:cNvSpPr txBox="1"/>
            <p:nvPr/>
          </p:nvSpPr>
          <p:spPr>
            <a:xfrm>
              <a:off x="7740352" y="3789040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dirty="0" smtClean="0">
                  <a:solidFill>
                    <a:schemeClr val="accent3">
                      <a:lumMod val="75000"/>
                    </a:schemeClr>
                  </a:solidFill>
                </a:rPr>
                <a:t>zatvorené</a:t>
              </a:r>
              <a:endParaRPr lang="sk-SK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4" name="Zaoblený obdĺžnik 3"/>
          <p:cNvSpPr/>
          <p:nvPr/>
        </p:nvSpPr>
        <p:spPr>
          <a:xfrm>
            <a:off x="395536" y="5805264"/>
            <a:ext cx="604867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rgbClr val="7030A0"/>
                </a:solidFill>
              </a:rPr>
              <a:t>Olej má menšiu hustotu ako voda, ak má voda hustotu 1,tak olej má &lt;1  </a:t>
            </a:r>
            <a:r>
              <a:rPr lang="sk-SK" sz="2000" b="1" dirty="0" smtClean="0">
                <a:solidFill>
                  <a:srgbClr val="7030A0"/>
                </a:solidFill>
                <a:sym typeface="Wingdings" panose="05000000000000000000" pitchFamily="2" charset="2"/>
              </a:rPr>
              <a:t></a:t>
            </a:r>
            <a:endParaRPr lang="sk-SK" sz="20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Praktické príklady usadzovania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sk-SK" sz="3600" i="1" dirty="0"/>
              <a:t>Usadzovanie zomletej kávy po zamiešaní v „zalievanej“ </a:t>
            </a:r>
            <a:r>
              <a:rPr lang="sk-SK" sz="3600" i="1" dirty="0" smtClean="0"/>
              <a:t>káve</a:t>
            </a:r>
          </a:p>
          <a:p>
            <a:pPr lvl="1"/>
            <a:r>
              <a:rPr lang="sk-SK" sz="3600" i="1" dirty="0" smtClean="0"/>
              <a:t>Vyčírenie rieky po záplavách</a:t>
            </a:r>
            <a:endParaRPr lang="sk-SK" sz="3600" dirty="0"/>
          </a:p>
          <a:p>
            <a:pPr lvl="1"/>
            <a:r>
              <a:rPr lang="sk-SK" sz="3600" i="1" dirty="0"/>
              <a:t>Odstránenie stuhnutého tuku na </a:t>
            </a:r>
            <a:r>
              <a:rPr lang="sk-SK" sz="3600" i="1" dirty="0" smtClean="0"/>
              <a:t>polievke</a:t>
            </a:r>
            <a:endParaRPr lang="sk-SK" sz="3600" dirty="0"/>
          </a:p>
          <a:p>
            <a:pPr lvl="1"/>
            <a:r>
              <a:rPr lang="sk-SK" sz="3600" i="1" dirty="0"/>
              <a:t>Pri čistení odpadových vôd</a:t>
            </a:r>
            <a:endParaRPr lang="sk-SK" sz="3600" dirty="0"/>
          </a:p>
          <a:p>
            <a:pPr lvl="1"/>
            <a:r>
              <a:rPr lang="sk-SK" sz="3600" i="1" dirty="0"/>
              <a:t>Pri ryžovaní zlata</a:t>
            </a:r>
            <a:endParaRPr lang="sk-SK" sz="3600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7081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576" y="0"/>
            <a:ext cx="7467600" cy="706090"/>
          </a:xfrm>
        </p:spPr>
        <p:txBody>
          <a:bodyPr/>
          <a:lstStyle/>
          <a:p>
            <a:pPr algn="ctr"/>
            <a:r>
              <a:rPr lang="sk-SK" sz="3200" b="1" dirty="0" smtClean="0">
                <a:solidFill>
                  <a:schemeClr val="accent2">
                    <a:lumMod val="75000"/>
                  </a:schemeClr>
                </a:solidFill>
              </a:rPr>
              <a:t>2. Filtrácia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0" y="620688"/>
            <a:ext cx="8568952" cy="5976664"/>
          </a:xfrm>
        </p:spPr>
        <p:txBody>
          <a:bodyPr/>
          <a:lstStyle/>
          <a:p>
            <a:r>
              <a:rPr lang="sk-SK" dirty="0" smtClean="0"/>
              <a:t>na </a:t>
            </a:r>
            <a:r>
              <a:rPr lang="sk-SK" dirty="0" smtClean="0"/>
              <a:t>filtráciu </a:t>
            </a:r>
            <a:r>
              <a:rPr lang="sk-SK" dirty="0" smtClean="0"/>
              <a:t>používame filtračnú aparatúru</a:t>
            </a:r>
            <a:endParaRPr lang="sk-SK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sk-SK" b="1" i="1" dirty="0" smtClean="0">
                <a:solidFill>
                  <a:schemeClr val="accent2">
                    <a:lumMod val="75000"/>
                  </a:schemeClr>
                </a:solidFill>
              </a:rPr>
              <a:t>Princíp: oddelenie zložiek </a:t>
            </a:r>
            <a:r>
              <a:rPr lang="sk-SK" b="1" i="1" dirty="0" smtClean="0">
                <a:solidFill>
                  <a:schemeClr val="accent2">
                    <a:lumMod val="75000"/>
                  </a:schemeClr>
                </a:solidFill>
              </a:rPr>
              <a:t>zmesí na základe </a:t>
            </a:r>
            <a:r>
              <a:rPr lang="sk-SK" b="1" i="1" u="sng" dirty="0" smtClean="0">
                <a:solidFill>
                  <a:schemeClr val="accent2">
                    <a:lumMod val="75000"/>
                  </a:schemeClr>
                </a:solidFill>
              </a:rPr>
              <a:t>rôznej  </a:t>
            </a:r>
            <a:r>
              <a:rPr lang="sk-SK" b="1" i="1" u="sng" dirty="0" smtClean="0">
                <a:solidFill>
                  <a:schemeClr val="accent2">
                    <a:lumMod val="75000"/>
                  </a:schemeClr>
                </a:solidFill>
              </a:rPr>
              <a:t>veľkosti ich častíc.</a:t>
            </a:r>
            <a:endParaRPr lang="sk-SK" b="1" i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167510" y="2564904"/>
            <a:ext cx="3780420" cy="3033628"/>
            <a:chOff x="323528" y="2564904"/>
            <a:chExt cx="3240360" cy="2457564"/>
          </a:xfrm>
        </p:grpSpPr>
        <p:pic>
          <p:nvPicPr>
            <p:cNvPr id="29701" name="Picture 5" descr="Výsledok vyhľadávania obrázkov pre dopyt folding the filter pap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9552" y="2564904"/>
              <a:ext cx="2664296" cy="2123111"/>
            </a:xfrm>
            <a:prstGeom prst="rect">
              <a:avLst/>
            </a:prstGeom>
            <a:noFill/>
          </p:spPr>
        </p:pic>
        <p:sp>
          <p:nvSpPr>
            <p:cNvPr id="7" name="BlokTextu 6"/>
            <p:cNvSpPr txBox="1"/>
            <p:nvPr/>
          </p:nvSpPr>
          <p:spPr>
            <a:xfrm>
              <a:off x="323528" y="4653136"/>
              <a:ext cx="324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i="1" dirty="0" smtClean="0">
                  <a:solidFill>
                    <a:schemeClr val="accent2">
                      <a:lumMod val="75000"/>
                    </a:schemeClr>
                  </a:solidFill>
                </a:rPr>
                <a:t>Skladanie filtračného papiera</a:t>
              </a:r>
              <a:endParaRPr lang="sk-SK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Skupina 13"/>
          <p:cNvGrpSpPr/>
          <p:nvPr/>
        </p:nvGrpSpPr>
        <p:grpSpPr>
          <a:xfrm>
            <a:off x="3743908" y="1628800"/>
            <a:ext cx="4680520" cy="4653136"/>
            <a:chOff x="3347864" y="2348880"/>
            <a:chExt cx="4680520" cy="4653136"/>
          </a:xfrm>
        </p:grpSpPr>
        <p:pic>
          <p:nvPicPr>
            <p:cNvPr id="2969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7202" b="3489"/>
            <a:stretch>
              <a:fillRect/>
            </a:stretch>
          </p:blipFill>
          <p:spPr bwMode="auto">
            <a:xfrm>
              <a:off x="4283968" y="2393504"/>
              <a:ext cx="2636688" cy="4464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BlokTextu 8"/>
            <p:cNvSpPr txBox="1"/>
            <p:nvPr/>
          </p:nvSpPr>
          <p:spPr>
            <a:xfrm>
              <a:off x="6156176" y="2492896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i="1" dirty="0" smtClean="0">
                  <a:solidFill>
                    <a:schemeClr val="accent2">
                      <a:lumMod val="75000"/>
                    </a:schemeClr>
                  </a:solidFill>
                </a:rPr>
                <a:t>Sklená tyčinka</a:t>
              </a:r>
              <a:endParaRPr lang="sk-SK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BlokTextu 9"/>
            <p:cNvSpPr txBox="1"/>
            <p:nvPr/>
          </p:nvSpPr>
          <p:spPr>
            <a:xfrm>
              <a:off x="3347864" y="2348880"/>
              <a:ext cx="187220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sk-SK" i="1" dirty="0" smtClean="0">
                  <a:solidFill>
                    <a:schemeClr val="accent2">
                      <a:lumMod val="75000"/>
                    </a:schemeClr>
                  </a:solidFill>
                </a:rPr>
                <a:t>Filtrovaná zmes</a:t>
              </a:r>
              <a:endParaRPr lang="sk-SK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1" name="BlokTextu 10"/>
            <p:cNvSpPr txBox="1"/>
            <p:nvPr/>
          </p:nvSpPr>
          <p:spPr>
            <a:xfrm>
              <a:off x="3635896" y="4221088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i="1" dirty="0" smtClean="0">
                  <a:solidFill>
                    <a:schemeClr val="accent2">
                      <a:lumMod val="75000"/>
                    </a:schemeClr>
                  </a:solidFill>
                </a:rPr>
                <a:t>Filtračný lievik</a:t>
              </a:r>
              <a:endParaRPr lang="sk-SK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BlokTextu 11"/>
            <p:cNvSpPr txBox="1"/>
            <p:nvPr/>
          </p:nvSpPr>
          <p:spPr>
            <a:xfrm>
              <a:off x="3635896" y="4797152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i="1" dirty="0" smtClean="0">
                  <a:solidFill>
                    <a:schemeClr val="accent2">
                      <a:lumMod val="75000"/>
                    </a:schemeClr>
                  </a:solidFill>
                </a:rPr>
                <a:t>Filtračný papier</a:t>
              </a:r>
              <a:endParaRPr lang="sk-SK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" name="BlokTextu 12"/>
            <p:cNvSpPr txBox="1"/>
            <p:nvPr/>
          </p:nvSpPr>
          <p:spPr>
            <a:xfrm>
              <a:off x="5652120" y="6632684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i="1" dirty="0" smtClean="0">
                  <a:solidFill>
                    <a:schemeClr val="accent2">
                      <a:lumMod val="75000"/>
                    </a:schemeClr>
                  </a:solidFill>
                </a:rPr>
                <a:t>Filtrát </a:t>
              </a:r>
              <a:endParaRPr lang="sk-SK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" name="Obdĺžnik 3"/>
          <p:cNvSpPr/>
          <p:nvPr/>
        </p:nvSpPr>
        <p:spPr>
          <a:xfrm>
            <a:off x="7020272" y="2852936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rgbClr val="7030A0"/>
                </a:solidFill>
              </a:rPr>
              <a:t>Laboratórny stojan</a:t>
            </a:r>
            <a:endParaRPr lang="sk-SK" b="1" dirty="0">
              <a:solidFill>
                <a:srgbClr val="7030A0"/>
              </a:solidFill>
            </a:endParaRPr>
          </a:p>
        </p:txBody>
      </p:sp>
      <p:sp>
        <p:nvSpPr>
          <p:cNvPr id="15" name="Obdĺžnik 14"/>
          <p:cNvSpPr/>
          <p:nvPr/>
        </p:nvSpPr>
        <p:spPr>
          <a:xfrm>
            <a:off x="7164288" y="3685674"/>
            <a:ext cx="19797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rgbClr val="7030A0"/>
                </a:solidFill>
              </a:rPr>
              <a:t>Filtračný</a:t>
            </a:r>
          </a:p>
          <a:p>
            <a:pPr algn="ctr"/>
            <a:r>
              <a:rPr lang="sk-SK" b="1" dirty="0" smtClean="0">
                <a:solidFill>
                  <a:srgbClr val="7030A0"/>
                </a:solidFill>
              </a:rPr>
              <a:t>(železný) kruh</a:t>
            </a:r>
            <a:endParaRPr lang="sk-SK" b="1" dirty="0">
              <a:solidFill>
                <a:srgbClr val="7030A0"/>
              </a:solidFill>
            </a:endParaRPr>
          </a:p>
        </p:txBody>
      </p:sp>
      <p:sp>
        <p:nvSpPr>
          <p:cNvPr id="16" name="Obdĺžnik 15"/>
          <p:cNvSpPr/>
          <p:nvPr/>
        </p:nvSpPr>
        <p:spPr>
          <a:xfrm>
            <a:off x="6700692" y="4692966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rgbClr val="7030A0"/>
                </a:solidFill>
              </a:rPr>
              <a:t>kadička</a:t>
            </a:r>
            <a:endParaRPr lang="sk-SK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dirty="0" smtClean="0"/>
              <a:t>Príklady filtrácie z praxe</a:t>
            </a:r>
            <a:endParaRPr lang="sk-SK" sz="32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611560" y="1700808"/>
            <a:ext cx="7467600" cy="4873752"/>
          </a:xfrm>
        </p:spPr>
        <p:txBody>
          <a:bodyPr>
            <a:normAutofit/>
          </a:bodyPr>
          <a:lstStyle/>
          <a:p>
            <a:r>
              <a:rPr lang="sk-SK" sz="3600" dirty="0" smtClean="0"/>
              <a:t>Cedenie cestovín</a:t>
            </a:r>
          </a:p>
          <a:p>
            <a:r>
              <a:rPr lang="sk-SK" sz="3600" dirty="0" smtClean="0"/>
              <a:t>Vysávanie</a:t>
            </a:r>
          </a:p>
          <a:p>
            <a:r>
              <a:rPr lang="sk-SK" sz="3600" dirty="0" smtClean="0"/>
              <a:t>Filter v kávovare, akváriu</a:t>
            </a:r>
          </a:p>
          <a:p>
            <a:r>
              <a:rPr lang="sk-SK" sz="3600" dirty="0" smtClean="0"/>
              <a:t>Úprava vody v čistiarňach</a:t>
            </a:r>
          </a:p>
          <a:p>
            <a:endParaRPr lang="sk-SK" sz="3600" dirty="0"/>
          </a:p>
        </p:txBody>
      </p:sp>
      <p:pic>
        <p:nvPicPr>
          <p:cNvPr id="1026" name="Picture 2" descr="https://topshopsk.azureedge.net/media/catalog/product/cache/25/image/500x375/040ec09b1e35df139433887a97daa66f/r/o/rovus_victor_vac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258233"/>
            <a:ext cx="3466355" cy="259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89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467600" cy="634082"/>
          </a:xfrm>
        </p:spPr>
        <p:txBody>
          <a:bodyPr>
            <a:normAutofit/>
          </a:bodyPr>
          <a:lstStyle/>
          <a:p>
            <a:pPr algn="ctr"/>
            <a:r>
              <a:rPr lang="sk-SK" sz="3200" b="1" dirty="0" smtClean="0">
                <a:solidFill>
                  <a:schemeClr val="accent3">
                    <a:lumMod val="75000"/>
                  </a:schemeClr>
                </a:solidFill>
              </a:rPr>
              <a:t>3. Odparovanie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8568952" cy="5493224"/>
          </a:xfrm>
        </p:spPr>
        <p:txBody>
          <a:bodyPr/>
          <a:lstStyle/>
          <a:p>
            <a:r>
              <a:rPr lang="sk-SK" b="1" i="1" dirty="0" smtClean="0">
                <a:solidFill>
                  <a:schemeClr val="accent3">
                    <a:lumMod val="75000"/>
                  </a:schemeClr>
                </a:solidFill>
              </a:rPr>
              <a:t>Pri </a:t>
            </a:r>
            <a:r>
              <a:rPr lang="sk-SK" b="1" i="1" dirty="0" smtClean="0">
                <a:solidFill>
                  <a:schemeClr val="accent3">
                    <a:lumMod val="75000"/>
                  </a:schemeClr>
                </a:solidFill>
              </a:rPr>
              <a:t>odparovaní sa využíva </a:t>
            </a:r>
            <a:r>
              <a:rPr lang="sk-SK" b="1" i="1" dirty="0" smtClean="0">
                <a:solidFill>
                  <a:schemeClr val="accent3">
                    <a:lumMod val="75000"/>
                  </a:schemeClr>
                </a:solidFill>
              </a:rPr>
              <a:t>schopnosť 1 zo </a:t>
            </a:r>
            <a:r>
              <a:rPr lang="sk-SK" b="1" i="1" dirty="0" smtClean="0">
                <a:solidFill>
                  <a:schemeClr val="accent3">
                    <a:lumMod val="75000"/>
                  </a:schemeClr>
                </a:solidFill>
              </a:rPr>
              <a:t>zložiek odparovať sa</a:t>
            </a:r>
            <a:r>
              <a:rPr lang="sk-SK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r>
              <a:rPr lang="sk-SK" dirty="0" smtClean="0">
                <a:solidFill>
                  <a:srgbClr val="7030A0"/>
                </a:solidFill>
              </a:rPr>
              <a:t>Príklad: </a:t>
            </a:r>
          </a:p>
          <a:p>
            <a:r>
              <a:rPr lang="sk-SK" dirty="0" smtClean="0">
                <a:solidFill>
                  <a:srgbClr val="7030A0"/>
                </a:solidFill>
              </a:rPr>
              <a:t>získavanie morskej soli z morskej vody</a:t>
            </a:r>
          </a:p>
          <a:p>
            <a:r>
              <a:rPr lang="sk-SK" dirty="0" smtClean="0">
                <a:solidFill>
                  <a:srgbClr val="7030A0"/>
                </a:solidFill>
              </a:rPr>
              <a:t>varenie lekváru z </a:t>
            </a:r>
            <a:r>
              <a:rPr lang="sk-SK" dirty="0" smtClean="0">
                <a:solidFill>
                  <a:schemeClr val="accent3">
                    <a:lumMod val="75000"/>
                  </a:schemeClr>
                </a:solidFill>
              </a:rPr>
              <a:t>ovocia</a:t>
            </a:r>
            <a:endParaRPr lang="sk-SK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10" name="Skupina 9"/>
          <p:cNvGrpSpPr/>
          <p:nvPr/>
        </p:nvGrpSpPr>
        <p:grpSpPr>
          <a:xfrm>
            <a:off x="611560" y="2708920"/>
            <a:ext cx="7272808" cy="3599639"/>
            <a:chOff x="395536" y="2132856"/>
            <a:chExt cx="7272808" cy="3599639"/>
          </a:xfrm>
        </p:grpSpPr>
        <p:pic>
          <p:nvPicPr>
            <p:cNvPr id="32770" name="Picture 2" descr="Výsledok vyhľadávania obrázkov pre dopyt evaporation chemistry"/>
            <p:cNvPicPr>
              <a:picLocks noChangeAspect="1" noChangeArrowheads="1"/>
            </p:cNvPicPr>
            <p:nvPr/>
          </p:nvPicPr>
          <p:blipFill>
            <a:blip r:embed="rId2" cstate="print"/>
            <a:srcRect l="23867" t="24246" r="30671"/>
            <a:stretch>
              <a:fillRect/>
            </a:stretch>
          </p:blipFill>
          <p:spPr bwMode="auto">
            <a:xfrm>
              <a:off x="2699792" y="2132856"/>
              <a:ext cx="2880320" cy="3599639"/>
            </a:xfrm>
            <a:prstGeom prst="rect">
              <a:avLst/>
            </a:prstGeom>
            <a:noFill/>
          </p:spPr>
        </p:pic>
        <p:sp>
          <p:nvSpPr>
            <p:cNvPr id="5" name="BlokTextu 4"/>
            <p:cNvSpPr txBox="1"/>
            <p:nvPr/>
          </p:nvSpPr>
          <p:spPr>
            <a:xfrm>
              <a:off x="5580112" y="2348880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dirty="0" smtClean="0">
                  <a:solidFill>
                    <a:schemeClr val="accent3">
                      <a:lumMod val="75000"/>
                    </a:schemeClr>
                  </a:solidFill>
                </a:rPr>
                <a:t>Vodná para</a:t>
              </a:r>
              <a:endParaRPr lang="sk-SK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" name="BlokTextu 6"/>
            <p:cNvSpPr txBox="1"/>
            <p:nvPr/>
          </p:nvSpPr>
          <p:spPr>
            <a:xfrm>
              <a:off x="5508104" y="3284984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dirty="0" smtClean="0">
                  <a:solidFill>
                    <a:schemeClr val="accent3">
                      <a:lumMod val="75000"/>
                    </a:schemeClr>
                  </a:solidFill>
                </a:rPr>
                <a:t>Odparovacia miska</a:t>
              </a:r>
              <a:endParaRPr lang="sk-SK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" name="BlokTextu 7"/>
            <p:cNvSpPr txBox="1"/>
            <p:nvPr/>
          </p:nvSpPr>
          <p:spPr>
            <a:xfrm>
              <a:off x="395536" y="3501008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dirty="0" smtClean="0">
                  <a:solidFill>
                    <a:schemeClr val="accent3">
                      <a:lumMod val="75000"/>
                    </a:schemeClr>
                  </a:solidFill>
                </a:rPr>
                <a:t>Odparovaná zmes</a:t>
              </a:r>
              <a:endParaRPr lang="sk-SK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9" name="BlokTextu 8"/>
            <p:cNvSpPr txBox="1"/>
            <p:nvPr/>
          </p:nvSpPr>
          <p:spPr>
            <a:xfrm>
              <a:off x="5508104" y="4509120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dirty="0" smtClean="0">
                  <a:solidFill>
                    <a:schemeClr val="accent3">
                      <a:lumMod val="75000"/>
                    </a:schemeClr>
                  </a:solidFill>
                </a:rPr>
                <a:t>kahan</a:t>
              </a:r>
              <a:endParaRPr lang="sk-SK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pPr algn="ctr"/>
            <a:r>
              <a:rPr lang="sk-SK" sz="3200" b="1" dirty="0" smtClean="0">
                <a:solidFill>
                  <a:schemeClr val="accent4">
                    <a:lumMod val="75000"/>
                  </a:schemeClr>
                </a:solidFill>
              </a:rPr>
              <a:t>4.Kryštalizácia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7859216" cy="5421216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Oddelenie rozpustenej látky z roztoku</a:t>
            </a:r>
          </a:p>
          <a:p>
            <a:pPr algn="just"/>
            <a:r>
              <a:rPr lang="sk-SK" dirty="0" smtClean="0">
                <a:solidFill>
                  <a:srgbClr val="FF0000"/>
                </a:solidFill>
              </a:rPr>
              <a:t>Podmienka a princíp: </a:t>
            </a:r>
            <a:r>
              <a:rPr lang="sk-SK" dirty="0" smtClean="0">
                <a:solidFill>
                  <a:srgbClr val="FF0000"/>
                </a:solidFill>
              </a:rPr>
              <a:t>rozpustená </a:t>
            </a:r>
            <a:r>
              <a:rPr lang="sk-SK" dirty="0" smtClean="0">
                <a:solidFill>
                  <a:srgbClr val="FF0000"/>
                </a:solidFill>
              </a:rPr>
              <a:t>látka má schopnosť vytvárať </a:t>
            </a:r>
            <a:r>
              <a:rPr lang="sk-SK" b="1" dirty="0" smtClean="0">
                <a:solidFill>
                  <a:srgbClr val="FF0000"/>
                </a:solidFill>
              </a:rPr>
              <a:t>kryštály</a:t>
            </a:r>
            <a:r>
              <a:rPr lang="sk-SK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sk-SK" dirty="0" smtClean="0"/>
              <a:t>Typy kryštalizácie: A) voľná </a:t>
            </a:r>
            <a:r>
              <a:rPr lang="sk-SK" dirty="0" smtClean="0"/>
              <a:t>- </a:t>
            </a:r>
            <a:r>
              <a:rPr lang="sk-SK" i="1" dirty="0" smtClean="0">
                <a:solidFill>
                  <a:schemeClr val="accent4">
                    <a:lumMod val="50000"/>
                  </a:schemeClr>
                </a:solidFill>
              </a:rPr>
              <a:t>odparení rozpúšťadla 			</a:t>
            </a:r>
            <a:r>
              <a:rPr lang="sk-SK" i="1" dirty="0" smtClean="0">
                <a:solidFill>
                  <a:schemeClr val="accent4">
                    <a:lumMod val="50000"/>
                  </a:schemeClr>
                </a:solidFill>
              </a:rPr>
              <a:t>voľne </a:t>
            </a:r>
            <a:r>
              <a:rPr lang="sk-SK" i="1" dirty="0" smtClean="0">
                <a:solidFill>
                  <a:schemeClr val="accent4">
                    <a:lumMod val="50000"/>
                  </a:schemeClr>
                </a:solidFill>
              </a:rPr>
              <a:t>na </a:t>
            </a:r>
            <a:r>
              <a:rPr lang="sk-SK" i="1" dirty="0" smtClean="0">
                <a:solidFill>
                  <a:schemeClr val="accent4">
                    <a:lumMod val="50000"/>
                  </a:schemeClr>
                </a:solidFill>
              </a:rPr>
              <a:t>vzduchu – vznikajú veľké kryštály </a:t>
            </a:r>
            <a:endParaRPr lang="sk-SK" i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None/>
            </a:pPr>
            <a:r>
              <a:rPr lang="sk-SK" i="1" dirty="0" smtClean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sk-SK" i="1" dirty="0" smtClean="0">
                <a:solidFill>
                  <a:schemeClr val="accent4">
                    <a:lumMod val="50000"/>
                  </a:schemeClr>
                </a:solidFill>
              </a:rPr>
              <a:t>                          B) vynútená – roztok zahrejeme                                              				a horúci prudko ochladíme</a:t>
            </a:r>
          </a:p>
          <a:p>
            <a:pPr>
              <a:buNone/>
            </a:pPr>
            <a:r>
              <a:rPr lang="sk-SK" i="1" dirty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sk-SK" i="1" dirty="0" smtClean="0">
                <a:solidFill>
                  <a:schemeClr val="accent4">
                    <a:lumMod val="50000"/>
                  </a:schemeClr>
                </a:solidFill>
              </a:rPr>
              <a:t>			- vznikne veľa malých kryštálikov	</a:t>
            </a:r>
            <a:endParaRPr lang="sk-SK" i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None/>
            </a:pPr>
            <a:endParaRPr lang="sk-SK" i="1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None/>
            </a:pPr>
            <a:endParaRPr lang="sk-SK" i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None/>
            </a:pPr>
            <a:r>
              <a:rPr lang="sk-SK" i="1" dirty="0" smtClean="0">
                <a:solidFill>
                  <a:schemeClr val="accent4">
                    <a:lumMod val="50000"/>
                  </a:schemeClr>
                </a:solidFill>
              </a:rPr>
              <a:t>				</a:t>
            </a:r>
            <a:endParaRPr lang="sk-SK" i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sk-SK" i="1" dirty="0" smtClean="0">
                <a:solidFill>
                  <a:schemeClr val="accent4">
                    <a:lumMod val="50000"/>
                  </a:schemeClr>
                </a:solidFill>
              </a:rPr>
              <a:t>	</a:t>
            </a:r>
            <a:endParaRPr lang="sk-SK" i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endParaRPr lang="sk-SK" i="1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sk-SK" i="1" dirty="0" smtClean="0">
                <a:solidFill>
                  <a:schemeClr val="accent4">
                    <a:lumMod val="50000"/>
                  </a:schemeClr>
                </a:solidFill>
              </a:rPr>
              <a:t>					</a:t>
            </a:r>
            <a:endParaRPr lang="sk-SK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3794" name="Picture 2" descr="Výsledok vyhľadávania obrázkov pre dopyt crystallization copper sulfa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3969944"/>
            <a:ext cx="2054020" cy="1773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796" name="Picture 4" descr="Výsledok vyhľadávania obrázkov pre dopyt crystals sug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861048"/>
            <a:ext cx="1988840" cy="1988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Zaoblený obdĺžnik 3"/>
          <p:cNvSpPr/>
          <p:nvPr/>
        </p:nvSpPr>
        <p:spPr>
          <a:xfrm>
            <a:off x="5202966" y="5786690"/>
            <a:ext cx="2232248" cy="1071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tx1"/>
                </a:solidFill>
              </a:rPr>
              <a:t>Kryštalizácia modrej skalice</a:t>
            </a:r>
            <a:endParaRPr lang="sk-SK" sz="2000" b="1" dirty="0">
              <a:solidFill>
                <a:schemeClr val="tx1"/>
              </a:solidFill>
            </a:endParaRPr>
          </a:p>
        </p:txBody>
      </p:sp>
      <p:sp>
        <p:nvSpPr>
          <p:cNvPr id="7" name="Zaoblený obdĺžnik 6"/>
          <p:cNvSpPr/>
          <p:nvPr/>
        </p:nvSpPr>
        <p:spPr>
          <a:xfrm>
            <a:off x="1448272" y="5796739"/>
            <a:ext cx="2232248" cy="1071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tx1"/>
                </a:solidFill>
              </a:rPr>
              <a:t>Kryštalizácia </a:t>
            </a:r>
            <a:r>
              <a:rPr lang="sk-SK" sz="2000" b="1" dirty="0" err="1" smtClean="0">
                <a:solidFill>
                  <a:schemeClr val="tx1"/>
                </a:solidFill>
              </a:rPr>
              <a:t>NaCl</a:t>
            </a:r>
            <a:endParaRPr lang="sk-SK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1470</TotalTime>
  <Words>447</Words>
  <Application>Microsoft Office PowerPoint</Application>
  <PresentationFormat>Prezentácia na obrazovke (4:3)</PresentationFormat>
  <Paragraphs>120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Arkáda</vt:lpstr>
      <vt:lpstr>Prezentácia programu PowerPoint</vt:lpstr>
      <vt:lpstr>Prezentácia programu PowerPoint</vt:lpstr>
      <vt:lpstr>1.Usadzovanie</vt:lpstr>
      <vt:lpstr>Oddeľovanie v oddeľovacom lieviku</vt:lpstr>
      <vt:lpstr>Praktické príklady usadzovania</vt:lpstr>
      <vt:lpstr>2. Filtrácia</vt:lpstr>
      <vt:lpstr>Príklady filtrácie z praxe</vt:lpstr>
      <vt:lpstr>3. Odparovanie</vt:lpstr>
      <vt:lpstr>4.Kryštalizácia</vt:lpstr>
      <vt:lpstr>5.Destilácia</vt:lpstr>
      <vt:lpstr>Destilačná aparatúra</vt:lpstr>
      <vt:lpstr>Praktické využitie destilácie</vt:lpstr>
      <vt:lpstr>6. Sublimácia</vt:lpstr>
      <vt:lpstr>APARATÚRA</vt:lpstr>
      <vt:lpstr>Ďakujem za pozornosť!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Látky a ich vlastnosti</dc:title>
  <dc:creator>user</dc:creator>
  <cp:lastModifiedBy>spravca</cp:lastModifiedBy>
  <cp:revision>259</cp:revision>
  <dcterms:created xsi:type="dcterms:W3CDTF">2017-09-03T06:20:55Z</dcterms:created>
  <dcterms:modified xsi:type="dcterms:W3CDTF">2020-10-14T09:42:45Z</dcterms:modified>
</cp:coreProperties>
</file>