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4" r:id="rId6"/>
    <p:sldId id="260" r:id="rId7"/>
    <p:sldId id="289" r:id="rId8"/>
    <p:sldId id="280" r:id="rId9"/>
    <p:sldId id="272" r:id="rId10"/>
    <p:sldId id="261" r:id="rId11"/>
    <p:sldId id="285" r:id="rId12"/>
    <p:sldId id="262" r:id="rId13"/>
    <p:sldId id="263" r:id="rId14"/>
    <p:sldId id="282" r:id="rId15"/>
    <p:sldId id="270" r:id="rId16"/>
    <p:sldId id="287" r:id="rId17"/>
    <p:sldId id="271" r:id="rId18"/>
    <p:sldId id="283" r:id="rId19"/>
    <p:sldId id="284" r:id="rId20"/>
    <p:sldId id="275" r:id="rId21"/>
    <p:sldId id="269" r:id="rId22"/>
    <p:sldId id="273" r:id="rId23"/>
    <p:sldId id="266" r:id="rId24"/>
    <p:sldId id="278" r:id="rId25"/>
    <p:sldId id="286" r:id="rId26"/>
    <p:sldId id="288" r:id="rId27"/>
    <p:sldId id="268" r:id="rId2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FD49-7B60-4E10-A973-2AF8C5420568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CC20-5DF6-4411-B99D-67D2A17A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9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3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5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62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5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60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4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8CC20-5DF6-4411-B99D-67D2A17A4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779-081C-460E-9867-B7A5CD507B8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8801-2166-41E9-A9F8-8CA8BA799861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52E2-9A60-4733-BED1-BE1593F56CA4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591-838C-48E6-A516-CAD45CD89428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9FE5-2D32-4E65-B4F2-9B17662C43FF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912-D52F-450B-A547-86D84D65FC5B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4FF-77B5-4EFB-942C-D4246F7C3E67}" type="datetime1">
              <a:rPr lang="en-US" smtClean="0"/>
              <a:t>9/29/2015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B145-4744-4F0B-ACC0-21EDAC6A26C7}" type="datetime1">
              <a:rPr lang="en-US" smtClean="0"/>
              <a:t>9/29/2015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EA64-CED7-4E28-A250-58D5804A6CE6}" type="datetime1">
              <a:rPr lang="en-US" smtClean="0"/>
              <a:t>9/29/2015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B82-7E0B-45D0-9D66-1A8ACF3FEB26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9085-C78B-4AC3-A5D7-152CEE475BEC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luna Sans" panose="02000000000000000000" pitchFamily="50" charset="-18"/>
              </a:defRPr>
            </a:lvl1pPr>
          </a:lstStyle>
          <a:p>
            <a:fld id="{4D6E92BE-A04A-4ABF-992F-D2A1433932C0}" type="datetime1">
              <a:rPr lang="en-US" smtClean="0"/>
              <a:t>9/29/2015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luna Sans" panose="02000000000000000000" pitchFamily="50" charset="-18"/>
              </a:defRPr>
            </a:lvl1pPr>
          </a:lstStyle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0FFB-738C-46B7-8852-5EE527A47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luna Sans" panose="02000000000000000000" pitchFamily="50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luna Sans" panose="02000000000000000000" pitchFamily="50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mathematics/18-357-interfacial-phenomena-fall-201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h.edu/engines/standingwavesonfallingwater.pdf" TargetMode="External"/><Relationship Id="rId5" Type="http://schemas.openxmlformats.org/officeDocument/2006/relationships/hyperlink" Target="http://citeseerx.ist.psu.edu/viewdoc/download?doi=10.1.1.368.1361&amp;rep=rep1&amp;type=pdf" TargetMode="External"/><Relationship Id="rId4" Type="http://schemas.openxmlformats.org/officeDocument/2006/relationships/hyperlink" Target="http://people.eng.unimelb.edu.au/imarusic/proceedings/12/Awati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853421"/>
            <a:ext cx="9144000" cy="2387600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Kruhy svetla</a:t>
            </a:r>
            <a:endParaRPr lang="en-US" b="1" dirty="0">
              <a:solidFill>
                <a:srgbClr val="0070C0"/>
              </a:solidFill>
              <a:latin typeface="Calluna Sans" panose="02000000000000000000" pitchFamily="50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k-SK" i="1" dirty="0" smtClean="0">
                <a:latin typeface="Calluna Sans" panose="02000000000000000000" pitchFamily="50" charset="-18"/>
              </a:rPr>
              <a:t>Matej Badin</a:t>
            </a:r>
          </a:p>
          <a:p>
            <a:r>
              <a:rPr lang="sk-SK" dirty="0" smtClean="0">
                <a:latin typeface="Calluna Sans" panose="02000000000000000000" pitchFamily="50" charset="-18"/>
              </a:rPr>
              <a:t>Úvodné sústredenie TMF</a:t>
            </a:r>
          </a:p>
          <a:p>
            <a:r>
              <a:rPr lang="en-US" dirty="0" smtClean="0"/>
              <a:t>22. – 23.  10. 2015</a:t>
            </a:r>
          </a:p>
          <a:p>
            <a:r>
              <a:rPr lang="en-US" dirty="0" smtClean="0">
                <a:latin typeface="Calluna Sans" panose="02000000000000000000" pitchFamily="50" charset="-18"/>
              </a:rPr>
              <a:t>Bratislava</a:t>
            </a:r>
            <a:endParaRPr lang="en-US" dirty="0">
              <a:latin typeface="Calluna Sans" panose="020000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8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môžu byť </a:t>
            </a:r>
            <a:r>
              <a:rPr lang="sk-SK" sz="3600" b="1" dirty="0" smtClean="0">
                <a:solidFill>
                  <a:srgbClr val="0070C0"/>
                </a:solidFill>
              </a:rPr>
              <a:t>dôležité </a:t>
            </a:r>
            <a:r>
              <a:rPr lang="sk-SK" sz="3600" b="1" dirty="0" err="1" smtClean="0">
                <a:solidFill>
                  <a:srgbClr val="0070C0"/>
                </a:solidFill>
              </a:rPr>
              <a:t>parametr</a:t>
            </a:r>
            <a:r>
              <a:rPr lang="en-US" sz="3600" b="1" dirty="0" smtClean="0">
                <a:solidFill>
                  <a:srgbClr val="0070C0"/>
                </a:solidFill>
              </a:rPr>
              <a:t>e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0501" y="1825625"/>
            <a:ext cx="10753299" cy="4351338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Parametre prúdu kvapaliny</a:t>
            </a:r>
          </a:p>
          <a:p>
            <a:pPr lvl="1"/>
            <a:r>
              <a:rPr lang="sk-SK" sz="2000" dirty="0" smtClean="0"/>
              <a:t>Polomer hrdla</a:t>
            </a:r>
          </a:p>
          <a:p>
            <a:pPr lvl="1"/>
            <a:r>
              <a:rPr lang="sk-SK" sz="2000" dirty="0" smtClean="0"/>
              <a:t>Prietok</a:t>
            </a:r>
          </a:p>
          <a:p>
            <a:pPr lvl="1"/>
            <a:r>
              <a:rPr lang="sk-SK" sz="2000" dirty="0" smtClean="0"/>
              <a:t>Vzdialenosť ústia od podložky</a:t>
            </a:r>
          </a:p>
          <a:p>
            <a:pPr lvl="1"/>
            <a:endParaRPr lang="sk-SK" sz="2000" dirty="0"/>
          </a:p>
          <a:p>
            <a:r>
              <a:rPr lang="sk-SK" sz="2400" dirty="0">
                <a:solidFill>
                  <a:srgbClr val="0070C0"/>
                </a:solidFill>
              </a:rPr>
              <a:t>Parametre kvapaliny</a:t>
            </a:r>
          </a:p>
          <a:p>
            <a:pPr lvl="1"/>
            <a:r>
              <a:rPr lang="sk-SK" sz="2000" dirty="0"/>
              <a:t>Hustota</a:t>
            </a:r>
          </a:p>
          <a:p>
            <a:pPr lvl="1"/>
            <a:r>
              <a:rPr lang="sk-SK" sz="2000" dirty="0"/>
              <a:t>Povrchové napätie</a:t>
            </a:r>
          </a:p>
          <a:p>
            <a:pPr lvl="1"/>
            <a:r>
              <a:rPr lang="sk-SK" sz="2000" dirty="0" smtClean="0"/>
              <a:t>Viskozita</a:t>
            </a:r>
          </a:p>
          <a:p>
            <a:pPr lvl="1"/>
            <a:endParaRPr lang="sk-SK" sz="2000" dirty="0" smtClean="0"/>
          </a:p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Optické vlastnosti kvapaliny</a:t>
            </a:r>
          </a:p>
          <a:p>
            <a:pPr marL="457200" lvl="1" indent="0">
              <a:buNone/>
            </a:pPr>
            <a:endParaRPr lang="sk-SK" sz="2000" dirty="0" smtClean="0"/>
          </a:p>
          <a:p>
            <a:pPr lvl="1"/>
            <a:endParaRPr lang="sk-SK" sz="2000" dirty="0"/>
          </a:p>
          <a:p>
            <a:pPr marL="457200" lvl="1" indent="0">
              <a:buNone/>
            </a:pPr>
            <a:endParaRPr lang="sk-SK" sz="2000" dirty="0" smtClean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ravá zložená zátvorka 5"/>
          <p:cNvSpPr/>
          <p:nvPr/>
        </p:nvSpPr>
        <p:spPr>
          <a:xfrm>
            <a:off x="4575303" y="1951672"/>
            <a:ext cx="181182" cy="1267327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ravá zložená zátvorka 6"/>
          <p:cNvSpPr/>
          <p:nvPr/>
        </p:nvSpPr>
        <p:spPr>
          <a:xfrm>
            <a:off x="3440325" y="4114800"/>
            <a:ext cx="405770" cy="922422"/>
          </a:xfrm>
          <a:prstGeom prst="rightBrac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okTextu 7"/>
          <p:cNvSpPr txBox="1"/>
          <p:nvPr/>
        </p:nvSpPr>
        <p:spPr>
          <a:xfrm>
            <a:off x="5029972" y="1431173"/>
            <a:ext cx="7275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Ovplyvňujú „režim“ prúdenia kvapaliny a tvar prúdu, </a:t>
            </a:r>
            <a:r>
              <a:rPr lang="en-US" b="1" dirty="0" err="1" smtClean="0"/>
              <a:t>teda</a:t>
            </a:r>
            <a:r>
              <a:rPr lang="en-US" b="1" dirty="0" smtClean="0"/>
              <a:t> d</a:t>
            </a:r>
            <a:r>
              <a:rPr lang="sk-SK" b="1" dirty="0" err="1" smtClean="0"/>
              <a:t>ĺžku</a:t>
            </a:r>
            <a:r>
              <a:rPr lang="sk-SK" b="1" dirty="0" smtClean="0"/>
              <a:t> intervalu, </a:t>
            </a:r>
          </a:p>
          <a:p>
            <a:r>
              <a:rPr lang="sk-SK" b="1" dirty="0" smtClean="0"/>
              <a:t>na ktorej môže dochádzať k tvorbe stacionárnych vĺn</a:t>
            </a:r>
            <a:r>
              <a:rPr lang="en-US" b="1" dirty="0" smtClean="0"/>
              <a:t>!</a:t>
            </a:r>
          </a:p>
          <a:p>
            <a:endParaRPr lang="en-US" dirty="0" smtClean="0"/>
          </a:p>
          <a:p>
            <a:r>
              <a:rPr lang="sk-SK" dirty="0" smtClean="0"/>
              <a:t>Pozor na to, že pri veľkých vzdialenostiach sa začína rozpad prúd na kvapky</a:t>
            </a:r>
          </a:p>
          <a:p>
            <a:r>
              <a:rPr lang="en-US" dirty="0" smtClean="0"/>
              <a:t>(</a:t>
            </a:r>
            <a:r>
              <a:rPr lang="sk-SK" dirty="0" err="1" smtClean="0">
                <a:solidFill>
                  <a:srgbClr val="0070C0"/>
                </a:solidFill>
              </a:rPr>
              <a:t>Plateau</a:t>
            </a:r>
            <a:r>
              <a:rPr lang="sk-SK" dirty="0" smtClean="0">
                <a:solidFill>
                  <a:srgbClr val="0070C0"/>
                </a:solidFill>
              </a:rPr>
              <a:t>–</a:t>
            </a:r>
            <a:r>
              <a:rPr lang="sk-SK" dirty="0" err="1" smtClean="0">
                <a:solidFill>
                  <a:srgbClr val="0070C0"/>
                </a:solidFill>
              </a:rPr>
              <a:t>Rayleigh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nestabilita</a:t>
            </a:r>
            <a:r>
              <a:rPr lang="en-US" dirty="0" smtClean="0"/>
              <a:t>)</a:t>
            </a:r>
            <a:r>
              <a:rPr lang="en-US" baseline="30000" dirty="0" smtClean="0"/>
              <a:t>[1] 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teda</a:t>
            </a:r>
            <a:r>
              <a:rPr lang="en-US" dirty="0" smtClean="0"/>
              <a:t> </a:t>
            </a:r>
            <a:r>
              <a:rPr lang="en-US" b="1" dirty="0" err="1" smtClean="0"/>
              <a:t>limitovan</a:t>
            </a:r>
            <a:r>
              <a:rPr lang="sk-SK" b="1" dirty="0" smtClean="0"/>
              <a:t>ý oblasťou, v ktorej</a:t>
            </a:r>
          </a:p>
          <a:p>
            <a:r>
              <a:rPr lang="sk-SK" b="1" dirty="0" smtClean="0"/>
              <a:t> sa prúd nerozpadne.</a:t>
            </a:r>
          </a:p>
          <a:p>
            <a:endParaRPr lang="sk-SK" dirty="0" smtClean="0"/>
          </a:p>
          <a:p>
            <a:r>
              <a:rPr lang="sk-SK" dirty="0" smtClean="0"/>
              <a:t>Prúdenie vody </a:t>
            </a:r>
            <a:r>
              <a:rPr lang="sk-SK" b="1" dirty="0" smtClean="0"/>
              <a:t>musí zostať lineárnom režime</a:t>
            </a:r>
            <a:r>
              <a:rPr lang="sk-SK" dirty="0" smtClean="0"/>
              <a:t>, aby turbulencie </a:t>
            </a:r>
          </a:p>
          <a:p>
            <a:r>
              <a:rPr lang="sk-SK" dirty="0" smtClean="0"/>
              <a:t>„nezničili“ stacionárne vlny.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Pozor na škálovanie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pri experimentoch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err="1" smtClean="0">
                <a:solidFill>
                  <a:srgbClr val="FF0000"/>
                </a:solidFill>
              </a:rPr>
              <a:t>Zv</a:t>
            </a:r>
            <a:r>
              <a:rPr lang="sk-SK" dirty="0" err="1" smtClean="0">
                <a:solidFill>
                  <a:srgbClr val="FF0000"/>
                </a:solidFill>
              </a:rPr>
              <a:t>äčšenie</a:t>
            </a:r>
            <a:r>
              <a:rPr lang="sk-SK" dirty="0" smtClean="0">
                <a:solidFill>
                  <a:srgbClr val="FF0000"/>
                </a:solidFill>
              </a:rPr>
              <a:t> nejakého parametra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 dvojnásobok nemusí viesť k dvojnásobnému výsledku.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119582" y="4097816"/>
            <a:ext cx="7386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Ovplyvňujú „režim“ prúdenia vody. </a:t>
            </a:r>
          </a:p>
          <a:p>
            <a:r>
              <a:rPr lang="sk-SK" b="1" dirty="0" smtClean="0"/>
              <a:t>Povrchové napätie a sily sú zodpovedné za existenciu vĺn na povrchu prúdu.</a:t>
            </a:r>
          </a:p>
          <a:p>
            <a:r>
              <a:rPr lang="sk-SK" dirty="0" smtClean="0"/>
              <a:t>Viskozita je zodpovedná za útlm amplitúdy vĺn.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BlokTextu 9"/>
          <p:cNvSpPr txBox="1"/>
          <p:nvPr/>
        </p:nvSpPr>
        <p:spPr>
          <a:xfrm>
            <a:off x="4665894" y="5504082"/>
            <a:ext cx="58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Netreba zabúdať na to, že máme skúmať najmä </a:t>
            </a:r>
            <a:r>
              <a:rPr lang="sk-SK" b="1" dirty="0" smtClean="0"/>
              <a:t>Kruhy svetla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11" name="BlokTextu 10"/>
          <p:cNvSpPr txBox="1"/>
          <p:nvPr/>
        </p:nvSpPr>
        <p:spPr>
          <a:xfrm>
            <a:off x="200025" y="6077848"/>
            <a:ext cx="637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[1] - https://en.wikipedia.org/wiki/Plateau%E2%80%93Rayleigh_instability</a:t>
            </a:r>
          </a:p>
        </p:txBody>
      </p:sp>
    </p:spTree>
    <p:extLst>
      <p:ext uri="{BB962C8B-B14F-4D97-AF65-F5344CB8AC3E}">
        <p14:creationId xmlns:p14="http://schemas.microsoft.com/office/powerpoint/2010/main" val="757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môžu byť dôležité </a:t>
            </a:r>
            <a:r>
              <a:rPr lang="sk-SK" sz="3600" b="1" dirty="0" smtClean="0">
                <a:solidFill>
                  <a:srgbClr val="0070C0"/>
                </a:solidFill>
              </a:rPr>
              <a:t>parametre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sk-SK" sz="3600" b="1" dirty="0" smtClean="0">
                <a:solidFill>
                  <a:srgbClr val="0070C0"/>
                </a:solidFill>
              </a:rPr>
              <a:t>„</a:t>
            </a:r>
            <a:r>
              <a:rPr lang="en-US" sz="3600" b="1" dirty="0" err="1" smtClean="0">
                <a:solidFill>
                  <a:srgbClr val="0070C0"/>
                </a:solidFill>
              </a:rPr>
              <a:t>Kruhov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svetla</a:t>
            </a:r>
            <a:r>
              <a:rPr lang="sk-SK" sz="3600" b="1" dirty="0" smtClean="0">
                <a:solidFill>
                  <a:srgbClr val="0070C0"/>
                </a:solidFill>
              </a:rPr>
              <a:t>“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5813" y="1526381"/>
            <a:ext cx="10753299" cy="4351338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Geometrické parametre</a:t>
            </a:r>
          </a:p>
          <a:p>
            <a:pPr lvl="1"/>
            <a:r>
              <a:rPr lang="sk-SK" sz="2000" dirty="0" smtClean="0"/>
              <a:t>Polomer kruhov </a:t>
            </a:r>
            <a:r>
              <a:rPr lang="en-US" sz="2000" dirty="0" smtClean="0"/>
              <a:t>(</a:t>
            </a:r>
            <a:r>
              <a:rPr lang="en-US" sz="2000" dirty="0" err="1" smtClean="0"/>
              <a:t>amplit</a:t>
            </a:r>
            <a:r>
              <a:rPr lang="sk-SK" sz="2000" dirty="0" err="1" smtClean="0"/>
              <a:t>úda</a:t>
            </a:r>
            <a:r>
              <a:rPr lang="en-US" sz="2000" dirty="0" smtClean="0"/>
              <a:t>)</a:t>
            </a:r>
            <a:endParaRPr lang="sk-SK" sz="2000" dirty="0" smtClean="0"/>
          </a:p>
          <a:p>
            <a:pPr lvl="1"/>
            <a:r>
              <a:rPr lang="sk-SK" sz="2000" dirty="0" smtClean="0"/>
              <a:t>Šírka </a:t>
            </a:r>
            <a:r>
              <a:rPr lang="en-US" sz="2000" dirty="0" smtClean="0"/>
              <a:t>(</a:t>
            </a:r>
            <a:r>
              <a:rPr lang="en-US" sz="2000" dirty="0" err="1" smtClean="0"/>
              <a:t>vlnov</a:t>
            </a:r>
            <a:r>
              <a:rPr lang="sk-SK" sz="2000" dirty="0" smtClean="0"/>
              <a:t>á dĺžka</a:t>
            </a:r>
            <a:r>
              <a:rPr lang="en-US" sz="2000" dirty="0" smtClean="0"/>
              <a:t>)</a:t>
            </a:r>
            <a:endParaRPr lang="sk-SK" sz="2000" dirty="0" smtClean="0"/>
          </a:p>
          <a:p>
            <a:pPr lvl="1"/>
            <a:r>
              <a:rPr lang="sk-SK" sz="2000" dirty="0" smtClean="0"/>
              <a:t>Tvar</a:t>
            </a:r>
          </a:p>
          <a:p>
            <a:pPr lvl="1"/>
            <a:r>
              <a:rPr lang="sk-SK" sz="2000" dirty="0" smtClean="0"/>
              <a:t>Pozícia</a:t>
            </a:r>
          </a:p>
          <a:p>
            <a:pPr lvl="1"/>
            <a:r>
              <a:rPr lang="sk-SK" sz="2000" dirty="0" smtClean="0"/>
              <a:t>Počet</a:t>
            </a:r>
          </a:p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Optické vlastnosti</a:t>
            </a:r>
          </a:p>
          <a:p>
            <a:pPr lvl="1"/>
            <a:r>
              <a:rPr lang="sk-SK" sz="2000" dirty="0" smtClean="0"/>
              <a:t>Intenzita</a:t>
            </a:r>
            <a:r>
              <a:rPr lang="en-US" sz="2000" dirty="0" smtClean="0"/>
              <a:t> </a:t>
            </a:r>
            <a:r>
              <a:rPr lang="sk-SK" sz="2000" dirty="0" smtClean="0"/>
              <a:t>odrazeného </a:t>
            </a:r>
            <a:r>
              <a:rPr lang="en-US" sz="2000" dirty="0" err="1" smtClean="0"/>
              <a:t>svetla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r</a:t>
            </a:r>
            <a:r>
              <a:rPr lang="sk-SK" sz="2000" dirty="0" err="1" smtClean="0"/>
              <a:t>ôznych</a:t>
            </a:r>
            <a:r>
              <a:rPr lang="sk-SK" sz="2000" dirty="0" smtClean="0"/>
              <a:t> miestach</a:t>
            </a:r>
          </a:p>
          <a:p>
            <a:pPr lvl="1"/>
            <a:r>
              <a:rPr lang="sk-SK" sz="2000" dirty="0" smtClean="0"/>
              <a:t>...</a:t>
            </a:r>
          </a:p>
          <a:p>
            <a:pPr marL="457200" lvl="1" indent="0">
              <a:buNone/>
            </a:pPr>
            <a:endParaRPr lang="sk-SK" sz="2000" dirty="0" smtClean="0"/>
          </a:p>
          <a:p>
            <a:pPr lvl="1"/>
            <a:endParaRPr lang="sk-SK" sz="2000" dirty="0"/>
          </a:p>
          <a:p>
            <a:pPr marL="457200" lvl="1" indent="0">
              <a:buNone/>
            </a:pPr>
            <a:endParaRPr lang="sk-SK" sz="2000" dirty="0" smtClean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Povrchové napätie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Vlny sa môžu šíriť po povrchu prúdu vďaka existencii povrchových síl</a:t>
            </a:r>
            <a:r>
              <a:rPr lang="en-US" dirty="0" smtClean="0"/>
              <a:t>!</a:t>
            </a:r>
          </a:p>
          <a:p>
            <a:r>
              <a:rPr lang="en-US" dirty="0" smtClean="0"/>
              <a:t>(Na to aby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vlny</a:t>
            </a:r>
            <a:r>
              <a:rPr lang="en-US" dirty="0" smtClean="0"/>
              <a:t> </a:t>
            </a:r>
            <a:r>
              <a:rPr lang="en-US" dirty="0" err="1" smtClean="0"/>
              <a:t>potrebujeme</a:t>
            </a:r>
            <a:r>
              <a:rPr lang="en-US" dirty="0" smtClean="0"/>
              <a:t> </a:t>
            </a:r>
            <a:r>
              <a:rPr lang="en-US" dirty="0" err="1" smtClean="0"/>
              <a:t>nejak</a:t>
            </a:r>
            <a:r>
              <a:rPr lang="sk-SK" dirty="0" smtClean="0"/>
              <a:t>ú vratnú silu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Pozor</a:t>
            </a:r>
            <a:r>
              <a:rPr lang="en-US" dirty="0" smtClean="0"/>
              <a:t>! </a:t>
            </a:r>
            <a:r>
              <a:rPr lang="en-US" dirty="0" err="1" smtClean="0"/>
              <a:t>Povrchov</a:t>
            </a:r>
            <a:r>
              <a:rPr lang="sk-SK" dirty="0" smtClean="0"/>
              <a:t>é napätie </a:t>
            </a:r>
            <a:r>
              <a:rPr lang="sk-SK" b="1" dirty="0" smtClean="0"/>
              <a:t>nemožno zanedbať </a:t>
            </a:r>
            <a:r>
              <a:rPr lang="sk-SK" dirty="0" smtClean="0"/>
              <a:t>pri výpočte tvaru prúdu kvapaliny, </a:t>
            </a:r>
            <a:r>
              <a:rPr lang="en-US" dirty="0" err="1" smtClean="0"/>
              <a:t>teda</a:t>
            </a:r>
            <a:r>
              <a:rPr lang="en-US" dirty="0" smtClean="0"/>
              <a:t> nemo</a:t>
            </a:r>
            <a:r>
              <a:rPr lang="sk-SK" dirty="0" err="1" smtClean="0"/>
              <a:t>žno</a:t>
            </a:r>
            <a:r>
              <a:rPr lang="sk-SK" dirty="0" smtClean="0"/>
              <a:t> použiť len rovnicu kontinuity a zákon zachovania energie, </a:t>
            </a:r>
            <a:r>
              <a:rPr lang="en-US" dirty="0" smtClean="0"/>
              <a:t>(</a:t>
            </a:r>
            <a:r>
              <a:rPr lang="sk-SK" dirty="0" smtClean="0"/>
              <a:t>Tvar prúdu</a:t>
            </a:r>
            <a:r>
              <a:rPr lang="en-US" dirty="0" smtClean="0"/>
              <a:t> </a:t>
            </a:r>
            <a:r>
              <a:rPr lang="sk-SK" dirty="0" smtClean="0"/>
              <a:t>resp. rýchlosť prúdu </a:t>
            </a:r>
            <a:r>
              <a:rPr lang="en-US" dirty="0" smtClean="0"/>
              <a:t>je </a:t>
            </a:r>
            <a:r>
              <a:rPr lang="en-US" dirty="0"/>
              <a:t>d</a:t>
            </a:r>
            <a:r>
              <a:rPr lang="sk-SK" dirty="0" err="1" smtClean="0"/>
              <a:t>ôležitá</a:t>
            </a:r>
            <a:r>
              <a:rPr lang="sk-SK" dirty="0" smtClean="0"/>
              <a:t> </a:t>
            </a:r>
            <a:r>
              <a:rPr lang="sk-SK" dirty="0"/>
              <a:t>pre podmienku existencie stacionárnych vĺn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sk-SK" dirty="0" smtClean="0"/>
              <a:t>povrchovom </a:t>
            </a:r>
            <a:r>
              <a:rPr lang="en-US" dirty="0" smtClean="0"/>
              <a:t>nap</a:t>
            </a:r>
            <a:r>
              <a:rPr lang="sk-SK" dirty="0" err="1" smtClean="0"/>
              <a:t>ätí</a:t>
            </a:r>
            <a:r>
              <a:rPr lang="sk-SK" dirty="0" smtClean="0"/>
              <a:t> </a:t>
            </a:r>
            <a:r>
              <a:rPr lang="en-US" dirty="0" smtClean="0"/>
              <a:t>(v </a:t>
            </a:r>
            <a:r>
              <a:rPr lang="en-US" dirty="0" err="1" smtClean="0"/>
              <a:t>kontexte</a:t>
            </a:r>
            <a:r>
              <a:rPr lang="en-US" dirty="0"/>
              <a:t> </a:t>
            </a:r>
            <a:r>
              <a:rPr lang="en-US" dirty="0" err="1" smtClean="0"/>
              <a:t>tejto</a:t>
            </a:r>
            <a:r>
              <a:rPr lang="en-US" dirty="0" smtClean="0"/>
              <a:t> </a:t>
            </a:r>
            <a:r>
              <a:rPr lang="sk-SK" dirty="0" smtClean="0"/>
              <a:t>úlohy</a:t>
            </a:r>
            <a:r>
              <a:rPr lang="en-US" dirty="0" smtClean="0"/>
              <a:t>) </a:t>
            </a:r>
            <a:r>
              <a:rPr lang="en-US" dirty="0" err="1" smtClean="0"/>
              <a:t>sa</a:t>
            </a:r>
            <a:r>
              <a:rPr lang="en-US" dirty="0" smtClean="0"/>
              <a:t> d</a:t>
            </a:r>
            <a:r>
              <a:rPr lang="sk-SK" dirty="0" smtClean="0"/>
              <a:t>á veľa naučiť z prednášok na MIT od J.W. Busha </a:t>
            </a:r>
            <a:r>
              <a:rPr lang="en-US" dirty="0" smtClean="0"/>
              <a:t>(5 </a:t>
            </a:r>
            <a:r>
              <a:rPr lang="en-US" dirty="0" err="1" smtClean="0"/>
              <a:t>predn</a:t>
            </a:r>
            <a:r>
              <a:rPr lang="sk-SK" dirty="0" err="1" smtClean="0"/>
              <a:t>ášok</a:t>
            </a:r>
            <a:r>
              <a:rPr lang="en-US" dirty="0" smtClean="0"/>
              <a:t>)</a:t>
            </a:r>
            <a:r>
              <a:rPr lang="sk-SK" dirty="0"/>
              <a:t> </a:t>
            </a:r>
            <a:r>
              <a:rPr lang="sk-SK" sz="2400" dirty="0" smtClean="0">
                <a:solidFill>
                  <a:srgbClr val="0070C0"/>
                </a:solidFill>
              </a:rPr>
              <a:t>http</a:t>
            </a:r>
            <a:r>
              <a:rPr lang="sk-SK" sz="2400" dirty="0">
                <a:solidFill>
                  <a:srgbClr val="0070C0"/>
                </a:solidFill>
              </a:rPr>
              <a:t>://ocw.mit.edu/courses/mathematics/18-357-interfacial-phenomena-fall-2010/ </a:t>
            </a:r>
            <a:endParaRPr lang="sk-SK" sz="2400" dirty="0" smtClean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Kapilárne vlny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thumb/4/43/2006-01-14_Surface_waves.jpg/1024px-2006-01-14_Surface_wave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13" y="1221745"/>
            <a:ext cx="3774900" cy="25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pple - in r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98" y="3850040"/>
            <a:ext cx="3746129" cy="20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7936780" y="5919776"/>
            <a:ext cx="223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[Wikipedia: Capillary waves]</a:t>
            </a:r>
            <a:endParaRPr lang="en-US" sz="1400" dirty="0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349724" y="1292646"/>
            <a:ext cx="7377752" cy="48608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luna Sans" panose="02000000000000000000" pitchFamily="50" charset="-18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luna Sans" panose="02000000000000000000" pitchFamily="50" charset="-1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luna Sans" panose="02000000000000000000" pitchFamily="50" charset="-1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luna Sans" panose="02000000000000000000" pitchFamily="50" charset="-1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luna Sans" panose="02000000000000000000" pitchFamily="50" charset="-1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Kapil</a:t>
            </a:r>
            <a:r>
              <a:rPr lang="sk-SK" sz="2000" dirty="0" err="1" smtClean="0"/>
              <a:t>árne</a:t>
            </a:r>
            <a:r>
              <a:rPr lang="sk-SK" sz="2000" dirty="0" smtClean="0"/>
              <a:t> vlny = vlny, ktoré sa šíria na rozhraní kvapaliny</a:t>
            </a:r>
          </a:p>
          <a:p>
            <a:r>
              <a:rPr lang="sk-SK" sz="2000" dirty="0" smtClean="0"/>
              <a:t>Pozor</a:t>
            </a:r>
            <a:r>
              <a:rPr lang="en-US" sz="2000" dirty="0" smtClean="0"/>
              <a:t>! </a:t>
            </a:r>
            <a:r>
              <a:rPr lang="en-US" sz="2000" dirty="0" err="1" smtClean="0"/>
              <a:t>Existuje</a:t>
            </a:r>
            <a:r>
              <a:rPr lang="en-US" sz="2000" dirty="0" smtClean="0"/>
              <a:t> </a:t>
            </a:r>
            <a:r>
              <a:rPr lang="en-US" sz="2000" dirty="0" err="1" smtClean="0"/>
              <a:t>mno</a:t>
            </a:r>
            <a:r>
              <a:rPr lang="sk-SK" sz="2000" dirty="0" err="1" smtClean="0"/>
              <a:t>žstvo</a:t>
            </a:r>
            <a:r>
              <a:rPr lang="sk-SK" sz="2000" dirty="0" smtClean="0"/>
              <a:t> „rôznych druhov vĺn“ napr. na hladiny vody podľa toho v akom režime </a:t>
            </a:r>
            <a:r>
              <a:rPr lang="en-US" sz="2000" dirty="0" smtClean="0"/>
              <a:t>(</a:t>
            </a:r>
            <a:r>
              <a:rPr lang="en-US" sz="2000" dirty="0" err="1" smtClean="0"/>
              <a:t>vlnov</a:t>
            </a:r>
            <a:r>
              <a:rPr lang="sk-SK" sz="2000" dirty="0" smtClean="0"/>
              <a:t>é dĺžky vĺn</a:t>
            </a:r>
            <a:r>
              <a:rPr lang="en-US" sz="2000" dirty="0" smtClean="0"/>
              <a:t>)</a:t>
            </a:r>
            <a:r>
              <a:rPr lang="sk-SK" sz="2000" dirty="0" smtClean="0"/>
              <a:t> sa nachádzame.</a:t>
            </a:r>
          </a:p>
          <a:p>
            <a:r>
              <a:rPr lang="sk-SK" sz="2000" dirty="0" smtClean="0"/>
              <a:t>Režim určuje, ktorá zo síl </a:t>
            </a:r>
            <a:r>
              <a:rPr lang="en-US" sz="2000" dirty="0" smtClean="0"/>
              <a:t>(</a:t>
            </a:r>
            <a:r>
              <a:rPr lang="sk-SK" sz="2000" dirty="0"/>
              <a:t>t</a:t>
            </a:r>
            <a:r>
              <a:rPr lang="sk-SK" sz="2000" dirty="0" smtClean="0"/>
              <a:t>iažová, sily povrchového napätia, </a:t>
            </a:r>
            <a:r>
              <a:rPr lang="en-US" sz="2000" dirty="0" smtClean="0"/>
              <a:t>)</a:t>
            </a:r>
            <a:r>
              <a:rPr lang="sk-SK" sz="2000" dirty="0" smtClean="0"/>
              <a:t> ovplyvňujú  dynamiku vĺn.</a:t>
            </a:r>
          </a:p>
          <a:p>
            <a:r>
              <a:rPr lang="sk-SK" sz="2000" dirty="0" smtClean="0"/>
              <a:t>Pri kapilárnych vlnách sú to sily povrchového napätia.</a:t>
            </a:r>
          </a:p>
          <a:p>
            <a:r>
              <a:rPr lang="sk-SK" sz="2000" dirty="0" smtClean="0"/>
              <a:t>Typická vlnová dĺžka vĺn zodpovedných za vznik kruhu svetla sú rádovo milimetre.</a:t>
            </a:r>
            <a:endParaRPr lang="sk-SK" sz="2000" dirty="0"/>
          </a:p>
          <a:p>
            <a:pPr marL="0" indent="0">
              <a:buNone/>
            </a:pPr>
            <a:r>
              <a:rPr lang="sk-SK" sz="2000" b="1" dirty="0" smtClean="0"/>
              <a:t>Otázka na zamyslenie</a:t>
            </a:r>
          </a:p>
          <a:p>
            <a:pPr marL="0" indent="0">
              <a:buNone/>
            </a:pPr>
            <a:r>
              <a:rPr lang="sk-SK" sz="2000" b="1" dirty="0"/>
              <a:t>	</a:t>
            </a:r>
            <a:r>
              <a:rPr lang="sk-SK" sz="2400" dirty="0" smtClean="0">
                <a:solidFill>
                  <a:srgbClr val="0070C0"/>
                </a:solidFill>
              </a:rPr>
              <a:t>Kedy možno používať princíp </a:t>
            </a:r>
            <a:r>
              <a:rPr lang="sk-SK" sz="2400" dirty="0" err="1" smtClean="0">
                <a:solidFill>
                  <a:srgbClr val="0070C0"/>
                </a:solidFill>
              </a:rPr>
              <a:t>superpozície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Pozor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na</a:t>
            </a:r>
            <a:r>
              <a:rPr lang="en-US" sz="2000" b="1" dirty="0" smtClean="0">
                <a:solidFill>
                  <a:srgbClr val="FF0000"/>
                </a:solidFill>
              </a:rPr>
              <a:t> to, </a:t>
            </a:r>
            <a:r>
              <a:rPr lang="en-US" sz="2000" b="1" dirty="0" err="1" smtClean="0">
                <a:solidFill>
                  <a:srgbClr val="FF0000"/>
                </a:solidFill>
              </a:rPr>
              <a:t>ak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zoberieme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nejak</a:t>
            </a:r>
            <a:r>
              <a:rPr lang="sk-SK" sz="2000" b="1" dirty="0" smtClean="0">
                <a:solidFill>
                  <a:srgbClr val="FF0000"/>
                </a:solidFill>
              </a:rPr>
              <a:t>ý medzivýsledok z teórie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sk-SK" sz="2000" b="1" dirty="0" smtClean="0">
                <a:solidFill>
                  <a:srgbClr val="FF0000"/>
                </a:solidFill>
              </a:rPr>
              <a:t>článku, ktorý zahŕňa poruchy vyšších rádov </a:t>
            </a:r>
            <a:r>
              <a:rPr lang="en-US" sz="2000" b="1" dirty="0" smtClean="0">
                <a:solidFill>
                  <a:srgbClr val="FF0000"/>
                </a:solidFill>
              </a:rPr>
              <a:t>(x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, x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</a:rPr>
              <a:t>, …)</a:t>
            </a:r>
            <a:r>
              <a:rPr lang="sk-SK" sz="2000" b="1" dirty="0" smtClean="0">
                <a:solidFill>
                  <a:srgbClr val="FF0000"/>
                </a:solidFill>
              </a:rPr>
              <a:t>, tak nemožno použiť princíp </a:t>
            </a:r>
            <a:r>
              <a:rPr lang="sk-SK" sz="2000" b="1" dirty="0" err="1" smtClean="0">
                <a:solidFill>
                  <a:srgbClr val="FF0000"/>
                </a:solidFill>
              </a:rPr>
              <a:t>superpozície</a:t>
            </a:r>
            <a:r>
              <a:rPr lang="sk-SK" sz="2000" b="1" dirty="0" smtClean="0">
                <a:solidFill>
                  <a:srgbClr val="FF0000"/>
                </a:solidFill>
              </a:rPr>
              <a:t>. 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Neline</a:t>
            </a:r>
            <a:r>
              <a:rPr lang="sk-SK" sz="2000" b="1" dirty="0" err="1" smtClean="0">
                <a:solidFill>
                  <a:srgbClr val="FF0000"/>
                </a:solidFill>
              </a:rPr>
              <a:t>árne</a:t>
            </a:r>
            <a:r>
              <a:rPr lang="sk-SK" sz="2000" b="1" dirty="0" smtClean="0">
                <a:solidFill>
                  <a:srgbClr val="FF0000"/>
                </a:solidFill>
              </a:rPr>
              <a:t> vlny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8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Stacion</a:t>
            </a:r>
            <a:r>
              <a:rPr lang="sk-SK" sz="3600" dirty="0" err="1" smtClean="0">
                <a:solidFill>
                  <a:srgbClr val="0070C0"/>
                </a:solidFill>
              </a:rPr>
              <a:t>árne</a:t>
            </a:r>
            <a:r>
              <a:rPr lang="sk-SK" sz="3600" dirty="0" smtClean="0">
                <a:solidFill>
                  <a:srgbClr val="0070C0"/>
                </a:solidFill>
              </a:rPr>
              <a:t> vlny ...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511" y="1399134"/>
            <a:ext cx="10515600" cy="4351338"/>
          </a:xfrm>
        </p:spPr>
        <p:txBody>
          <a:bodyPr/>
          <a:lstStyle/>
          <a:p>
            <a:r>
              <a:rPr lang="sk-SK" dirty="0" smtClean="0"/>
              <a:t>Na to aby v danom mieste vznikla stacionárna vlna, tak rýchlosť vlny </a:t>
            </a:r>
            <a:r>
              <a:rPr lang="en-US" dirty="0" smtClean="0"/>
              <a:t>(</a:t>
            </a:r>
            <a:r>
              <a:rPr lang="en-US" b="1" dirty="0" smtClean="0"/>
              <a:t>f</a:t>
            </a:r>
            <a:r>
              <a:rPr lang="sk-SK" b="1" dirty="0" err="1" smtClean="0"/>
              <a:t>ázová</a:t>
            </a:r>
            <a:r>
              <a:rPr lang="en-US" b="1" dirty="0" smtClean="0"/>
              <a:t>!</a:t>
            </a:r>
            <a:r>
              <a:rPr lang="en-US" dirty="0" smtClean="0"/>
              <a:t>)</a:t>
            </a:r>
            <a:r>
              <a:rPr lang="sk-SK" dirty="0" smtClean="0"/>
              <a:t> </a:t>
            </a:r>
            <a:r>
              <a:rPr lang="en-US" dirty="0" err="1" smtClean="0"/>
              <a:t>mus</a:t>
            </a:r>
            <a:r>
              <a:rPr lang="sk-SK" dirty="0" smtClean="0"/>
              <a:t>í byť rovnaká </a:t>
            </a:r>
            <a:r>
              <a:rPr lang="en-US" dirty="0" smtClean="0"/>
              <a:t>(</a:t>
            </a:r>
            <a:r>
              <a:rPr lang="en-US" i="1" dirty="0" err="1" smtClean="0"/>
              <a:t>ve</a:t>
            </a:r>
            <a:r>
              <a:rPr lang="sk-SK" i="1" dirty="0" err="1" smtClean="0"/>
              <a:t>ľkosťou</a:t>
            </a:r>
            <a:r>
              <a:rPr lang="en-US" dirty="0" smtClean="0"/>
              <a:t>)</a:t>
            </a:r>
            <a:r>
              <a:rPr lang="sk-SK" dirty="0" smtClean="0"/>
              <a:t> ako rýchlosť prúdenia kvapaliny v danom mieste.</a:t>
            </a:r>
          </a:p>
          <a:p>
            <a:r>
              <a:rPr lang="sk-SK" dirty="0" smtClean="0"/>
              <a:t>Vonkajší pozorovateľ potom pozoruje nehybnú vlnu.</a:t>
            </a:r>
          </a:p>
          <a:p>
            <a:r>
              <a:rPr lang="sk-SK" dirty="0"/>
              <a:t>Fázová rýchlosť  = pohyb maxím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11083971" y="4717541"/>
            <a:ext cx="0" cy="864393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oľný tvar 6"/>
          <p:cNvSpPr/>
          <p:nvPr/>
        </p:nvSpPr>
        <p:spPr>
          <a:xfrm>
            <a:off x="10587000" y="2411933"/>
            <a:ext cx="257250" cy="3401643"/>
          </a:xfrm>
          <a:custGeom>
            <a:avLst/>
            <a:gdLst>
              <a:gd name="connsiteX0" fmla="*/ 257250 w 257250"/>
              <a:gd name="connsiteY0" fmla="*/ 3401643 h 3401643"/>
              <a:gd name="connsiteX1" fmla="*/ 75 w 257250"/>
              <a:gd name="connsiteY1" fmla="*/ 3249243 h 3401643"/>
              <a:gd name="connsiteX2" fmla="*/ 228675 w 257250"/>
              <a:gd name="connsiteY2" fmla="*/ 3049218 h 3401643"/>
              <a:gd name="connsiteX3" fmla="*/ 76275 w 257250"/>
              <a:gd name="connsiteY3" fmla="*/ 2792043 h 3401643"/>
              <a:gd name="connsiteX4" fmla="*/ 219150 w 257250"/>
              <a:gd name="connsiteY4" fmla="*/ 2572968 h 3401643"/>
              <a:gd name="connsiteX5" fmla="*/ 142950 w 257250"/>
              <a:gd name="connsiteY5" fmla="*/ 2268168 h 3401643"/>
              <a:gd name="connsiteX6" fmla="*/ 219150 w 257250"/>
              <a:gd name="connsiteY6" fmla="*/ 2106243 h 3401643"/>
              <a:gd name="connsiteX7" fmla="*/ 209625 w 257250"/>
              <a:gd name="connsiteY7" fmla="*/ 1039443 h 3401643"/>
              <a:gd name="connsiteX8" fmla="*/ 200100 w 257250"/>
              <a:gd name="connsiteY8" fmla="*/ 96468 h 3401643"/>
              <a:gd name="connsiteX9" fmla="*/ 190575 w 257250"/>
              <a:gd name="connsiteY9" fmla="*/ 20268 h 340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50" h="3401643">
                <a:moveTo>
                  <a:pt x="257250" y="3401643"/>
                </a:moveTo>
                <a:cubicBezTo>
                  <a:pt x="131043" y="3354811"/>
                  <a:pt x="4837" y="3307980"/>
                  <a:pt x="75" y="3249243"/>
                </a:cubicBezTo>
                <a:cubicBezTo>
                  <a:pt x="-4688" y="3190505"/>
                  <a:pt x="215975" y="3125418"/>
                  <a:pt x="228675" y="3049218"/>
                </a:cubicBezTo>
                <a:cubicBezTo>
                  <a:pt x="241375" y="2973018"/>
                  <a:pt x="77862" y="2871418"/>
                  <a:pt x="76275" y="2792043"/>
                </a:cubicBezTo>
                <a:cubicBezTo>
                  <a:pt x="74688" y="2712668"/>
                  <a:pt x="208038" y="2660280"/>
                  <a:pt x="219150" y="2572968"/>
                </a:cubicBezTo>
                <a:cubicBezTo>
                  <a:pt x="230262" y="2485656"/>
                  <a:pt x="142950" y="2345955"/>
                  <a:pt x="142950" y="2268168"/>
                </a:cubicBezTo>
                <a:cubicBezTo>
                  <a:pt x="142950" y="2190381"/>
                  <a:pt x="208037" y="2311030"/>
                  <a:pt x="219150" y="2106243"/>
                </a:cubicBezTo>
                <a:cubicBezTo>
                  <a:pt x="230262" y="1901455"/>
                  <a:pt x="212800" y="1374405"/>
                  <a:pt x="209625" y="1039443"/>
                </a:cubicBezTo>
                <a:cubicBezTo>
                  <a:pt x="206450" y="704481"/>
                  <a:pt x="203275" y="266330"/>
                  <a:pt x="200100" y="96468"/>
                </a:cubicBezTo>
                <a:cubicBezTo>
                  <a:pt x="196925" y="-73394"/>
                  <a:pt x="193750" y="36143"/>
                  <a:pt x="190575" y="20268"/>
                </a:cubicBezTo>
              </a:path>
            </a:pathLst>
          </a:custGeom>
          <a:noFill/>
          <a:ln w="793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Rovná spojovacia šípka 7"/>
          <p:cNvCxnSpPr/>
          <p:nvPr/>
        </p:nvCxnSpPr>
        <p:spPr>
          <a:xfrm flipH="1" flipV="1">
            <a:off x="10377374" y="4714843"/>
            <a:ext cx="1028" cy="764163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11074587" y="3875964"/>
            <a:ext cx="9384" cy="662145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1083971" y="3183283"/>
            <a:ext cx="0" cy="491434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11083971" y="2530465"/>
            <a:ext cx="0" cy="417451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9774983" y="2805248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 smtClean="0"/>
              <a:t>rozhranie</a:t>
            </a:r>
            <a:endParaRPr lang="en-US" i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9442305" y="2077808"/>
            <a:ext cx="3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/>
              <a:t>Rýchlosť prúdiacej kvapaliny</a:t>
            </a:r>
            <a:endParaRPr lang="en-US" i="1" dirty="0"/>
          </a:p>
        </p:txBody>
      </p:sp>
      <p:sp>
        <p:nvSpPr>
          <p:cNvPr id="18" name="Voľný tvar 17"/>
          <p:cNvSpPr/>
          <p:nvPr/>
        </p:nvSpPr>
        <p:spPr>
          <a:xfrm>
            <a:off x="11323692" y="2411933"/>
            <a:ext cx="259876" cy="3401643"/>
          </a:xfrm>
          <a:custGeom>
            <a:avLst/>
            <a:gdLst>
              <a:gd name="connsiteX0" fmla="*/ 257250 w 257250"/>
              <a:gd name="connsiteY0" fmla="*/ 3401643 h 3401643"/>
              <a:gd name="connsiteX1" fmla="*/ 75 w 257250"/>
              <a:gd name="connsiteY1" fmla="*/ 3249243 h 3401643"/>
              <a:gd name="connsiteX2" fmla="*/ 228675 w 257250"/>
              <a:gd name="connsiteY2" fmla="*/ 3049218 h 3401643"/>
              <a:gd name="connsiteX3" fmla="*/ 76275 w 257250"/>
              <a:gd name="connsiteY3" fmla="*/ 2792043 h 3401643"/>
              <a:gd name="connsiteX4" fmla="*/ 219150 w 257250"/>
              <a:gd name="connsiteY4" fmla="*/ 2572968 h 3401643"/>
              <a:gd name="connsiteX5" fmla="*/ 142950 w 257250"/>
              <a:gd name="connsiteY5" fmla="*/ 2268168 h 3401643"/>
              <a:gd name="connsiteX6" fmla="*/ 219150 w 257250"/>
              <a:gd name="connsiteY6" fmla="*/ 2106243 h 3401643"/>
              <a:gd name="connsiteX7" fmla="*/ 209625 w 257250"/>
              <a:gd name="connsiteY7" fmla="*/ 1039443 h 3401643"/>
              <a:gd name="connsiteX8" fmla="*/ 200100 w 257250"/>
              <a:gd name="connsiteY8" fmla="*/ 96468 h 3401643"/>
              <a:gd name="connsiteX9" fmla="*/ 190575 w 257250"/>
              <a:gd name="connsiteY9" fmla="*/ 20268 h 3401643"/>
              <a:gd name="connsiteX0" fmla="*/ 257250 w 334019"/>
              <a:gd name="connsiteY0" fmla="*/ 3401643 h 3401643"/>
              <a:gd name="connsiteX1" fmla="*/ 75 w 334019"/>
              <a:gd name="connsiteY1" fmla="*/ 3249243 h 3401643"/>
              <a:gd name="connsiteX2" fmla="*/ 228675 w 334019"/>
              <a:gd name="connsiteY2" fmla="*/ 3049218 h 3401643"/>
              <a:gd name="connsiteX3" fmla="*/ 76275 w 334019"/>
              <a:gd name="connsiteY3" fmla="*/ 2792043 h 3401643"/>
              <a:gd name="connsiteX4" fmla="*/ 219150 w 334019"/>
              <a:gd name="connsiteY4" fmla="*/ 2572968 h 3401643"/>
              <a:gd name="connsiteX5" fmla="*/ 334019 w 334019"/>
              <a:gd name="connsiteY5" fmla="*/ 2281816 h 3401643"/>
              <a:gd name="connsiteX6" fmla="*/ 219150 w 334019"/>
              <a:gd name="connsiteY6" fmla="*/ 2106243 h 3401643"/>
              <a:gd name="connsiteX7" fmla="*/ 209625 w 334019"/>
              <a:gd name="connsiteY7" fmla="*/ 1039443 h 3401643"/>
              <a:gd name="connsiteX8" fmla="*/ 200100 w 334019"/>
              <a:gd name="connsiteY8" fmla="*/ 96468 h 3401643"/>
              <a:gd name="connsiteX9" fmla="*/ 190575 w 334019"/>
              <a:gd name="connsiteY9" fmla="*/ 20268 h 3401643"/>
              <a:gd name="connsiteX0" fmla="*/ 257275 w 403864"/>
              <a:gd name="connsiteY0" fmla="*/ 3401643 h 3401643"/>
              <a:gd name="connsiteX1" fmla="*/ 100 w 403864"/>
              <a:gd name="connsiteY1" fmla="*/ 3249243 h 3401643"/>
              <a:gd name="connsiteX2" fmla="*/ 228700 w 403864"/>
              <a:gd name="connsiteY2" fmla="*/ 3049218 h 3401643"/>
              <a:gd name="connsiteX3" fmla="*/ 403847 w 403864"/>
              <a:gd name="connsiteY3" fmla="*/ 2792043 h 3401643"/>
              <a:gd name="connsiteX4" fmla="*/ 219175 w 403864"/>
              <a:gd name="connsiteY4" fmla="*/ 2572968 h 3401643"/>
              <a:gd name="connsiteX5" fmla="*/ 334044 w 403864"/>
              <a:gd name="connsiteY5" fmla="*/ 2281816 h 3401643"/>
              <a:gd name="connsiteX6" fmla="*/ 219175 w 403864"/>
              <a:gd name="connsiteY6" fmla="*/ 2106243 h 3401643"/>
              <a:gd name="connsiteX7" fmla="*/ 209650 w 403864"/>
              <a:gd name="connsiteY7" fmla="*/ 1039443 h 3401643"/>
              <a:gd name="connsiteX8" fmla="*/ 200125 w 403864"/>
              <a:gd name="connsiteY8" fmla="*/ 96468 h 3401643"/>
              <a:gd name="connsiteX9" fmla="*/ 190600 w 403864"/>
              <a:gd name="connsiteY9" fmla="*/ 20268 h 3401643"/>
              <a:gd name="connsiteX0" fmla="*/ 66675 w 273573"/>
              <a:gd name="connsiteY0" fmla="*/ 3401643 h 3401643"/>
              <a:gd name="connsiteX1" fmla="*/ 273524 w 273573"/>
              <a:gd name="connsiteY1" fmla="*/ 3181004 h 3401643"/>
              <a:gd name="connsiteX2" fmla="*/ 38100 w 273573"/>
              <a:gd name="connsiteY2" fmla="*/ 3049218 h 3401643"/>
              <a:gd name="connsiteX3" fmla="*/ 213247 w 273573"/>
              <a:gd name="connsiteY3" fmla="*/ 2792043 h 3401643"/>
              <a:gd name="connsiteX4" fmla="*/ 28575 w 273573"/>
              <a:gd name="connsiteY4" fmla="*/ 2572968 h 3401643"/>
              <a:gd name="connsiteX5" fmla="*/ 143444 w 273573"/>
              <a:gd name="connsiteY5" fmla="*/ 2281816 h 3401643"/>
              <a:gd name="connsiteX6" fmla="*/ 28575 w 273573"/>
              <a:gd name="connsiteY6" fmla="*/ 2106243 h 3401643"/>
              <a:gd name="connsiteX7" fmla="*/ 19050 w 273573"/>
              <a:gd name="connsiteY7" fmla="*/ 1039443 h 3401643"/>
              <a:gd name="connsiteX8" fmla="*/ 9525 w 273573"/>
              <a:gd name="connsiteY8" fmla="*/ 96468 h 3401643"/>
              <a:gd name="connsiteX9" fmla="*/ 0 w 273573"/>
              <a:gd name="connsiteY9" fmla="*/ 20268 h 3401643"/>
              <a:gd name="connsiteX0" fmla="*/ 22713 w 353127"/>
              <a:gd name="connsiteY0" fmla="*/ 3401643 h 3401643"/>
              <a:gd name="connsiteX1" fmla="*/ 352392 w 353127"/>
              <a:gd name="connsiteY1" fmla="*/ 3181004 h 3401643"/>
              <a:gd name="connsiteX2" fmla="*/ 116968 w 353127"/>
              <a:gd name="connsiteY2" fmla="*/ 3049218 h 3401643"/>
              <a:gd name="connsiteX3" fmla="*/ 292115 w 353127"/>
              <a:gd name="connsiteY3" fmla="*/ 2792043 h 3401643"/>
              <a:gd name="connsiteX4" fmla="*/ 107443 w 353127"/>
              <a:gd name="connsiteY4" fmla="*/ 2572968 h 3401643"/>
              <a:gd name="connsiteX5" fmla="*/ 222312 w 353127"/>
              <a:gd name="connsiteY5" fmla="*/ 2281816 h 3401643"/>
              <a:gd name="connsiteX6" fmla="*/ 107443 w 353127"/>
              <a:gd name="connsiteY6" fmla="*/ 2106243 h 3401643"/>
              <a:gd name="connsiteX7" fmla="*/ 97918 w 353127"/>
              <a:gd name="connsiteY7" fmla="*/ 1039443 h 3401643"/>
              <a:gd name="connsiteX8" fmla="*/ 88393 w 353127"/>
              <a:gd name="connsiteY8" fmla="*/ 96468 h 3401643"/>
              <a:gd name="connsiteX9" fmla="*/ 78868 w 353127"/>
              <a:gd name="connsiteY9" fmla="*/ 20268 h 3401643"/>
              <a:gd name="connsiteX0" fmla="*/ 0 w 330414"/>
              <a:gd name="connsiteY0" fmla="*/ 3401643 h 3401643"/>
              <a:gd name="connsiteX1" fmla="*/ 329679 w 330414"/>
              <a:gd name="connsiteY1" fmla="*/ 3181004 h 3401643"/>
              <a:gd name="connsiteX2" fmla="*/ 94255 w 330414"/>
              <a:gd name="connsiteY2" fmla="*/ 3049218 h 3401643"/>
              <a:gd name="connsiteX3" fmla="*/ 269402 w 330414"/>
              <a:gd name="connsiteY3" fmla="*/ 2792043 h 3401643"/>
              <a:gd name="connsiteX4" fmla="*/ 84730 w 330414"/>
              <a:gd name="connsiteY4" fmla="*/ 2572968 h 3401643"/>
              <a:gd name="connsiteX5" fmla="*/ 199599 w 330414"/>
              <a:gd name="connsiteY5" fmla="*/ 2281816 h 3401643"/>
              <a:gd name="connsiteX6" fmla="*/ 84730 w 330414"/>
              <a:gd name="connsiteY6" fmla="*/ 2106243 h 3401643"/>
              <a:gd name="connsiteX7" fmla="*/ 75205 w 330414"/>
              <a:gd name="connsiteY7" fmla="*/ 1039443 h 3401643"/>
              <a:gd name="connsiteX8" fmla="*/ 65680 w 330414"/>
              <a:gd name="connsiteY8" fmla="*/ 96468 h 3401643"/>
              <a:gd name="connsiteX9" fmla="*/ 56155 w 330414"/>
              <a:gd name="connsiteY9" fmla="*/ 20268 h 3401643"/>
              <a:gd name="connsiteX0" fmla="*/ 12083 w 273584"/>
              <a:gd name="connsiteY0" fmla="*/ 3401643 h 3401643"/>
              <a:gd name="connsiteX1" fmla="*/ 273524 w 273584"/>
              <a:gd name="connsiteY1" fmla="*/ 3181004 h 3401643"/>
              <a:gd name="connsiteX2" fmla="*/ 38100 w 273584"/>
              <a:gd name="connsiteY2" fmla="*/ 3049218 h 3401643"/>
              <a:gd name="connsiteX3" fmla="*/ 213247 w 273584"/>
              <a:gd name="connsiteY3" fmla="*/ 2792043 h 3401643"/>
              <a:gd name="connsiteX4" fmla="*/ 28575 w 273584"/>
              <a:gd name="connsiteY4" fmla="*/ 2572968 h 3401643"/>
              <a:gd name="connsiteX5" fmla="*/ 143444 w 273584"/>
              <a:gd name="connsiteY5" fmla="*/ 2281816 h 3401643"/>
              <a:gd name="connsiteX6" fmla="*/ 28575 w 273584"/>
              <a:gd name="connsiteY6" fmla="*/ 2106243 h 3401643"/>
              <a:gd name="connsiteX7" fmla="*/ 19050 w 273584"/>
              <a:gd name="connsiteY7" fmla="*/ 1039443 h 3401643"/>
              <a:gd name="connsiteX8" fmla="*/ 9525 w 273584"/>
              <a:gd name="connsiteY8" fmla="*/ 96468 h 3401643"/>
              <a:gd name="connsiteX9" fmla="*/ 0 w 273584"/>
              <a:gd name="connsiteY9" fmla="*/ 20268 h 3401643"/>
              <a:gd name="connsiteX0" fmla="*/ 12083 w 300874"/>
              <a:gd name="connsiteY0" fmla="*/ 3401643 h 3401643"/>
              <a:gd name="connsiteX1" fmla="*/ 300819 w 300874"/>
              <a:gd name="connsiteY1" fmla="*/ 3221948 h 3401643"/>
              <a:gd name="connsiteX2" fmla="*/ 38100 w 300874"/>
              <a:gd name="connsiteY2" fmla="*/ 3049218 h 3401643"/>
              <a:gd name="connsiteX3" fmla="*/ 213247 w 300874"/>
              <a:gd name="connsiteY3" fmla="*/ 2792043 h 3401643"/>
              <a:gd name="connsiteX4" fmla="*/ 28575 w 300874"/>
              <a:gd name="connsiteY4" fmla="*/ 2572968 h 3401643"/>
              <a:gd name="connsiteX5" fmla="*/ 143444 w 300874"/>
              <a:gd name="connsiteY5" fmla="*/ 2281816 h 3401643"/>
              <a:gd name="connsiteX6" fmla="*/ 28575 w 300874"/>
              <a:gd name="connsiteY6" fmla="*/ 2106243 h 3401643"/>
              <a:gd name="connsiteX7" fmla="*/ 19050 w 300874"/>
              <a:gd name="connsiteY7" fmla="*/ 1039443 h 3401643"/>
              <a:gd name="connsiteX8" fmla="*/ 9525 w 300874"/>
              <a:gd name="connsiteY8" fmla="*/ 96468 h 3401643"/>
              <a:gd name="connsiteX9" fmla="*/ 0 w 300874"/>
              <a:gd name="connsiteY9" fmla="*/ 20268 h 3401643"/>
              <a:gd name="connsiteX0" fmla="*/ 12083 w 259939"/>
              <a:gd name="connsiteY0" fmla="*/ 3401643 h 3401643"/>
              <a:gd name="connsiteX1" fmla="*/ 259876 w 259939"/>
              <a:gd name="connsiteY1" fmla="*/ 3208300 h 3401643"/>
              <a:gd name="connsiteX2" fmla="*/ 38100 w 259939"/>
              <a:gd name="connsiteY2" fmla="*/ 3049218 h 3401643"/>
              <a:gd name="connsiteX3" fmla="*/ 213247 w 259939"/>
              <a:gd name="connsiteY3" fmla="*/ 2792043 h 3401643"/>
              <a:gd name="connsiteX4" fmla="*/ 28575 w 259939"/>
              <a:gd name="connsiteY4" fmla="*/ 2572968 h 3401643"/>
              <a:gd name="connsiteX5" fmla="*/ 143444 w 259939"/>
              <a:gd name="connsiteY5" fmla="*/ 2281816 h 3401643"/>
              <a:gd name="connsiteX6" fmla="*/ 28575 w 259939"/>
              <a:gd name="connsiteY6" fmla="*/ 2106243 h 3401643"/>
              <a:gd name="connsiteX7" fmla="*/ 19050 w 259939"/>
              <a:gd name="connsiteY7" fmla="*/ 1039443 h 3401643"/>
              <a:gd name="connsiteX8" fmla="*/ 9525 w 259939"/>
              <a:gd name="connsiteY8" fmla="*/ 96468 h 3401643"/>
              <a:gd name="connsiteX9" fmla="*/ 0 w 259939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213247 w 259876"/>
              <a:gd name="connsiteY3" fmla="*/ 2792043 h 3401643"/>
              <a:gd name="connsiteX4" fmla="*/ 28575 w 259876"/>
              <a:gd name="connsiteY4" fmla="*/ 2572968 h 3401643"/>
              <a:gd name="connsiteX5" fmla="*/ 143444 w 259876"/>
              <a:gd name="connsiteY5" fmla="*/ 2281816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172303 w 259876"/>
              <a:gd name="connsiteY3" fmla="*/ 2792043 h 3401643"/>
              <a:gd name="connsiteX4" fmla="*/ 28575 w 259876"/>
              <a:gd name="connsiteY4" fmla="*/ 2572968 h 3401643"/>
              <a:gd name="connsiteX5" fmla="*/ 143444 w 259876"/>
              <a:gd name="connsiteY5" fmla="*/ 2281816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172303 w 259876"/>
              <a:gd name="connsiteY3" fmla="*/ 2792043 h 3401643"/>
              <a:gd name="connsiteX4" fmla="*/ 28575 w 259876"/>
              <a:gd name="connsiteY4" fmla="*/ 2572968 h 3401643"/>
              <a:gd name="connsiteX5" fmla="*/ 129796 w 259876"/>
              <a:gd name="connsiteY5" fmla="*/ 2309111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876" h="3401643">
                <a:moveTo>
                  <a:pt x="12083" y="3401643"/>
                </a:moveTo>
                <a:cubicBezTo>
                  <a:pt x="158831" y="3341164"/>
                  <a:pt x="260089" y="3273861"/>
                  <a:pt x="259876" y="3208300"/>
                </a:cubicBezTo>
                <a:cubicBezTo>
                  <a:pt x="259663" y="3142739"/>
                  <a:pt x="25399" y="3077650"/>
                  <a:pt x="10804" y="3008274"/>
                </a:cubicBezTo>
                <a:cubicBezTo>
                  <a:pt x="-3791" y="2938898"/>
                  <a:pt x="169341" y="2864594"/>
                  <a:pt x="172303" y="2792043"/>
                </a:cubicBezTo>
                <a:cubicBezTo>
                  <a:pt x="175265" y="2719492"/>
                  <a:pt x="35659" y="2653457"/>
                  <a:pt x="28575" y="2572968"/>
                </a:cubicBezTo>
                <a:cubicBezTo>
                  <a:pt x="21491" y="2492479"/>
                  <a:pt x="129796" y="2386898"/>
                  <a:pt x="129796" y="2309111"/>
                </a:cubicBezTo>
                <a:cubicBezTo>
                  <a:pt x="129796" y="2231324"/>
                  <a:pt x="47033" y="2317854"/>
                  <a:pt x="28575" y="2106243"/>
                </a:cubicBezTo>
                <a:cubicBezTo>
                  <a:pt x="10117" y="1894632"/>
                  <a:pt x="22225" y="1374405"/>
                  <a:pt x="19050" y="1039443"/>
                </a:cubicBezTo>
                <a:cubicBezTo>
                  <a:pt x="15875" y="704481"/>
                  <a:pt x="12700" y="266330"/>
                  <a:pt x="9525" y="96468"/>
                </a:cubicBezTo>
                <a:cubicBezTo>
                  <a:pt x="6350" y="-73394"/>
                  <a:pt x="3175" y="36143"/>
                  <a:pt x="0" y="20268"/>
                </a:cubicBezTo>
              </a:path>
            </a:pathLst>
          </a:custGeom>
          <a:noFill/>
          <a:ln w="793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kTextu 18"/>
          <p:cNvSpPr txBox="1"/>
          <p:nvPr/>
        </p:nvSpPr>
        <p:spPr>
          <a:xfrm>
            <a:off x="8668590" y="4297722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 smtClean="0"/>
              <a:t>Fázová</a:t>
            </a:r>
            <a:r>
              <a:rPr lang="sk-SK" i="1" dirty="0" smtClean="0"/>
              <a:t> rýchlosť vlny</a:t>
            </a:r>
            <a:endParaRPr lang="en-US" i="1" dirty="0"/>
          </a:p>
        </p:txBody>
      </p:sp>
      <p:pic>
        <p:nvPicPr>
          <p:cNvPr id="20" name="Obrázok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34" y="4174929"/>
            <a:ext cx="1416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Obrázok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23965" y="4055526"/>
            <a:ext cx="1168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Obrázok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3756" y="5168150"/>
            <a:ext cx="11382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BlokTextu 22"/>
          <p:cNvSpPr txBox="1"/>
          <p:nvPr/>
        </p:nvSpPr>
        <p:spPr>
          <a:xfrm>
            <a:off x="460076" y="5424594"/>
            <a:ext cx="226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Fázová</a:t>
            </a:r>
            <a:r>
              <a:rPr lang="sk-SK" sz="2000" dirty="0" smtClean="0"/>
              <a:t> rýchlosť vlny</a:t>
            </a:r>
            <a:endParaRPr lang="en-US" sz="2000" dirty="0"/>
          </a:p>
        </p:txBody>
      </p:sp>
      <p:sp>
        <p:nvSpPr>
          <p:cNvPr id="24" name="BlokTextu 23"/>
          <p:cNvSpPr txBox="1"/>
          <p:nvPr/>
        </p:nvSpPr>
        <p:spPr>
          <a:xfrm>
            <a:off x="338035" y="3687845"/>
            <a:ext cx="2055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Uhlová frekvencia</a:t>
            </a:r>
            <a:endParaRPr lang="en-US" sz="2000" dirty="0"/>
          </a:p>
        </p:txBody>
      </p:sp>
      <p:sp>
        <p:nvSpPr>
          <p:cNvPr id="25" name="BlokTextu 24"/>
          <p:cNvSpPr txBox="1"/>
          <p:nvPr/>
        </p:nvSpPr>
        <p:spPr>
          <a:xfrm>
            <a:off x="2695053" y="3696925"/>
            <a:ext cx="142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/>
              <a:t>Vlnové číslo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/>
              <p:cNvSpPr txBox="1"/>
              <p:nvPr/>
            </p:nvSpPr>
            <p:spPr>
              <a:xfrm>
                <a:off x="11143902" y="4882551"/>
                <a:ext cx="3278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02" y="4882551"/>
                <a:ext cx="32784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9996268" y="4934815"/>
                <a:ext cx="431079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k-SK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68" y="4934815"/>
                <a:ext cx="431079" cy="4653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/>
              <p:cNvSpPr txBox="1"/>
              <p:nvPr/>
            </p:nvSpPr>
            <p:spPr>
              <a:xfrm>
                <a:off x="6609014" y="4667054"/>
                <a:ext cx="1368644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k-SK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9" name="BlokText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14" y="4667054"/>
                <a:ext cx="1368644" cy="5983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Disperzia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4300" y="1429839"/>
            <a:ext cx="11531712" cy="435133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Jav, kedy fázová rýchlosť vĺn závisí od frekvencie. To v praxi znamená, že vlny s rôznymi frekvenciami sa pohybujú rôzne rýchlo.</a:t>
            </a:r>
          </a:p>
          <a:p>
            <a:r>
              <a:rPr lang="sk-SK" dirty="0" smtClean="0"/>
              <a:t>Disperzné vzťahy </a:t>
            </a:r>
            <a:r>
              <a:rPr lang="en-US" dirty="0" smtClean="0"/>
              <a:t>– z</a:t>
            </a:r>
            <a:r>
              <a:rPr lang="sk-SK" dirty="0" err="1" smtClean="0"/>
              <a:t>ávislosť</a:t>
            </a:r>
            <a:r>
              <a:rPr lang="sk-SK" dirty="0" smtClean="0"/>
              <a:t> medzi vlnovým číslom </a:t>
            </a:r>
            <a:r>
              <a:rPr lang="en-US" dirty="0" smtClean="0"/>
              <a:t>(</a:t>
            </a:r>
            <a:r>
              <a:rPr lang="en-US" dirty="0" err="1" smtClean="0"/>
              <a:t>vlnov</a:t>
            </a:r>
            <a:r>
              <a:rPr lang="sk-SK" dirty="0" smtClean="0"/>
              <a:t>á dĺžka</a:t>
            </a:r>
            <a:r>
              <a:rPr lang="en-US" dirty="0" smtClean="0"/>
              <a:t>)</a:t>
            </a:r>
            <a:r>
              <a:rPr lang="sk-SK" dirty="0" smtClean="0"/>
              <a:t> a frekvenciou</a:t>
            </a:r>
            <a:endParaRPr lang="sk-SK" dirty="0"/>
          </a:p>
          <a:p>
            <a:endParaRPr lang="sk-SK" dirty="0"/>
          </a:p>
          <a:p>
            <a:r>
              <a:rPr lang="sk-SK" dirty="0" smtClean="0"/>
              <a:t>Kapilárne vlny sú presne jedným z príkladov kedy sú vlnová dĺžka a frekvencia vlny nelineárne previazané</a:t>
            </a:r>
            <a:r>
              <a:rPr lang="en-US" dirty="0" smtClean="0"/>
              <a:t>! – 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en-US" b="1" dirty="0" smtClean="0"/>
              <a:t>N</a:t>
            </a:r>
            <a:r>
              <a:rPr lang="sk-SK" b="1" dirty="0" err="1" smtClean="0"/>
              <a:t>ie</a:t>
            </a:r>
            <a:r>
              <a:rPr lang="sk-SK" b="1" dirty="0" smtClean="0"/>
              <a:t> je úplne triviálne vypočítať, aká bude vlnová dĺžka stacionárnych vĺn.</a:t>
            </a:r>
            <a:endParaRPr lang="en-US" b="1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4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Disperzia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77591" y="1478110"/>
            <a:ext cx="68045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</a:t>
            </a:r>
            <a:r>
              <a:rPr lang="sk-SK" dirty="0" err="1" smtClean="0"/>
              <a:t>ie</a:t>
            </a:r>
            <a:r>
              <a:rPr lang="sk-SK" dirty="0" smtClean="0"/>
              <a:t> je úplne triviálne vypočítať, aká bude vlnová dĺžka stacionárnych vĺn.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Ale </a:t>
            </a:r>
            <a:r>
              <a:rPr lang="en-US" b="1" dirty="0" err="1" smtClean="0"/>
              <a:t>ani</a:t>
            </a:r>
            <a:r>
              <a:rPr lang="en-US" b="1" dirty="0" smtClean="0"/>
              <a:t> </a:t>
            </a:r>
            <a:r>
              <a:rPr lang="en-US" b="1" dirty="0" err="1" smtClean="0"/>
              <a:t>tak</a:t>
            </a:r>
            <a:r>
              <a:rPr lang="sk-SK" b="1" dirty="0" smtClean="0"/>
              <a:t>é ťažké </a:t>
            </a:r>
            <a:r>
              <a:rPr lang="sk-SK" b="1" dirty="0" smtClean="0">
                <a:sym typeface="Wingdings" panose="05000000000000000000" pitchFamily="2" charset="2"/>
              </a:rPr>
              <a:t>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Prv</a:t>
            </a:r>
            <a:r>
              <a:rPr lang="sk-SK" dirty="0" smtClean="0">
                <a:sym typeface="Wingdings" panose="05000000000000000000" pitchFamily="2" charset="2"/>
              </a:rPr>
              <a:t>ý výpočet zvládol  Lord </a:t>
            </a:r>
            <a:r>
              <a:rPr lang="sk-SK" dirty="0" err="1" smtClean="0">
                <a:sym typeface="Wingdings" panose="05000000000000000000" pitchFamily="2" charset="2"/>
              </a:rPr>
              <a:t>Rayleigh</a:t>
            </a:r>
            <a:r>
              <a:rPr lang="sk-SK" dirty="0" smtClean="0">
                <a:sym typeface="Wingdings" panose="05000000000000000000" pitchFamily="2" charset="2"/>
              </a:rPr>
              <a:t> v </a:t>
            </a:r>
            <a:r>
              <a:rPr lang="en-US" dirty="0" smtClean="0">
                <a:sym typeface="Wingdings" panose="05000000000000000000" pitchFamily="2" charset="2"/>
              </a:rPr>
              <a:t>1892.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k-SK" dirty="0" smtClean="0">
                <a:sym typeface="Wingdings" panose="05000000000000000000" pitchFamily="2" charset="2"/>
              </a:rPr>
              <a:t>Najjednoduchší model je teda pomerne známy</a:t>
            </a:r>
            <a:r>
              <a:rPr lang="en-US" dirty="0" smtClean="0">
                <a:sym typeface="Wingdings" panose="05000000000000000000" pitchFamily="2" charset="2"/>
              </a:rPr>
              <a:t>! 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05" y="1228944"/>
            <a:ext cx="4713848" cy="48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6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Disperzné vzťahy pre prípad vĺn na povrchu prúdu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9402" y="1589679"/>
            <a:ext cx="10515600" cy="4351338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Najjednod</a:t>
            </a:r>
            <a:r>
              <a:rPr lang="sk-SK" dirty="0" err="1" smtClean="0">
                <a:sym typeface="Wingdings" panose="05000000000000000000" pitchFamily="2" charset="2"/>
              </a:rPr>
              <a:t>uchší</a:t>
            </a:r>
            <a:r>
              <a:rPr lang="sk-SK" dirty="0" smtClean="0">
                <a:sym typeface="Wingdings" panose="05000000000000000000" pitchFamily="2" charset="2"/>
              </a:rPr>
              <a:t> prípad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porucha</a:t>
            </a:r>
            <a:r>
              <a:rPr lang="en-US" dirty="0" smtClean="0"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sym typeface="Wingdings" panose="05000000000000000000" pitchFamily="2" charset="2"/>
              </a:rPr>
              <a:t>prv</a:t>
            </a:r>
            <a:r>
              <a:rPr lang="sk-SK" dirty="0" err="1" smtClean="0">
                <a:sym typeface="Wingdings" panose="05000000000000000000" pitchFamily="2" charset="2"/>
              </a:rPr>
              <a:t>ého</a:t>
            </a:r>
            <a:r>
              <a:rPr lang="sk-SK" dirty="0" smtClean="0">
                <a:sym typeface="Wingdings" panose="05000000000000000000" pitchFamily="2" charset="2"/>
              </a:rPr>
              <a:t> rádu, bez viskozity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r>
              <a:rPr lang="sk-SK" dirty="0" smtClean="0">
                <a:sym typeface="Wingdings" panose="05000000000000000000" pitchFamily="2" charset="2"/>
              </a:rPr>
              <a:t> vypočítaná </a:t>
            </a:r>
            <a:r>
              <a:rPr lang="en-US" dirty="0" err="1" smtClean="0">
                <a:sym typeface="Wingdings" panose="05000000000000000000" pitchFamily="2" charset="2"/>
              </a:rPr>
              <a:t>napr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sk-SK" dirty="0" smtClean="0">
                <a:sym typeface="Wingdings" panose="05000000000000000000" pitchFamily="2" charset="2"/>
              </a:rPr>
              <a:t>v prednáškach z MIT </a:t>
            </a:r>
            <a:r>
              <a:rPr 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[http://web.mit.edu/2.21/www/Lec-notes/Surfacetension/Lecture5.pdf]</a:t>
            </a:r>
          </a:p>
          <a:p>
            <a:endParaRPr lang="en-US" sz="14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590575" y="4271269"/>
                <a:ext cx="4896049" cy="823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>
                        <m:f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en-US" sz="24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i="1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75" y="4271269"/>
                <a:ext cx="4896049" cy="8239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960180" y="3868746"/>
                <a:ext cx="4896049" cy="400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/>
                      </m:sSup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80" y="3868746"/>
                <a:ext cx="4896049" cy="4009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5960180" y="4279117"/>
                <a:ext cx="4896049" cy="403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/>
                      </m:sSup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80" y="4279117"/>
                <a:ext cx="4896049" cy="4035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5932045" y="4709152"/>
                <a:ext cx="48960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45" y="4709152"/>
                <a:ext cx="48960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7901871" y="5258915"/>
                <a:ext cx="956395" cy="37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71" y="5258915"/>
                <a:ext cx="956395" cy="37664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9175378" y="387966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Povrchov</a:t>
            </a:r>
            <a:r>
              <a:rPr lang="sk-SK" dirty="0" smtClean="0"/>
              <a:t>é napätie</a:t>
            </a:r>
            <a:endParaRPr lang="en-US" dirty="0"/>
          </a:p>
        </p:txBody>
      </p:sp>
      <p:sp>
        <p:nvSpPr>
          <p:cNvPr id="12" name="BlokTextu 11"/>
          <p:cNvSpPr txBox="1"/>
          <p:nvPr/>
        </p:nvSpPr>
        <p:spPr>
          <a:xfrm>
            <a:off x="9175378" y="4302211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Hustota</a:t>
            </a:r>
            <a:endParaRPr lang="en-US" dirty="0"/>
          </a:p>
        </p:txBody>
      </p:sp>
      <p:sp>
        <p:nvSpPr>
          <p:cNvPr id="13" name="BlokTextu 12"/>
          <p:cNvSpPr txBox="1"/>
          <p:nvPr/>
        </p:nvSpPr>
        <p:spPr>
          <a:xfrm>
            <a:off x="9175378" y="4725881"/>
            <a:ext cx="22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Polomer prúdu pri ústí</a:t>
            </a:r>
            <a:endParaRPr lang="en-US" dirty="0"/>
          </a:p>
        </p:txBody>
      </p:sp>
      <p:sp>
        <p:nvSpPr>
          <p:cNvPr id="14" name="BlokTextu 13"/>
          <p:cNvSpPr txBox="1"/>
          <p:nvPr/>
        </p:nvSpPr>
        <p:spPr>
          <a:xfrm>
            <a:off x="8932261" y="5194949"/>
            <a:ext cx="3259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Špeciálne </a:t>
            </a:r>
            <a:r>
              <a:rPr lang="sk-SK" dirty="0" err="1" smtClean="0"/>
              <a:t>tz</a:t>
            </a:r>
            <a:r>
              <a:rPr lang="sk-SK" dirty="0" smtClean="0"/>
              <a:t>. „</a:t>
            </a:r>
            <a:r>
              <a:rPr lang="sk-SK" dirty="0" err="1" smtClean="0"/>
              <a:t>Besselove</a:t>
            </a:r>
            <a:r>
              <a:rPr lang="sk-SK" dirty="0" smtClean="0"/>
              <a:t> funkcie“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mo</a:t>
            </a:r>
            <a:r>
              <a:rPr lang="sk-SK" dirty="0" err="1" smtClean="0"/>
              <a:t>žno</a:t>
            </a:r>
            <a:r>
              <a:rPr lang="sk-SK" dirty="0" smtClean="0"/>
              <a:t> nájsť napr. v Exceli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9" name="Skupina 18"/>
          <p:cNvGrpSpPr/>
          <p:nvPr/>
        </p:nvGrpSpPr>
        <p:grpSpPr>
          <a:xfrm>
            <a:off x="5392900" y="3108671"/>
            <a:ext cx="7037324" cy="3322299"/>
            <a:chOff x="5392900" y="3108671"/>
            <a:chExt cx="7037324" cy="3322299"/>
          </a:xfrm>
        </p:grpSpPr>
        <p:pic>
          <p:nvPicPr>
            <p:cNvPr id="16" name="Obrázok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4481" y="3108671"/>
              <a:ext cx="4641020" cy="32009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BlokTextu 16"/>
                <p:cNvSpPr txBox="1"/>
                <p:nvPr/>
              </p:nvSpPr>
              <p:spPr>
                <a:xfrm>
                  <a:off x="5392900" y="4156794"/>
                  <a:ext cx="4896049" cy="400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sz="24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p/>
                        </m:sSup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17" name="BlokTextu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900" y="4156794"/>
                  <a:ext cx="4896049" cy="4009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BlokTextu 17"/>
                <p:cNvSpPr txBox="1"/>
                <p:nvPr/>
              </p:nvSpPr>
              <p:spPr>
                <a:xfrm>
                  <a:off x="7534175" y="5968086"/>
                  <a:ext cx="4896049" cy="4628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sz="24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/>
                            </m:sSubSup>
                          </m:e>
                          <m:sup/>
                        </m:sSup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18" name="BlokTextu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175" y="5968086"/>
                  <a:ext cx="4896049" cy="4628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588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773" y="200818"/>
            <a:ext cx="11873552" cy="1325563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70C0"/>
                </a:solidFill>
              </a:rPr>
              <a:t>Potrebujeme ešte druhú časť... rýchlosť kvapaliny v danom mieste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85121" y="1230033"/>
                <a:ext cx="9326503" cy="52142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k-SK" sz="2400" b="1" dirty="0" smtClean="0">
                    <a:sym typeface="Wingdings" panose="05000000000000000000" pitchFamily="2" charset="2"/>
                  </a:rPr>
                  <a:t>Pozor, povrchové napätie významne ovplyvňuje tvar a rýchlosť prúdu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! </a:t>
                </a:r>
                <a:endParaRPr lang="sk-SK" sz="2400" b="1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sym typeface="Wingdings" panose="05000000000000000000" pitchFamily="2" charset="2"/>
                  </a:rPr>
                  <a:t>Modely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využívajúce 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Bernouliho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rovnicu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(bez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povrchov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ého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napätia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)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a rovnicu kontinuity môžu byť nedostatočné ...</a:t>
                </a:r>
              </a:p>
              <a:p>
                <a:pPr marL="0" indent="0">
                  <a:buNone/>
                </a:pPr>
                <a:endParaRPr lang="sk-SK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k-SK" sz="2400" dirty="0" smtClean="0">
                    <a:sym typeface="Wingdings" panose="05000000000000000000" pitchFamily="2" charset="2"/>
                  </a:rPr>
                  <a:t>Započítať povrchové napätie je ľahké, stačí pridať členy typu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sk-SK" sz="2400" dirty="0" smtClean="0">
                    <a:sym typeface="Wingdings" panose="05000000000000000000" pitchFamily="2" charset="2"/>
                  </a:rPr>
                  <a:t> do 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Bernouliho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rovnice za tlak spôsobený povrchovým napätím.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R(z) je 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hrúbka prúdu v danom mieste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nezn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áma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!).</a:t>
                </a:r>
                <a:endParaRPr lang="sk-SK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k-SK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k-SK" sz="2400" dirty="0" smtClean="0">
                    <a:sym typeface="Wingdings" panose="05000000000000000000" pitchFamily="2" charset="2"/>
                  </a:rPr>
                  <a:t>Vyjadrenie závislosti </a:t>
                </a:r>
                <a:r>
                  <a:rPr lang="sk-SK" sz="2400" i="1" dirty="0" smtClean="0">
                    <a:sym typeface="Wingdings" panose="05000000000000000000" pitchFamily="2" charset="2"/>
                  </a:rPr>
                  <a:t>hrúbka prúdu 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ako </a:t>
                </a:r>
                <a:r>
                  <a:rPr lang="sk-SK" sz="2400" i="1" dirty="0" smtClean="0">
                    <a:sym typeface="Wingdings" panose="05000000000000000000" pitchFamily="2" charset="2"/>
                  </a:rPr>
                  <a:t>vzdialenosti od ústia 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je analyticky možné a riešiteľné, no výsledok nie je práve krátky ....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(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matematick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ý softvér sa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z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íde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napr. </a:t>
                </a:r>
                <a:r>
                  <a:rPr lang="sk-SK" sz="2400" dirty="0" err="1" smtClean="0">
                    <a:sym typeface="Wingdings" panose="05000000000000000000" pitchFamily="2" charset="2"/>
                  </a:rPr>
                  <a:t>open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-source Octave).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Inak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úloha nie je ťažká.</a:t>
                </a:r>
              </a:p>
              <a:p>
                <a:pPr marL="0" indent="0">
                  <a:buNone/>
                </a:pPr>
                <a:endParaRPr lang="sk-SK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k-SK" sz="2400" b="1" dirty="0" smtClean="0">
                    <a:sym typeface="Wingdings" panose="05000000000000000000" pitchFamily="2" charset="2"/>
                  </a:rPr>
                  <a:t>Experimentálne zistiť, pri akých podmienkach potrebujeme korekciu.</a:t>
                </a:r>
              </a:p>
              <a:p>
                <a:pPr marL="0" indent="0">
                  <a:buNone/>
                </a:pPr>
                <a:r>
                  <a:rPr lang="sk-SK" sz="2400" dirty="0" smtClean="0">
                    <a:sym typeface="Wingdings" panose="05000000000000000000" pitchFamily="2" charset="2"/>
                  </a:rPr>
                  <a:t>Povrchové napätie možno zanedbať ak sa tzv. </a:t>
                </a:r>
                <a:r>
                  <a:rPr lang="sk-SK" sz="2400" i="1" dirty="0" err="1" smtClean="0">
                    <a:sym typeface="Wingdings" panose="05000000000000000000" pitchFamily="2" charset="2"/>
                  </a:rPr>
                  <a:t>Weberove</a:t>
                </a:r>
                <a:r>
                  <a:rPr lang="sk-SK" sz="2400" i="1" dirty="0" smtClean="0">
                    <a:sym typeface="Wingdings" panose="05000000000000000000" pitchFamily="2" charset="2"/>
                  </a:rPr>
                  <a:t> číslo</a:t>
                </a:r>
                <a:r>
                  <a:rPr lang="sk-SK" sz="2400" dirty="0" smtClean="0">
                    <a:sym typeface="Wingdings" panose="05000000000000000000" pitchFamily="2" charset="2"/>
                  </a:rPr>
                  <a:t> blíži k nekonečnu.</a:t>
                </a:r>
              </a:p>
              <a:p>
                <a:pPr marL="0" indent="0">
                  <a:buNone/>
                </a:pPr>
                <a:endParaRPr lang="sk-SK" sz="2400" dirty="0" smtClean="0">
                  <a:sym typeface="Wingdings" panose="05000000000000000000" pitchFamily="2" charset="2"/>
                </a:endParaRPr>
              </a:p>
              <a:p>
                <a:r>
                  <a:rPr lang="en-US" sz="24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[http://web.mit.edu/2.21/www/Lec-notes/Surfacetension/Lecture5.pdf]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21" y="1230033"/>
                <a:ext cx="9326503" cy="5214296"/>
              </a:xfrm>
              <a:blipFill rotWithShape="0">
                <a:blip r:embed="rId3"/>
                <a:stretch>
                  <a:fillRect l="-719" t="-222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971" y="1142054"/>
            <a:ext cx="1875502" cy="29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Stacion</a:t>
            </a:r>
            <a:r>
              <a:rPr lang="sk-SK" sz="3600" dirty="0" err="1" smtClean="0">
                <a:solidFill>
                  <a:srgbClr val="0070C0"/>
                </a:solidFill>
              </a:rPr>
              <a:t>árne</a:t>
            </a:r>
            <a:r>
              <a:rPr lang="sk-SK" sz="3600" dirty="0" smtClean="0">
                <a:solidFill>
                  <a:srgbClr val="0070C0"/>
                </a:solidFill>
              </a:rPr>
              <a:t> vlny ... Kruhy svetla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8511" y="139913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Ak</a:t>
            </a:r>
            <a:r>
              <a:rPr lang="en-US" dirty="0" smtClean="0"/>
              <a:t> to v</a:t>
            </a:r>
            <a:r>
              <a:rPr lang="sk-SK" dirty="0" err="1" smtClean="0"/>
              <a:t>šetko</a:t>
            </a:r>
            <a:r>
              <a:rPr lang="sk-SK" dirty="0" smtClean="0"/>
              <a:t> spojíme dokopy, tak zistíme, kde sa vytvorí aký kruh svetla.</a:t>
            </a:r>
          </a:p>
          <a:p>
            <a:r>
              <a:rPr lang="sk-SK" dirty="0" smtClean="0"/>
              <a:t>Ak sa trošku posnažíme, tak sa dá vypočítať aj tvar vĺn.</a:t>
            </a:r>
          </a:p>
          <a:p>
            <a:r>
              <a:rPr lang="sk-SK" dirty="0" smtClean="0"/>
              <a:t>Máme teda pomerne silný nástroj, ako vypočítať základné parametre stacionárnych vĺn </a:t>
            </a:r>
            <a:r>
              <a:rPr lang="en-US" dirty="0" smtClean="0"/>
              <a:t>(</a:t>
            </a:r>
            <a:r>
              <a:rPr lang="en-US" dirty="0" err="1" smtClean="0"/>
              <a:t>poz</a:t>
            </a:r>
            <a:r>
              <a:rPr lang="sk-SK" dirty="0" err="1" smtClean="0"/>
              <a:t>ícia</a:t>
            </a:r>
            <a:r>
              <a:rPr lang="sk-SK" dirty="0" smtClean="0"/>
              <a:t>, veľkosť, počet, ...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Ak máme tvar, vieme si vypočítať</a:t>
            </a:r>
            <a:r>
              <a:rPr lang="en-US" dirty="0" smtClean="0"/>
              <a:t>/</a:t>
            </a:r>
            <a:r>
              <a:rPr lang="en-US" dirty="0" err="1" smtClean="0"/>
              <a:t>nasimulova</a:t>
            </a:r>
            <a:r>
              <a:rPr lang="sk-SK" dirty="0" smtClean="0"/>
              <a:t>ť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sk-SK" dirty="0" smtClean="0"/>
              <a:t>z</a:t>
            </a:r>
            <a:r>
              <a:rPr lang="en-US" dirty="0" smtClean="0"/>
              <a:t>o </a:t>
            </a:r>
            <a:r>
              <a:rPr lang="en-US" dirty="0" err="1" smtClean="0"/>
              <a:t>stacion</a:t>
            </a:r>
            <a:r>
              <a:rPr lang="sk-SK" dirty="0" err="1" smtClean="0"/>
              <a:t>árnych</a:t>
            </a:r>
            <a:r>
              <a:rPr lang="sk-SK" dirty="0" smtClean="0"/>
              <a:t> vĺn stanú </a:t>
            </a:r>
            <a:r>
              <a:rPr lang="sk-SK" b="1" dirty="0" smtClean="0"/>
              <a:t>kruhy svetla</a:t>
            </a:r>
            <a:r>
              <a:rPr lang="sk-SK" dirty="0" smtClean="0"/>
              <a:t> </a:t>
            </a:r>
            <a:r>
              <a:rPr lang="en-US" dirty="0" smtClean="0"/>
              <a:t>(</a:t>
            </a:r>
            <a:r>
              <a:rPr lang="sk-SK" dirty="0" smtClean="0"/>
              <a:t>napr.</a:t>
            </a:r>
            <a:r>
              <a:rPr lang="sk-SK" i="1" dirty="0" smtClean="0"/>
              <a:t> </a:t>
            </a:r>
            <a:r>
              <a:rPr lang="sk-SK" i="1" dirty="0" err="1" smtClean="0"/>
              <a:t>raytracing</a:t>
            </a:r>
            <a:r>
              <a:rPr lang="en-US" dirty="0" smtClean="0"/>
              <a:t>)</a:t>
            </a:r>
            <a:r>
              <a:rPr lang="sk-SK" dirty="0" smtClean="0"/>
              <a:t> zvyšok je „už len optika“.</a:t>
            </a:r>
            <a:endParaRPr lang="en-US" dirty="0" smtClean="0"/>
          </a:p>
          <a:p>
            <a:pPr lvl="1"/>
            <a:r>
              <a:rPr lang="en-US" dirty="0" smtClean="0"/>
              <a:t>V </a:t>
            </a:r>
            <a:r>
              <a:rPr lang="en-US" dirty="0" err="1" smtClean="0"/>
              <a:t>princ</a:t>
            </a:r>
            <a:r>
              <a:rPr lang="sk-SK" dirty="0" err="1" smtClean="0"/>
              <a:t>ípe</a:t>
            </a:r>
            <a:r>
              <a:rPr lang="sk-SK" dirty="0" smtClean="0"/>
              <a:t> podobné </a:t>
            </a:r>
            <a:r>
              <a:rPr lang="en-US" dirty="0" smtClean="0"/>
              <a:t>met</a:t>
            </a:r>
            <a:r>
              <a:rPr lang="sk-SK" dirty="0" smtClean="0"/>
              <a:t>ódy ako minuloročné </a:t>
            </a:r>
            <a:r>
              <a:rPr lang="sk-SK" dirty="0" err="1" smtClean="0"/>
              <a:t>Circle</a:t>
            </a:r>
            <a:r>
              <a:rPr lang="sk-SK" dirty="0" smtClean="0"/>
              <a:t> of </a:t>
            </a:r>
            <a:r>
              <a:rPr lang="sk-SK" dirty="0" err="1" smtClean="0"/>
              <a:t>light</a:t>
            </a:r>
            <a:r>
              <a:rPr lang="sk-SK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Kruh</a:t>
            </a:r>
            <a:r>
              <a:rPr lang="en-US" dirty="0" smtClean="0"/>
              <a:t> </a:t>
            </a:r>
            <a:r>
              <a:rPr lang="en-US" dirty="0" err="1" smtClean="0"/>
              <a:t>svetla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Pomerne silná možnosť predpovedania výsledku, ktorú možno porovnávať s experimentami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0715625" y="1363936"/>
                <a:ext cx="1181294" cy="4653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k-SK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625" y="1363936"/>
                <a:ext cx="1181294" cy="4653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6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Ako používať túto </a:t>
            </a:r>
            <a:r>
              <a:rPr lang="sk-SK" sz="3600" b="1" dirty="0" smtClean="0">
                <a:solidFill>
                  <a:srgbClr val="0070C0"/>
                </a:solidFill>
              </a:rPr>
              <a:t>prezentáciu</a:t>
            </a:r>
            <a:r>
              <a:rPr lang="en-US" sz="3600" dirty="0" smtClean="0">
                <a:solidFill>
                  <a:srgbClr val="0070C0"/>
                </a:solidFill>
              </a:rPr>
              <a:t> a </a:t>
            </a:r>
            <a:r>
              <a:rPr lang="en-US" sz="3600" dirty="0" err="1" smtClean="0">
                <a:solidFill>
                  <a:srgbClr val="0070C0"/>
                </a:solidFill>
              </a:rPr>
              <a:t>pristupova</a:t>
            </a:r>
            <a:r>
              <a:rPr lang="sk-SK" sz="3600" dirty="0" smtClean="0">
                <a:solidFill>
                  <a:srgbClr val="0070C0"/>
                </a:solidFill>
              </a:rPr>
              <a:t>ť k </a:t>
            </a:r>
            <a:r>
              <a:rPr lang="sk-SK" sz="3600" b="1" dirty="0" smtClean="0">
                <a:solidFill>
                  <a:srgbClr val="0070C0"/>
                </a:solidFill>
              </a:rPr>
              <a:t>úlohe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/>
              <a:t>Tradičný </a:t>
            </a:r>
            <a:r>
              <a:rPr lang="sk-SK" sz="2000" b="1" dirty="0" err="1" smtClean="0"/>
              <a:t>disclaimer</a:t>
            </a:r>
            <a:r>
              <a:rPr lang="sk-SK" sz="2000" b="1" dirty="0" smtClean="0"/>
              <a:t> a odporúčania:</a:t>
            </a:r>
          </a:p>
          <a:p>
            <a:r>
              <a:rPr lang="sk-SK" sz="2000" dirty="0" smtClean="0"/>
              <a:t>V tejto prezentácii sa môžu vyskytnúť chyby alebo nepresnosti. Zopakovanie chýb z tejto prezentácie Vás môže stáť cenné body</a:t>
            </a:r>
            <a:r>
              <a:rPr lang="en-US" sz="2000" dirty="0" smtClean="0"/>
              <a:t> (</a:t>
            </a:r>
            <a:r>
              <a:rPr lang="en-US" sz="2000" dirty="0" err="1" smtClean="0"/>
              <a:t>napr</a:t>
            </a:r>
            <a:r>
              <a:rPr lang="sk-SK" sz="2000" dirty="0" err="1" smtClean="0"/>
              <a:t>íklad</a:t>
            </a:r>
            <a:r>
              <a:rPr lang="sk-SK" sz="2000" dirty="0" smtClean="0"/>
              <a:t> ak ju objaví Váš oponent a vy nie</a:t>
            </a:r>
            <a:r>
              <a:rPr lang="en-US" sz="2000" dirty="0" smtClean="0"/>
              <a:t>)</a:t>
            </a:r>
            <a:r>
              <a:rPr lang="sk-SK" sz="2000" dirty="0" smtClean="0"/>
              <a:t>.</a:t>
            </a:r>
            <a:endParaRPr lang="en-US" sz="2000" dirty="0" smtClean="0"/>
          </a:p>
          <a:p>
            <a:r>
              <a:rPr lang="sk-SK" sz="2000" dirty="0" smtClean="0"/>
              <a:t>Nebojte sa postaviť kriticky k obsahu </a:t>
            </a:r>
            <a:r>
              <a:rPr lang="sk-SK" sz="2000" b="1" dirty="0" smtClean="0"/>
              <a:t>tejto prezentácie</a:t>
            </a:r>
            <a:r>
              <a:rPr lang="sk-SK" sz="2000" dirty="0" smtClean="0"/>
              <a:t> alebo vedeckých článkov, na ktoré natrafíte. Ak ste presvedčený, že „je to zle“, a predsa „to má byť takto“. Pričom svoje tvrdenia viete potvrdiť </a:t>
            </a:r>
            <a:r>
              <a:rPr lang="en-US" sz="2000" dirty="0" smtClean="0"/>
              <a:t>(</a:t>
            </a:r>
            <a:r>
              <a:rPr lang="en-US" sz="2000" dirty="0" err="1" smtClean="0"/>
              <a:t>napr</a:t>
            </a:r>
            <a:r>
              <a:rPr lang="en-US" sz="2000" dirty="0" smtClean="0"/>
              <a:t>. </a:t>
            </a:r>
            <a:r>
              <a:rPr lang="en-US" sz="2000" dirty="0" err="1" smtClean="0"/>
              <a:t>experimentami</a:t>
            </a:r>
            <a:r>
              <a:rPr lang="en-US" sz="2000" dirty="0" smtClean="0"/>
              <a:t>),</a:t>
            </a:r>
            <a:r>
              <a:rPr lang="sk-SK" sz="2000" dirty="0" smtClean="0"/>
              <a:t> </a:t>
            </a:r>
            <a:r>
              <a:rPr lang="en-US" sz="2000" dirty="0" smtClean="0"/>
              <a:t>t</a:t>
            </a:r>
            <a:r>
              <a:rPr lang="sk-SK" sz="2000" dirty="0" smtClean="0"/>
              <a:t>ak smelo do toho </a:t>
            </a:r>
            <a:r>
              <a:rPr lang="sk-SK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endParaRPr lang="sk-SK" sz="2000" dirty="0">
              <a:sym typeface="Wingdings" panose="05000000000000000000" pitchFamily="2" charset="2"/>
            </a:endParaRPr>
          </a:p>
          <a:p>
            <a:r>
              <a:rPr lang="sk-SK" sz="2000" dirty="0" smtClean="0"/>
              <a:t>K úlohe sa dá postaviť rôzne. </a:t>
            </a:r>
          </a:p>
          <a:p>
            <a:r>
              <a:rPr lang="sk-SK" sz="2000" dirty="0" smtClean="0"/>
              <a:t>Ak teoretické modely </a:t>
            </a:r>
            <a:r>
              <a:rPr lang="en-US" sz="2000" dirty="0" smtClean="0"/>
              <a:t>(</a:t>
            </a:r>
            <a:r>
              <a:rPr lang="en-US" sz="2000" dirty="0" err="1" smtClean="0"/>
              <a:t>napr</a:t>
            </a:r>
            <a:r>
              <a:rPr lang="en-US" sz="2000" dirty="0" smtClean="0"/>
              <a:t>. v</a:t>
            </a:r>
            <a:r>
              <a:rPr lang="sk-SK" sz="2000" dirty="0" smtClean="0"/>
              <a:t>o vedeckých</a:t>
            </a:r>
            <a:r>
              <a:rPr lang="en-US" sz="2000" dirty="0" smtClean="0"/>
              <a:t> </a:t>
            </a:r>
            <a:r>
              <a:rPr lang="sk-SK" sz="2000" dirty="0" smtClean="0"/>
              <a:t>článkoch</a:t>
            </a:r>
            <a:r>
              <a:rPr lang="en-US" sz="2000" dirty="0" smtClean="0"/>
              <a:t>)</a:t>
            </a:r>
            <a:r>
              <a:rPr lang="sk-SK" sz="2000" dirty="0" smtClean="0"/>
              <a:t> používajú matematický aparát, ktorý neovládate, stále viete pochopiť čo robili a aké predpoklady používali, prečo to robili, čo neurobili a kde sú nedostatky.</a:t>
            </a:r>
          </a:p>
          <a:p>
            <a:r>
              <a:rPr lang="sk-SK" sz="2000" dirty="0" smtClean="0"/>
              <a:t>Experimenty viete však robiť vždy</a:t>
            </a:r>
            <a:r>
              <a:rPr lang="en-US" sz="2000" dirty="0" smtClean="0"/>
              <a:t>! </a:t>
            </a:r>
            <a:r>
              <a:rPr lang="en-US" sz="2000" dirty="0" err="1" smtClean="0"/>
              <a:t>Ak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teda</a:t>
            </a:r>
            <a:r>
              <a:rPr lang="en-US" sz="2000" dirty="0" smtClean="0"/>
              <a:t> </a:t>
            </a:r>
            <a:r>
              <a:rPr lang="en-US" sz="2000" dirty="0" err="1" smtClean="0"/>
              <a:t>nemysl</a:t>
            </a:r>
            <a:r>
              <a:rPr lang="sk-SK" sz="2000" dirty="0" err="1" smtClean="0"/>
              <a:t>íte</a:t>
            </a:r>
            <a:r>
              <a:rPr lang="sk-SK" sz="2000" dirty="0" smtClean="0"/>
              <a:t>, že zaujmete porotu vašou teóriou, tak sa o to viac snažte aby vaša experimentálna časť bola lepšia. </a:t>
            </a:r>
            <a:r>
              <a:rPr lang="en-US" sz="2000" dirty="0" smtClean="0"/>
              <a:t>(</a:t>
            </a:r>
            <a:r>
              <a:rPr lang="sk-SK" sz="2000" dirty="0" smtClean="0"/>
              <a:t>Dôslednejšie spracovanie, ďalšie zaujímavé závislosti, ...</a:t>
            </a:r>
            <a:r>
              <a:rPr lang="en-US" sz="2000" dirty="0" smtClean="0"/>
              <a:t>)</a:t>
            </a:r>
            <a:r>
              <a:rPr lang="sk-SK" sz="2000" dirty="0" smtClean="0"/>
              <a:t> 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Viskozita</a:t>
            </a:r>
            <a:r>
              <a:rPr lang="en-US" sz="3600" dirty="0" smtClean="0">
                <a:solidFill>
                  <a:srgbClr val="0070C0"/>
                </a:solidFill>
              </a:rPr>
              <a:t> &amp; </a:t>
            </a:r>
            <a:r>
              <a:rPr lang="sk-SK" sz="3600" dirty="0" smtClean="0">
                <a:solidFill>
                  <a:srgbClr val="0070C0"/>
                </a:solidFill>
              </a:rPr>
              <a:t>Ďalšie efekty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0654" y="1526380"/>
            <a:ext cx="11130886" cy="4505929"/>
          </a:xfrm>
        </p:spPr>
        <p:txBody>
          <a:bodyPr>
            <a:normAutofit fontScale="92500" lnSpcReduction="20000"/>
          </a:bodyPr>
          <a:lstStyle/>
          <a:p>
            <a:r>
              <a:rPr lang="sk-SK" sz="2400" dirty="0"/>
              <a:t>Kto by chcel zahrnúť ďalšie javy ako</a:t>
            </a:r>
          </a:p>
          <a:p>
            <a:pPr lvl="1"/>
            <a:r>
              <a:rPr lang="sk-SK" dirty="0"/>
              <a:t>Viskozita</a:t>
            </a:r>
          </a:p>
          <a:p>
            <a:pPr lvl="1"/>
            <a:r>
              <a:rPr lang="sk-SK" dirty="0"/>
              <a:t>Korekcie vyšších rádov</a:t>
            </a:r>
          </a:p>
          <a:p>
            <a:pPr lvl="1"/>
            <a:r>
              <a:rPr lang="sk-SK" dirty="0" smtClean="0"/>
              <a:t>...</a:t>
            </a:r>
            <a:endParaRPr lang="sk-SK" sz="2000" dirty="0" smtClean="0"/>
          </a:p>
          <a:p>
            <a:r>
              <a:rPr lang="en-US" sz="2400" dirty="0" err="1"/>
              <a:t>Viskozita</a:t>
            </a:r>
            <a:r>
              <a:rPr lang="en-US" sz="2400" dirty="0"/>
              <a:t> je </a:t>
            </a:r>
            <a:r>
              <a:rPr lang="en-US" sz="2400" dirty="0" err="1"/>
              <a:t>zahrnut</a:t>
            </a:r>
            <a:r>
              <a:rPr lang="sk-SK" sz="2400" dirty="0"/>
              <a:t>á v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 </a:t>
            </a:r>
            <a:r>
              <a:rPr lang="en-US" sz="2400" dirty="0" smtClean="0"/>
              <a:t>[</a:t>
            </a:r>
            <a:r>
              <a:rPr lang="en-US" sz="2400" dirty="0"/>
              <a:t>K. M. </a:t>
            </a:r>
            <a:r>
              <a:rPr lang="en-US" sz="2400" dirty="0" err="1"/>
              <a:t>Awati</a:t>
            </a:r>
            <a:r>
              <a:rPr lang="en-US" sz="2400" dirty="0"/>
              <a:t> and T. Howes. Stationary waves on cylindrical fluid jets. Am. J. Phys</a:t>
            </a:r>
            <a:r>
              <a:rPr lang="en-US" sz="2400" dirty="0" smtClean="0"/>
              <a:t>.]</a:t>
            </a:r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sk-SK" sz="1900" dirty="0" smtClean="0">
                <a:solidFill>
                  <a:srgbClr val="0070C0"/>
                </a:solidFill>
              </a:rPr>
              <a:t>http</a:t>
            </a:r>
            <a:r>
              <a:rPr lang="sk-SK" sz="1900" dirty="0">
                <a:solidFill>
                  <a:srgbClr val="0070C0"/>
                </a:solidFill>
              </a:rPr>
              <a:t>://people.eng.unimelb.edu.au/imarusic/proceedings/12/Awati.pdf</a:t>
            </a:r>
            <a:endParaRPr lang="sk-SK" sz="1900" dirty="0" smtClean="0">
              <a:solidFill>
                <a:srgbClr val="0070C0"/>
              </a:solidFill>
            </a:endParaRPr>
          </a:p>
          <a:p>
            <a:r>
              <a:rPr lang="sk-SK" sz="2400" dirty="0" smtClean="0"/>
              <a:t>Peknú sumarizáciu známych výsledkov nájde v</a:t>
            </a:r>
          </a:p>
          <a:p>
            <a:pPr marL="0" indent="0">
              <a:buNone/>
            </a:pPr>
            <a:r>
              <a:rPr lang="sk-SK" sz="2400" dirty="0" smtClean="0"/>
              <a:t>      </a:t>
            </a:r>
            <a:r>
              <a:rPr lang="en-US" sz="2400" dirty="0" smtClean="0"/>
              <a:t>[</a:t>
            </a:r>
            <a:r>
              <a:rPr lang="en-US" sz="2400" dirty="0"/>
              <a:t>J. Eggers and E. </a:t>
            </a:r>
            <a:r>
              <a:rPr lang="en-US" sz="2400" dirty="0" err="1"/>
              <a:t>Villermaux</a:t>
            </a:r>
            <a:r>
              <a:rPr lang="en-US" sz="2400" dirty="0"/>
              <a:t>. Physics of liquid </a:t>
            </a:r>
            <a:r>
              <a:rPr lang="en-US" sz="2400" dirty="0" smtClean="0"/>
              <a:t>jets]</a:t>
            </a:r>
            <a:endParaRPr lang="en-US" sz="2400" dirty="0"/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       </a:t>
            </a:r>
            <a:r>
              <a:rPr lang="sk-SK" sz="1900" dirty="0" smtClean="0">
                <a:solidFill>
                  <a:srgbClr val="0070C0"/>
                </a:solidFill>
              </a:rPr>
              <a:t>   </a:t>
            </a:r>
            <a:r>
              <a:rPr lang="en-US" sz="1900" dirty="0" smtClean="0">
                <a:solidFill>
                  <a:srgbClr val="0070C0"/>
                </a:solidFill>
              </a:rPr>
              <a:t>  http</a:t>
            </a:r>
            <a:r>
              <a:rPr lang="en-US" sz="1900" dirty="0">
                <a:solidFill>
                  <a:srgbClr val="0070C0"/>
                </a:solidFill>
              </a:rPr>
              <a:t>://</a:t>
            </a:r>
            <a:r>
              <a:rPr lang="en-US" sz="1900" dirty="0" smtClean="0">
                <a:solidFill>
                  <a:srgbClr val="0070C0"/>
                </a:solidFill>
              </a:rPr>
              <a:t>citeseerx.ist.psu.edu/viewdoc/download?doi=10.1.1.368.1361&amp;rep=rep1&amp;type=pdf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 smtClean="0"/>
              <a:t>Pozor, s každým ďalšími javom je výpočet a odvodenie disperzných vzťahov čoraz zložitejšie</a:t>
            </a:r>
            <a:r>
              <a:rPr lang="en-US" sz="2400" dirty="0" smtClean="0"/>
              <a:t>!</a:t>
            </a:r>
            <a:r>
              <a:rPr lang="sk-SK" sz="2400" dirty="0" smtClean="0"/>
              <a:t> A nemusí to stáť za to </a:t>
            </a:r>
            <a:r>
              <a:rPr lang="sk-SK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endParaRPr lang="sk-SK" sz="2400" dirty="0" smtClean="0"/>
          </a:p>
          <a:p>
            <a:pPr marL="457200" lvl="1" indent="0">
              <a:buNone/>
            </a:pPr>
            <a:endParaRPr lang="sk-SK" sz="2800" dirty="0" smtClean="0"/>
          </a:p>
          <a:p>
            <a:pPr lvl="1"/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9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sa dá ešte urobiť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Skúsiť zahrnúť jemnejšie efekty </a:t>
            </a:r>
            <a:r>
              <a:rPr lang="en-US" dirty="0" smtClean="0"/>
              <a:t>(</a:t>
            </a:r>
            <a:r>
              <a:rPr lang="en-US" dirty="0" err="1" smtClean="0"/>
              <a:t>napr</a:t>
            </a:r>
            <a:r>
              <a:rPr lang="en-US" dirty="0" smtClean="0"/>
              <a:t>. </a:t>
            </a:r>
            <a:r>
              <a:rPr lang="en-US" dirty="0" err="1" smtClean="0"/>
              <a:t>viskozita</a:t>
            </a:r>
            <a:r>
              <a:rPr lang="en-US" dirty="0" smtClean="0"/>
              <a:t>) </a:t>
            </a:r>
            <a:r>
              <a:rPr lang="en-US" dirty="0" err="1" smtClean="0"/>
              <a:t>ak</a:t>
            </a:r>
            <a:r>
              <a:rPr lang="en-US" dirty="0" smtClean="0"/>
              <a:t> to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potrebn</a:t>
            </a:r>
            <a:r>
              <a:rPr lang="sk-SK" dirty="0" smtClean="0"/>
              <a:t>é</a:t>
            </a:r>
          </a:p>
          <a:p>
            <a:r>
              <a:rPr lang="sk-SK" b="1" dirty="0"/>
              <a:t>Zistiť aký obraz dostaneme ak laserom </a:t>
            </a:r>
            <a:r>
              <a:rPr lang="sk-SK" b="1" dirty="0" err="1"/>
              <a:t>nasvietime</a:t>
            </a:r>
            <a:r>
              <a:rPr lang="sk-SK" b="1" dirty="0"/>
              <a:t> stacionárne vlny</a:t>
            </a:r>
          </a:p>
          <a:p>
            <a:pPr lvl="1"/>
            <a:r>
              <a:rPr lang="sk-SK" dirty="0"/>
              <a:t> </a:t>
            </a:r>
            <a:r>
              <a:rPr lang="en-US" dirty="0" err="1"/>
              <a:t>Ak</a:t>
            </a:r>
            <a:r>
              <a:rPr lang="sk-SK" dirty="0"/>
              <a:t>é sú ďalšie parametre kruhov svetla</a:t>
            </a:r>
            <a:r>
              <a:rPr lang="en-US" dirty="0"/>
              <a:t>? </a:t>
            </a:r>
          </a:p>
          <a:p>
            <a:pPr marL="914400" lvl="2" indent="0">
              <a:buNone/>
            </a:pP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intenzita</a:t>
            </a:r>
            <a:r>
              <a:rPr lang="en-US" dirty="0"/>
              <a:t> </a:t>
            </a:r>
            <a:r>
              <a:rPr lang="en-US" dirty="0" err="1"/>
              <a:t>osvetlenia</a:t>
            </a:r>
            <a:r>
              <a:rPr lang="en-US" dirty="0"/>
              <a:t> v r</a:t>
            </a:r>
            <a:r>
              <a:rPr lang="sk-SK" dirty="0" err="1"/>
              <a:t>ôznych</a:t>
            </a:r>
            <a:r>
              <a:rPr lang="sk-SK" dirty="0"/>
              <a:t> miestach, </a:t>
            </a:r>
            <a:r>
              <a:rPr lang="sk-SK" dirty="0" smtClean="0"/>
              <a:t>...</a:t>
            </a:r>
          </a:p>
          <a:p>
            <a:r>
              <a:rPr lang="sk-SK" b="1" dirty="0" smtClean="0"/>
              <a:t>Vytvoriť simuláciu, ktorá vypočíta obraz ktorý uvidíme na základe tvaru stacionárnych vĺn, </a:t>
            </a:r>
            <a:r>
              <a:rPr lang="sk-SK" dirty="0" smtClean="0"/>
              <a:t>ktoré si vypočítame ...</a:t>
            </a:r>
            <a:endParaRPr lang="sk-SK" dirty="0"/>
          </a:p>
          <a:p>
            <a:r>
              <a:rPr lang="sk-SK" dirty="0" smtClean="0"/>
              <a:t>Skúsiť nájsť ďalšie zaujímavé parametre „kruhov svetla“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9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sa dá ešte urobiť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r>
              <a:rPr lang="sk-SK" sz="3600" dirty="0" smtClean="0">
                <a:solidFill>
                  <a:srgbClr val="0070C0"/>
                </a:solidFill>
              </a:rPr>
              <a:t> </a:t>
            </a:r>
            <a:r>
              <a:rPr lang="sk-SK" sz="3600" b="1" dirty="0" smtClean="0">
                <a:solidFill>
                  <a:srgbClr val="0070C0"/>
                </a:solidFill>
              </a:rPr>
              <a:t>Experimentálny prístup</a:t>
            </a:r>
            <a:r>
              <a:rPr lang="en-US" sz="3600" b="1" dirty="0" smtClean="0">
                <a:solidFill>
                  <a:srgbClr val="0070C0"/>
                </a:solidFill>
              </a:rPr>
              <a:t>!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Vymyslieť ako zafixovať parametre prúdu na dostatočne dlhý čas napr. </a:t>
            </a:r>
            <a:r>
              <a:rPr lang="sk-SK" sz="2000" b="1" dirty="0" smtClean="0"/>
              <a:t>prietok</a:t>
            </a:r>
            <a:r>
              <a:rPr lang="en-US" sz="2000" b="1" dirty="0" smtClean="0"/>
              <a:t>!</a:t>
            </a:r>
          </a:p>
          <a:p>
            <a:r>
              <a:rPr lang="en-US" sz="2000" dirty="0" err="1" smtClean="0"/>
              <a:t>Meni</a:t>
            </a:r>
            <a:r>
              <a:rPr lang="sk-SK" sz="2000" dirty="0" smtClean="0"/>
              <a:t>ť parametre kvapaliny </a:t>
            </a:r>
            <a:r>
              <a:rPr lang="en-US" sz="2000" dirty="0" smtClean="0"/>
              <a:t>– </a:t>
            </a:r>
            <a:r>
              <a:rPr lang="en-US" sz="2000" dirty="0" err="1" smtClean="0"/>
              <a:t>sk</a:t>
            </a:r>
            <a:r>
              <a:rPr lang="sk-SK" sz="2000" dirty="0" err="1" smtClean="0"/>
              <a:t>úšať</a:t>
            </a:r>
            <a:r>
              <a:rPr lang="sk-SK" sz="2000" dirty="0" smtClean="0"/>
              <a:t> rôzne druhy kvapalín.</a:t>
            </a:r>
          </a:p>
          <a:p>
            <a:r>
              <a:rPr lang="sk-SK" sz="2000" dirty="0" smtClean="0"/>
              <a:t>Pri iných kvapalín však môže dochádzať k úplne iným javom</a:t>
            </a:r>
            <a:r>
              <a:rPr lang="en-US" sz="2000" dirty="0" smtClean="0"/>
              <a:t>! (Pr. z </a:t>
            </a:r>
            <a:r>
              <a:rPr lang="en-US" sz="2000" dirty="0" err="1" smtClean="0"/>
              <a:t>minulosti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Honey coils</a:t>
            </a:r>
            <a:r>
              <a:rPr lang="en-US" sz="2000" dirty="0" smtClean="0"/>
              <a:t>), da</a:t>
            </a:r>
            <a:r>
              <a:rPr lang="sk-SK" sz="2000" dirty="0" smtClean="0"/>
              <a:t>ť si teda pozor aby sme príliš neodbehli od zadania.</a:t>
            </a:r>
          </a:p>
          <a:p>
            <a:r>
              <a:rPr lang="sk-SK" sz="2000" dirty="0" smtClean="0"/>
              <a:t>Meniť parametre prúdu </a:t>
            </a:r>
            <a:r>
              <a:rPr lang="en-US" sz="2000" dirty="0" smtClean="0"/>
              <a:t>– </a:t>
            </a:r>
            <a:r>
              <a:rPr lang="en-US" sz="2000" dirty="0" err="1" smtClean="0"/>
              <a:t>pozor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obmedzenia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Plateu</a:t>
            </a:r>
            <a:r>
              <a:rPr lang="en-US" sz="2000" dirty="0" smtClean="0">
                <a:solidFill>
                  <a:srgbClr val="00B0F0"/>
                </a:solidFill>
              </a:rPr>
              <a:t>-Rayleigh </a:t>
            </a:r>
            <a:r>
              <a:rPr lang="en-US" sz="2000" dirty="0" err="1" smtClean="0">
                <a:solidFill>
                  <a:srgbClr val="00B0F0"/>
                </a:solidFill>
              </a:rPr>
              <a:t>nestabilitou</a:t>
            </a:r>
            <a:r>
              <a:rPr lang="en-US" sz="2000" dirty="0" smtClean="0"/>
              <a:t>, </a:t>
            </a:r>
            <a:r>
              <a:rPr lang="en-US" sz="2000" dirty="0" err="1" smtClean="0"/>
              <a:t>sk</a:t>
            </a:r>
            <a:r>
              <a:rPr lang="sk-SK" sz="2000" dirty="0" err="1" smtClean="0"/>
              <a:t>úsiť</a:t>
            </a:r>
            <a:r>
              <a:rPr lang="sk-SK" sz="2000" dirty="0" smtClean="0"/>
              <a:t> sa dopredu zamyslieť, čo bude fungovať a čo už nie.</a:t>
            </a:r>
          </a:p>
          <a:p>
            <a:r>
              <a:rPr lang="sk-SK" sz="2000" b="1" dirty="0" smtClean="0"/>
              <a:t>Porovnať </a:t>
            </a:r>
            <a:r>
              <a:rPr lang="sk-SK" sz="2000" b="1" dirty="0"/>
              <a:t>namerané závislosti s teoretickým škálovaním </a:t>
            </a:r>
          </a:p>
          <a:p>
            <a:pPr marL="457200" lvl="1" indent="0">
              <a:buNone/>
            </a:pPr>
            <a:r>
              <a:rPr lang="sk-SK" sz="2000" dirty="0"/>
              <a:t>    </a:t>
            </a:r>
            <a:r>
              <a:rPr lang="en-US" sz="2000" dirty="0"/>
              <a:t>(s </a:t>
            </a:r>
            <a:r>
              <a:rPr lang="en-US" sz="2000" dirty="0" err="1"/>
              <a:t>akou</a:t>
            </a:r>
            <a:r>
              <a:rPr lang="en-US" sz="2000" dirty="0"/>
              <a:t> </a:t>
            </a:r>
            <a:r>
              <a:rPr lang="en-US" sz="2000" dirty="0" err="1"/>
              <a:t>mocninou</a:t>
            </a:r>
            <a:r>
              <a:rPr lang="en-US" sz="2000" dirty="0"/>
              <a:t> </a:t>
            </a:r>
            <a:r>
              <a:rPr lang="en-US" sz="2000" dirty="0" err="1"/>
              <a:t>rast</a:t>
            </a:r>
            <a:r>
              <a:rPr lang="sk-SK" sz="2000" dirty="0"/>
              <a:t>ú závislosti od rôznych parametrov</a:t>
            </a:r>
            <a:r>
              <a:rPr lang="en-US" sz="2000" dirty="0"/>
              <a:t>)</a:t>
            </a:r>
            <a:endParaRPr lang="sk-SK" sz="2000" dirty="0"/>
          </a:p>
          <a:p>
            <a:r>
              <a:rPr lang="sk-SK" sz="2000" dirty="0" smtClean="0"/>
              <a:t>Pozor na to, aby ste zostali v „správnom režime“ prúdenia. </a:t>
            </a:r>
          </a:p>
          <a:p>
            <a:r>
              <a:rPr lang="sk-SK" sz="2000" dirty="0" smtClean="0"/>
              <a:t>Skúmať optické vlastnosti kruhov svetla.</a:t>
            </a:r>
            <a:endParaRPr lang="en-US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Experimentálne tipy</a:t>
            </a:r>
            <a:r>
              <a:rPr lang="en-US" sz="3600" dirty="0" smtClean="0">
                <a:solidFill>
                  <a:srgbClr val="0070C0"/>
                </a:solidFill>
              </a:rPr>
              <a:t>: </a:t>
            </a:r>
            <a:r>
              <a:rPr lang="en-US" sz="3600" dirty="0" err="1" smtClean="0">
                <a:solidFill>
                  <a:srgbClr val="0070C0"/>
                </a:solidFill>
              </a:rPr>
              <a:t>Ako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stabilizova</a:t>
            </a:r>
            <a:r>
              <a:rPr lang="sk-SK" sz="3600" dirty="0" smtClean="0">
                <a:solidFill>
                  <a:srgbClr val="0070C0"/>
                </a:solidFill>
              </a:rPr>
              <a:t>ť p</a:t>
            </a:r>
            <a:r>
              <a:rPr lang="en-US" sz="3600" dirty="0" err="1" smtClean="0">
                <a:solidFill>
                  <a:srgbClr val="0070C0"/>
                </a:solidFill>
              </a:rPr>
              <a:t>rietok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D:\TMF\2013\8. Jet and film\CK prezentacia\DSC_058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9" y="1201163"/>
            <a:ext cx="3258371" cy="53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obsahu 2"/>
          <p:cNvSpPr>
            <a:spLocks noGrp="1"/>
          </p:cNvSpPr>
          <p:nvPr>
            <p:ph idx="1"/>
          </p:nvPr>
        </p:nvSpPr>
        <p:spPr>
          <a:xfrm>
            <a:off x="3813586" y="1253330"/>
            <a:ext cx="7649396" cy="5103019"/>
          </a:xfrm>
        </p:spPr>
        <p:txBody>
          <a:bodyPr>
            <a:normAutofit/>
          </a:bodyPr>
          <a:lstStyle/>
          <a:p>
            <a:r>
              <a:rPr lang="en-US" dirty="0" err="1" smtClean="0"/>
              <a:t>Ve</a:t>
            </a:r>
            <a:r>
              <a:rPr lang="sk-SK" dirty="0" err="1" smtClean="0"/>
              <a:t>ľká</a:t>
            </a:r>
            <a:r>
              <a:rPr lang="sk-SK" dirty="0" smtClean="0"/>
              <a:t> nádoba, do ktorej prilievať vodu</a:t>
            </a:r>
          </a:p>
          <a:p>
            <a:r>
              <a:rPr lang="sk-SK" dirty="0" smtClean="0"/>
              <a:t>Úzka kapilára na konci</a:t>
            </a:r>
          </a:p>
          <a:p>
            <a:r>
              <a:rPr lang="en-US" dirty="0" smtClean="0"/>
              <a:t>R</a:t>
            </a:r>
            <a:r>
              <a:rPr lang="sk-SK" dirty="0" err="1" smtClean="0"/>
              <a:t>ýchlosť</a:t>
            </a:r>
            <a:r>
              <a:rPr lang="sk-SK" dirty="0" smtClean="0"/>
              <a:t> zabezpečiť prevýšením</a:t>
            </a:r>
          </a:p>
          <a:p>
            <a:pPr marL="0" indent="0">
              <a:buNone/>
            </a:pPr>
            <a:endParaRPr lang="sk-SK" sz="2000" dirty="0" smtClean="0"/>
          </a:p>
        </p:txBody>
      </p:sp>
      <p:sp>
        <p:nvSpPr>
          <p:cNvPr id="8" name="BlokTextu 7"/>
          <p:cNvSpPr txBox="1"/>
          <p:nvPr/>
        </p:nvSpPr>
        <p:spPr>
          <a:xfrm>
            <a:off x="993827" y="6171683"/>
            <a:ext cx="25911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GJH </a:t>
            </a:r>
            <a:r>
              <a:rPr lang="en-US" dirty="0" smtClean="0"/>
              <a:t>- Jet and film @ 2013</a:t>
            </a:r>
            <a:endParaRPr lang="en-US" dirty="0"/>
          </a:p>
        </p:txBody>
      </p:sp>
      <p:sp>
        <p:nvSpPr>
          <p:cNvPr id="9" name="Šípka doprava 8"/>
          <p:cNvSpPr/>
          <p:nvPr/>
        </p:nvSpPr>
        <p:spPr>
          <a:xfrm rot="3763703">
            <a:off x="999723" y="3958125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Šípka doprava 9"/>
          <p:cNvSpPr/>
          <p:nvPr/>
        </p:nvSpPr>
        <p:spPr>
          <a:xfrm rot="10099817">
            <a:off x="3301621" y="1334986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1878244" cy="1325563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rgbClr val="0070C0"/>
                </a:solidFill>
              </a:rPr>
              <a:t>Chuťovka: „Fluid </a:t>
            </a:r>
            <a:r>
              <a:rPr lang="sk-SK" sz="3200" dirty="0" err="1" smtClean="0">
                <a:solidFill>
                  <a:srgbClr val="0070C0"/>
                </a:solidFill>
              </a:rPr>
              <a:t>pipe</a:t>
            </a:r>
            <a:r>
              <a:rPr lang="sk-SK" sz="3200" dirty="0" smtClean="0">
                <a:solidFill>
                  <a:srgbClr val="0070C0"/>
                </a:solidFill>
              </a:rPr>
              <a:t>“ </a:t>
            </a:r>
            <a:r>
              <a:rPr lang="en-US" sz="3200" dirty="0" smtClean="0">
                <a:solidFill>
                  <a:srgbClr val="0070C0"/>
                </a:solidFill>
              </a:rPr>
              <a:t>- </a:t>
            </a:r>
            <a:r>
              <a:rPr lang="sk-SK" sz="3200" dirty="0" smtClean="0">
                <a:solidFill>
                  <a:srgbClr val="0070C0"/>
                </a:solidFill>
              </a:rPr>
              <a:t>Posunutie stacionárnych vĺn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sk-SK" sz="3200" dirty="0" smtClean="0">
                <a:solidFill>
                  <a:srgbClr val="0070C0"/>
                </a:solidFill>
              </a:rPr>
              <a:t>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1" y="1273571"/>
            <a:ext cx="2834115" cy="5082779"/>
          </a:xfrm>
          <a:prstGeom prst="rect">
            <a:avLst/>
          </a:prstGeom>
        </p:spPr>
      </p:pic>
      <p:sp>
        <p:nvSpPr>
          <p:cNvPr id="7" name="Zástupný symbol obsahu 2"/>
          <p:cNvSpPr>
            <a:spLocks noGrp="1"/>
          </p:cNvSpPr>
          <p:nvPr>
            <p:ph idx="1"/>
          </p:nvPr>
        </p:nvSpPr>
        <p:spPr>
          <a:xfrm>
            <a:off x="3243832" y="1273570"/>
            <a:ext cx="8370414" cy="5082779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Ak rezervoár dopadajúci na kvapalinu „kontaminovaný“ napr. čistiacim prostriedkom, tak sa vytvorí tzv. „fluid </a:t>
            </a:r>
            <a:r>
              <a:rPr lang="sk-SK" dirty="0" err="1" smtClean="0"/>
              <a:t>pipe</a:t>
            </a:r>
            <a:r>
              <a:rPr lang="sk-SK" dirty="0" smtClean="0"/>
              <a:t>“ a stacionárne vlny sa posunú vyššie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r>
              <a:rPr lang="sk-S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70C0"/>
                </a:solidFill>
              </a:rPr>
              <a:t>Zdroje</a:t>
            </a:r>
            <a:r>
              <a:rPr lang="en-US" sz="3600" dirty="0" smtClean="0">
                <a:solidFill>
                  <a:srgbClr val="0070C0"/>
                </a:solidFill>
              </a:rPr>
              <a:t> a </a:t>
            </a:r>
            <a:r>
              <a:rPr lang="sk-SK" sz="3600" dirty="0" smtClean="0">
                <a:solidFill>
                  <a:srgbClr val="0070C0"/>
                </a:solidFill>
              </a:rPr>
              <a:t>ďalšie referencie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J. W. Bush MIT  Interfacial Phenomena. Lecture notes</a:t>
            </a:r>
          </a:p>
          <a:p>
            <a:pPr marL="0" indent="0">
              <a:buNone/>
            </a:pPr>
            <a:r>
              <a:rPr lang="sk-SK" sz="1400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sk-SK" sz="1400" dirty="0">
                <a:solidFill>
                  <a:srgbClr val="0070C0"/>
                </a:solidFill>
                <a:hlinkClick r:id="rId3"/>
              </a:rPr>
              <a:t>://ocw.mit.edu/courses/mathematics/18-357-interfacial-phenomena-fall-2010</a:t>
            </a:r>
            <a:r>
              <a:rPr lang="sk-SK" sz="14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K. M. </a:t>
            </a:r>
            <a:r>
              <a:rPr lang="en-US" sz="1800" dirty="0" err="1"/>
              <a:t>Awati</a:t>
            </a:r>
            <a:r>
              <a:rPr lang="en-US" sz="1800" dirty="0"/>
              <a:t> and T. Howes. Stationary w</a:t>
            </a:r>
            <a:r>
              <a:rPr lang="en-US" sz="1800" dirty="0" smtClean="0"/>
              <a:t>aves </a:t>
            </a:r>
            <a:r>
              <a:rPr lang="en-US" sz="1800" dirty="0"/>
              <a:t>on c</a:t>
            </a:r>
            <a:r>
              <a:rPr lang="en-US" sz="1800" dirty="0" smtClean="0"/>
              <a:t>ylindrical fluid </a:t>
            </a:r>
            <a:r>
              <a:rPr lang="en-US" sz="1800" dirty="0"/>
              <a:t>j</a:t>
            </a:r>
            <a:r>
              <a:rPr lang="en-US" sz="1800" dirty="0" smtClean="0"/>
              <a:t>ets</a:t>
            </a:r>
            <a:r>
              <a:rPr lang="en-US" sz="1800" dirty="0"/>
              <a:t>. Am. J. Phys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hlinkClick r:id="rId4"/>
              </a:rPr>
              <a:t>h</a:t>
            </a:r>
            <a:r>
              <a:rPr lang="sk-SK" sz="1400" dirty="0" smtClean="0">
                <a:solidFill>
                  <a:srgbClr val="0070C0"/>
                </a:solidFill>
                <a:hlinkClick r:id="rId4"/>
              </a:rPr>
              <a:t>ttp</a:t>
            </a:r>
            <a:r>
              <a:rPr lang="sk-SK" sz="1400" dirty="0">
                <a:solidFill>
                  <a:srgbClr val="0070C0"/>
                </a:solidFill>
                <a:hlinkClick r:id="rId4"/>
              </a:rPr>
              <a:t>://</a:t>
            </a:r>
            <a:r>
              <a:rPr lang="sk-SK" sz="1400" dirty="0" smtClean="0">
                <a:solidFill>
                  <a:srgbClr val="0070C0"/>
                </a:solidFill>
                <a:hlinkClick r:id="rId4"/>
              </a:rPr>
              <a:t>people.eng.unimelb.edu.au/imarusic/proceedings/12/Awati.pdf</a:t>
            </a:r>
            <a:endParaRPr lang="en-US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J</a:t>
            </a:r>
            <a:r>
              <a:rPr lang="en-US" sz="1800" dirty="0"/>
              <a:t>. Eggers and E. </a:t>
            </a:r>
            <a:r>
              <a:rPr lang="en-US" sz="1800" dirty="0" err="1"/>
              <a:t>Villermaux</a:t>
            </a:r>
            <a:r>
              <a:rPr lang="en-US" sz="1800" dirty="0"/>
              <a:t>. Physics of liquid </a:t>
            </a:r>
            <a:r>
              <a:rPr lang="en-US" sz="1800" dirty="0" smtClean="0"/>
              <a:t>jets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n-US" sz="1400" dirty="0">
                <a:solidFill>
                  <a:srgbClr val="0070C0"/>
                </a:solidFill>
                <a:hlinkClick r:id="rId5"/>
              </a:rPr>
              <a:t>://</a:t>
            </a:r>
            <a:r>
              <a:rPr lang="en-US" sz="1400" dirty="0" smtClean="0">
                <a:solidFill>
                  <a:srgbClr val="0070C0"/>
                </a:solidFill>
                <a:hlinkClick r:id="rId5"/>
              </a:rPr>
              <a:t>citeseerx.ist.psu.edu/viewdoc/download?doi=10.1.1.368.1361&amp;rep=rep1&amp;type=pdf</a:t>
            </a: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J. W. </a:t>
            </a:r>
            <a:r>
              <a:rPr lang="en-US" sz="1800" dirty="0" err="1" smtClean="0"/>
              <a:t>Lienhard</a:t>
            </a:r>
            <a:r>
              <a:rPr lang="en-US" sz="1800" dirty="0" smtClean="0"/>
              <a:t>. Capillary action in small jets impinging on liquid surfaces. </a:t>
            </a:r>
            <a:r>
              <a:rPr lang="nl-NL" sz="1800" dirty="0"/>
              <a:t>J. Fluids Eng 90(1), 137-138 (Mar 01, 1968) </a:t>
            </a:r>
            <a:endParaRPr lang="en-US" sz="1800" dirty="0" smtClean="0"/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www.uh.edu/engines/standingwavesonfallingwater.pdf</a:t>
            </a: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Lord Rayleigh Sec. R.S. On the instability of a cylinder of viscous liquid under capillary force</a:t>
            </a:r>
            <a:r>
              <a:rPr lang="en-US" sz="1800" dirty="0"/>
              <a:t>. Philosophical Magazine Series </a:t>
            </a:r>
            <a:r>
              <a:rPr lang="en-US" sz="1800" dirty="0" smtClean="0"/>
              <a:t>5 Volume </a:t>
            </a:r>
            <a:r>
              <a:rPr lang="en-US" sz="1800" dirty="0"/>
              <a:t>34, Issue 207, </a:t>
            </a:r>
            <a:r>
              <a:rPr lang="en-US" sz="1800" dirty="0" smtClean="0"/>
              <a:t>1892</a:t>
            </a:r>
            <a:endParaRPr lang="sk-SK" sz="1800" dirty="0" smtClean="0"/>
          </a:p>
          <a:p>
            <a:pPr marL="0" indent="0">
              <a:buNone/>
            </a:pPr>
            <a:r>
              <a:rPr lang="sk-SK" sz="1800" dirty="0" smtClean="0"/>
              <a:t>Mnoho ďalších článkov sa dá nájsť v referenciách, týchto článkov.</a:t>
            </a:r>
            <a:endParaRPr lang="sk-SK" sz="1800" dirty="0"/>
          </a:p>
          <a:p>
            <a:pPr marL="0" indent="0">
              <a:buNone/>
            </a:pPr>
            <a:r>
              <a:rPr lang="sk-SK" sz="1400" dirty="0" smtClean="0">
                <a:solidFill>
                  <a:srgbClr val="0070C0"/>
                </a:solidFill>
              </a:rPr>
              <a:t>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sk-SK" sz="1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Ako používať </a:t>
            </a:r>
            <a:r>
              <a:rPr lang="en-US" sz="3600" dirty="0" err="1" smtClean="0">
                <a:solidFill>
                  <a:srgbClr val="0070C0"/>
                </a:solidFill>
              </a:rPr>
              <a:t>zdroje</a:t>
            </a:r>
            <a:r>
              <a:rPr lang="en-US" sz="3600" dirty="0" smtClean="0">
                <a:solidFill>
                  <a:srgbClr val="0070C0"/>
                </a:solidFill>
              </a:rPr>
              <a:t> a </a:t>
            </a:r>
            <a:r>
              <a:rPr lang="en-US" sz="3600" dirty="0" err="1" smtClean="0">
                <a:solidFill>
                  <a:srgbClr val="0070C0"/>
                </a:solidFill>
              </a:rPr>
              <a:t>vedeck</a:t>
            </a:r>
            <a:r>
              <a:rPr lang="sk-SK" sz="3600" dirty="0" smtClean="0">
                <a:solidFill>
                  <a:srgbClr val="0070C0"/>
                </a:solidFill>
              </a:rPr>
              <a:t>é články ...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Mnohé modely, napr. stacionárnych vĺn v tejto úlohe, sú známe už viac ako 100 rokov. </a:t>
            </a:r>
          </a:p>
          <a:p>
            <a:r>
              <a:rPr lang="sk-SK" dirty="0" smtClean="0"/>
              <a:t>Prezentácia takéhoto modelu bez korektnej citácie na súťaži, v </a:t>
            </a:r>
            <a:r>
              <a:rPr lang="sk-SK" b="1" dirty="0" smtClean="0"/>
              <a:t>horšom prípade prezentovaného ako vlastného </a:t>
            </a:r>
            <a:r>
              <a:rPr lang="sk-SK" dirty="0" smtClean="0"/>
              <a:t>vyústi v celkom nemilú stratu bodov.</a:t>
            </a:r>
          </a:p>
          <a:p>
            <a:r>
              <a:rPr lang="sk-SK" dirty="0" smtClean="0"/>
              <a:t>Porovnávať experimentálne výsledky so známym teoretickým modelom nemusí byť na škodu, no priznajte sa k tomu</a:t>
            </a:r>
            <a:r>
              <a:rPr lang="en-US" dirty="0" smtClean="0"/>
              <a:t>! </a:t>
            </a:r>
            <a:endParaRPr lang="sk-SK" dirty="0" smtClean="0"/>
          </a:p>
          <a:p>
            <a:r>
              <a:rPr lang="en-US" dirty="0" smtClean="0"/>
              <a:t>V </a:t>
            </a:r>
            <a:r>
              <a:rPr lang="en-US" dirty="0" err="1" smtClean="0"/>
              <a:t>kone</a:t>
            </a:r>
            <a:r>
              <a:rPr lang="sk-SK" dirty="0" err="1" smtClean="0"/>
              <a:t>čnom</a:t>
            </a:r>
            <a:r>
              <a:rPr lang="sk-SK" dirty="0" smtClean="0"/>
              <a:t> dôsledku to vyzerá na súťaži lepšie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r>
              <a:rPr lang="sk-SK" dirty="0" smtClean="0"/>
              <a:t> </a:t>
            </a:r>
          </a:p>
          <a:p>
            <a:r>
              <a:rPr lang="sk-SK" dirty="0" smtClean="0"/>
              <a:t>Vedecké články nie sú modla. Nebojte sa k nim postaviť kriticky.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6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853421"/>
            <a:ext cx="9144000" cy="2387600"/>
          </a:xfrm>
        </p:spPr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  <a:latin typeface="Calluna Sans" panose="02000000000000000000" pitchFamily="50" charset="-18"/>
              </a:rPr>
              <a:t>Ďakujem za pozornosť</a:t>
            </a:r>
            <a:endParaRPr lang="en-US" b="1" dirty="0">
              <a:solidFill>
                <a:srgbClr val="0070C0"/>
              </a:solidFill>
              <a:latin typeface="Calluna Sans" panose="02000000000000000000" pitchFamily="50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55762"/>
          </a:xfrm>
        </p:spPr>
        <p:txBody>
          <a:bodyPr/>
          <a:lstStyle/>
          <a:p>
            <a:r>
              <a:rPr lang="sk-SK" dirty="0" smtClean="0">
                <a:latin typeface="Calluna Sans" panose="02000000000000000000" pitchFamily="50" charset="-18"/>
              </a:rPr>
              <a:t>Úvodné sústredenie TMF</a:t>
            </a:r>
          </a:p>
        </p:txBody>
      </p:sp>
    </p:spTree>
    <p:extLst>
      <p:ext uri="{BB962C8B-B14F-4D97-AF65-F5344CB8AC3E}">
        <p14:creationId xmlns:p14="http://schemas.microsoft.com/office/powerpoint/2010/main" val="314182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Ako sa dopracovať ku </a:t>
            </a:r>
            <a:r>
              <a:rPr lang="sk-SK" sz="3600" b="1" dirty="0" smtClean="0">
                <a:solidFill>
                  <a:srgbClr val="0070C0"/>
                </a:solidFill>
              </a:rPr>
              <a:t>zdrojom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V tejto prezentácii</a:t>
            </a:r>
            <a:r>
              <a:rPr lang="sk-SK" sz="2400" dirty="0" smtClean="0"/>
              <a:t> ale aj ďalší</a:t>
            </a:r>
            <a:r>
              <a:rPr lang="en-US" sz="2400" dirty="0" err="1" smtClean="0"/>
              <a:t>ch</a:t>
            </a:r>
            <a:r>
              <a:rPr lang="sk-SK" sz="2400" dirty="0" smtClean="0"/>
              <a:t> metodických materiáloch, </a:t>
            </a:r>
            <a:r>
              <a:rPr lang="sk-SK" sz="2400" dirty="0" err="1" smtClean="0">
                <a:solidFill>
                  <a:srgbClr val="0070C0"/>
                </a:solidFill>
              </a:rPr>
              <a:t>Kite</a:t>
            </a:r>
            <a:r>
              <a:rPr lang="sk-SK" sz="2400" dirty="0" smtClean="0">
                <a:solidFill>
                  <a:srgbClr val="0070C0"/>
                </a:solidFill>
              </a:rPr>
              <a:t> </a:t>
            </a:r>
            <a:r>
              <a:rPr lang="sk-SK" sz="2400" dirty="0" err="1" smtClean="0">
                <a:solidFill>
                  <a:srgbClr val="0070C0"/>
                </a:solidFill>
              </a:rPr>
              <a:t>Ilyu</a:t>
            </a:r>
            <a:r>
              <a:rPr lang="sk-SK" sz="2400" dirty="0" smtClean="0">
                <a:solidFill>
                  <a:srgbClr val="0070C0"/>
                </a:solidFill>
              </a:rPr>
              <a:t> </a:t>
            </a:r>
            <a:r>
              <a:rPr lang="sk-SK" sz="2400" dirty="0" err="1" smtClean="0">
                <a:solidFill>
                  <a:srgbClr val="0070C0"/>
                </a:solidFill>
              </a:rPr>
              <a:t>Martchenka</a:t>
            </a:r>
            <a:r>
              <a:rPr lang="sk-SK" sz="2400" dirty="0" smtClean="0"/>
              <a:t> </a:t>
            </a:r>
            <a:r>
              <a:rPr lang="en-US" sz="2400" dirty="0" smtClean="0"/>
              <a:t>(kit.ilyam.org)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vyskytuj</a:t>
            </a:r>
            <a:r>
              <a:rPr lang="sk-SK" sz="2400" dirty="0" smtClean="0"/>
              <a:t>ú odkazy na vedecké články. Ako k nim získať prístup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Google</a:t>
            </a:r>
          </a:p>
          <a:p>
            <a:pPr marL="0" indent="0">
              <a:buNone/>
            </a:pPr>
            <a:r>
              <a:rPr lang="en-US" sz="2000" dirty="0" smtClean="0"/>
              <a:t>Google Scholar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vyh</a:t>
            </a:r>
            <a:r>
              <a:rPr lang="sk-SK" sz="2000" i="1" dirty="0" err="1" smtClean="0"/>
              <a:t>ľadávač</a:t>
            </a:r>
            <a:r>
              <a:rPr lang="sk-SK" sz="2000" i="1" dirty="0" smtClean="0"/>
              <a:t> od Google na vedecké články, zadarmo </a:t>
            </a:r>
            <a:r>
              <a:rPr lang="sk-SK" sz="2000" i="1" dirty="0" smtClean="0">
                <a:sym typeface="Wingdings" panose="05000000000000000000" pitchFamily="2" charset="2"/>
              </a:rPr>
              <a:t></a:t>
            </a:r>
            <a:r>
              <a:rPr lang="en-US" sz="2000" i="1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Priame</a:t>
            </a:r>
            <a:r>
              <a:rPr lang="en-US" sz="2000" dirty="0" smtClean="0"/>
              <a:t> </a:t>
            </a:r>
            <a:r>
              <a:rPr lang="en-US" sz="2000" dirty="0" err="1" smtClean="0"/>
              <a:t>odkazy</a:t>
            </a:r>
            <a:r>
              <a:rPr lang="en-US" sz="2000" dirty="0" smtClean="0"/>
              <a:t> v Kite (kit.ilyam.org)</a:t>
            </a:r>
          </a:p>
          <a:p>
            <a:pPr marL="0" indent="0">
              <a:buNone/>
            </a:pPr>
            <a:r>
              <a:rPr lang="en-US" sz="2000" dirty="0" smtClean="0"/>
              <a:t>Centrum </a:t>
            </a:r>
            <a:r>
              <a:rPr lang="en-US" sz="2000" dirty="0" err="1" smtClean="0"/>
              <a:t>vedecko</a:t>
            </a:r>
            <a:r>
              <a:rPr lang="en-US" sz="2000" dirty="0" smtClean="0"/>
              <a:t> </a:t>
            </a:r>
            <a:r>
              <a:rPr lang="en-US" sz="2000" dirty="0" err="1" smtClean="0"/>
              <a:t>technick</a:t>
            </a:r>
            <a:r>
              <a:rPr lang="sk-SK" sz="2000" dirty="0" err="1" smtClean="0"/>
              <a:t>ých</a:t>
            </a:r>
            <a:r>
              <a:rPr lang="sk-SK" sz="2000" dirty="0" smtClean="0"/>
              <a:t> informácií </a:t>
            </a:r>
            <a:r>
              <a:rPr lang="en-US" sz="2000" dirty="0"/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pr</a:t>
            </a:r>
            <a:r>
              <a:rPr lang="sk-SK" sz="2000" i="1" dirty="0" err="1" smtClean="0"/>
              <a:t>ístupné</a:t>
            </a:r>
            <a:r>
              <a:rPr lang="sk-SK" sz="2000" i="1" dirty="0" smtClean="0"/>
              <a:t> po 2 Eurovej registrácii na jeden rok</a:t>
            </a:r>
            <a:r>
              <a:rPr lang="en-US" sz="2000" i="1" dirty="0" smtClean="0"/>
              <a:t>)</a:t>
            </a:r>
            <a:endParaRPr lang="sk-SK" sz="2000" i="1" dirty="0" smtClean="0"/>
          </a:p>
          <a:p>
            <a:pPr marL="0" indent="0">
              <a:buNone/>
            </a:pPr>
            <a:r>
              <a:rPr lang="sk-SK" sz="2000" dirty="0" smtClean="0"/>
              <a:t>Požiadať niekoho na najbližšej univerzite</a:t>
            </a:r>
            <a:endParaRPr lang="en-US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 flipH="1">
            <a:off x="698547" y="3033105"/>
            <a:ext cx="13447" cy="2205318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100500" y="2699829"/>
            <a:ext cx="126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Najprv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sk</a:t>
            </a:r>
            <a:r>
              <a:rPr lang="sk-SK" sz="1400" i="1" dirty="0" err="1" smtClean="0"/>
              <a:t>úšam</a:t>
            </a:r>
            <a:endParaRPr lang="en-US" sz="1400" i="1" dirty="0"/>
          </a:p>
        </p:txBody>
      </p:sp>
      <p:sp>
        <p:nvSpPr>
          <p:cNvPr id="9" name="BlokTextu 8"/>
          <p:cNvSpPr txBox="1"/>
          <p:nvPr/>
        </p:nvSpPr>
        <p:spPr>
          <a:xfrm>
            <a:off x="71261" y="5238423"/>
            <a:ext cx="129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i="1" dirty="0" smtClean="0"/>
              <a:t>Ak si už neviem</a:t>
            </a:r>
          </a:p>
          <a:p>
            <a:pPr algn="ctr"/>
            <a:r>
              <a:rPr lang="sk-SK" sz="1400" i="1" dirty="0"/>
              <a:t>p</a:t>
            </a:r>
            <a:r>
              <a:rPr lang="sk-SK" sz="1400" i="1" dirty="0" smtClean="0"/>
              <a:t>oradiť sám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3995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Zadanie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8576" y="1458259"/>
            <a:ext cx="8023411" cy="4718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k-SK" dirty="0"/>
              <a:t>Prúd kvapaliny dopadá na podložku. Ak miesto dopadu osvetlíme laserovým lúčom, môžeme okolo prúdu pozorovať kruhy svetla (pozri obrázok). </a:t>
            </a:r>
            <a:endParaRPr lang="sk-SK" dirty="0" smtClean="0"/>
          </a:p>
          <a:p>
            <a:pPr marL="0" indent="0" algn="ctr">
              <a:buNone/>
            </a:pPr>
            <a:r>
              <a:rPr lang="sk-SK" dirty="0" smtClean="0"/>
              <a:t>Preskúmajte </a:t>
            </a:r>
            <a:r>
              <a:rPr lang="sk-SK" dirty="0"/>
              <a:t>tieto kruhy a ich závislosť od relevantných parametrov </a:t>
            </a:r>
            <a:r>
              <a:rPr lang="sk-SK" dirty="0" smtClean="0"/>
              <a:t>systému.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tmfsr.sk/nfsmnt/hosting2_2/4/1/4154700d-aed2-4d06-8cdc-0f97c34ebf24/tmfsr.sk/web/pictures/ob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18" y="1458259"/>
            <a:ext cx="3183979" cy="471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3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O čom bude táto úloha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8576" y="1458259"/>
            <a:ext cx="8023411" cy="47187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k-SK" dirty="0"/>
              <a:t>Prúd kvapaliny dopadá na podložku. Ak miesto dopadu osvetlíme laserovým lúčom, môžeme okolo prúdu pozorovať kruhy svetla (pozri obrázok). </a:t>
            </a:r>
            <a:endParaRPr lang="sk-SK" dirty="0" smtClean="0"/>
          </a:p>
          <a:p>
            <a:pPr marL="0" indent="0" algn="ctr">
              <a:buNone/>
            </a:pPr>
            <a:r>
              <a:rPr lang="sk-SK" dirty="0" smtClean="0"/>
              <a:t>Preskúmajte </a:t>
            </a:r>
            <a:r>
              <a:rPr lang="sk-SK" dirty="0"/>
              <a:t>tieto kruhy a ich závislosť od relevantných parametrov </a:t>
            </a:r>
            <a:r>
              <a:rPr lang="sk-SK" dirty="0" smtClean="0"/>
              <a:t>systému.</a:t>
            </a:r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Rovná spojnica 6"/>
          <p:cNvCxnSpPr/>
          <p:nvPr/>
        </p:nvCxnSpPr>
        <p:spPr>
          <a:xfrm>
            <a:off x="729127" y="2969559"/>
            <a:ext cx="22591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1474691" y="4627282"/>
            <a:ext cx="3491755" cy="4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038599" y="4967941"/>
            <a:ext cx="2913529" cy="89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8143067" y="1389645"/>
            <a:ext cx="3408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</a:t>
            </a:r>
            <a:r>
              <a:rPr lang="sk-SK" sz="2000" b="1" dirty="0" err="1" smtClean="0"/>
              <a:t>ôležitý</a:t>
            </a:r>
            <a:r>
              <a:rPr lang="sk-SK" sz="2000" b="1" dirty="0" smtClean="0"/>
              <a:t> je tvar profilu prúdu kvapaliny a jeho stabilita</a:t>
            </a:r>
          </a:p>
          <a:p>
            <a:pPr algn="ctr"/>
            <a:r>
              <a:rPr lang="sk-SK" sz="2000" b="1" dirty="0"/>
              <a:t>v</a:t>
            </a:r>
            <a:r>
              <a:rPr lang="sk-SK" sz="2000" b="1" dirty="0" smtClean="0"/>
              <a:t>oči malým povrchovým výchylkám.</a:t>
            </a:r>
            <a:endParaRPr lang="en-US" sz="20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8295968" y="3422068"/>
            <a:ext cx="3372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/>
              <a:t>Rozmery, tvar, veľkosť, počet</a:t>
            </a:r>
            <a:r>
              <a:rPr lang="en-US" sz="2000" b="1" dirty="0" smtClean="0"/>
              <a:t>, </a:t>
            </a:r>
            <a:endParaRPr lang="sk-SK" sz="2000" b="1" dirty="0" smtClean="0"/>
          </a:p>
          <a:p>
            <a:pPr algn="ctr"/>
            <a:r>
              <a:rPr lang="en-US" sz="2000" b="1" dirty="0" err="1" smtClean="0"/>
              <a:t>odraz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svetla</a:t>
            </a:r>
            <a:r>
              <a:rPr lang="en-US" sz="2000" b="1" dirty="0" smtClean="0"/>
              <a:t> od </a:t>
            </a:r>
            <a:r>
              <a:rPr lang="sk-SK" sz="2000" b="1" dirty="0" smtClean="0"/>
              <a:t>„kruhov“, ...</a:t>
            </a:r>
            <a:endParaRPr lang="en-US" sz="20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8071164" y="5072069"/>
            <a:ext cx="3822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/>
              <a:t>Parametre kvapaliny a prúdu</a:t>
            </a:r>
          </a:p>
          <a:p>
            <a:pPr algn="ctr"/>
            <a:r>
              <a:rPr lang="en-US" sz="2000" dirty="0" smtClean="0"/>
              <a:t>S</a:t>
            </a:r>
            <a:r>
              <a:rPr lang="sk-SK" sz="2000" dirty="0" smtClean="0"/>
              <a:t>ú optické </a:t>
            </a:r>
            <a:r>
              <a:rPr lang="en-US" sz="2000" dirty="0" err="1" smtClean="0"/>
              <a:t>parametre</a:t>
            </a:r>
            <a:r>
              <a:rPr lang="sk-SK" sz="2000" dirty="0" smtClean="0"/>
              <a:t> relevantné </a:t>
            </a:r>
            <a:r>
              <a:rPr lang="en-US" sz="2000" dirty="0"/>
              <a:t>?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64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Čo máme vlastne vidieť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http://tmfsr.sk/nfsmnt/hosting2_2/4/1/4154700d-aed2-4d06-8cdc-0f97c34ebf24/tmfsr.sk/web/pictures/ob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8" b="51093"/>
          <a:stretch/>
        </p:blipFill>
        <p:spPr bwMode="auto">
          <a:xfrm>
            <a:off x="1388483" y="1059919"/>
            <a:ext cx="9415034" cy="529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 rot="8593794">
            <a:off x="4339988" y="3248253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Šípka doprava 8"/>
          <p:cNvSpPr/>
          <p:nvPr/>
        </p:nvSpPr>
        <p:spPr>
          <a:xfrm rot="8593794">
            <a:off x="4339990" y="3880148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Šípka doprava 9"/>
          <p:cNvSpPr/>
          <p:nvPr/>
        </p:nvSpPr>
        <p:spPr>
          <a:xfrm rot="10099817">
            <a:off x="8914264" y="3341072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Šípka doprava 10"/>
          <p:cNvSpPr/>
          <p:nvPr/>
        </p:nvSpPr>
        <p:spPr>
          <a:xfrm rot="10099817">
            <a:off x="8873031" y="3725512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Šípka doprava 11"/>
          <p:cNvSpPr/>
          <p:nvPr/>
        </p:nvSpPr>
        <p:spPr>
          <a:xfrm rot="10099817">
            <a:off x="8813603" y="4103240"/>
            <a:ext cx="559559" cy="419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0070C0"/>
                </a:solidFill>
              </a:rPr>
              <a:t>Čo máme vlastne vidieť</a:t>
            </a:r>
            <a:r>
              <a:rPr lang="en-US" sz="3600" b="1" dirty="0" smtClean="0">
                <a:solidFill>
                  <a:srgbClr val="0070C0"/>
                </a:solidFill>
              </a:rPr>
              <a:t>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766004" y="1346110"/>
            <a:ext cx="10587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Zopár rád ako sa dopracovať k pekným kruhom svetla na fotke:</a:t>
            </a:r>
          </a:p>
          <a:p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Čím väčšia rovná podložka, tak tým viac sa prejavia kruhy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Laser nemôže byť príliš intenzívny, lebo osvetlí skoro všetko a kruhy zaniknú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Podložka by nemala byť priesvitná </a:t>
            </a:r>
            <a:r>
              <a:rPr lang="en-US" sz="2400" dirty="0"/>
              <a:t>(</a:t>
            </a:r>
            <a:r>
              <a:rPr lang="en-US" sz="2400" dirty="0" err="1"/>
              <a:t>aspo</a:t>
            </a:r>
            <a:r>
              <a:rPr lang="sk-SK" sz="2400" dirty="0"/>
              <a:t>ň to tak lepšie fungovalo</a:t>
            </a:r>
            <a:r>
              <a:rPr lang="en-US" sz="2400" dirty="0" smtClean="0"/>
              <a:t>)</a:t>
            </a: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Treba nájsť správny uhol, pod ktorým osvetliť prúd, tak aby vynikli naozaj iba čo najviac kruhy</a:t>
            </a:r>
          </a:p>
          <a:p>
            <a:pPr lvl="1"/>
            <a:endParaRPr lang="sk-SK" sz="2400" dirty="0"/>
          </a:p>
          <a:p>
            <a:pPr lvl="1"/>
            <a:endParaRPr lang="sk-SK" sz="2400" dirty="0" smtClean="0"/>
          </a:p>
          <a:p>
            <a:pPr lvl="1"/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8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spôsobuje kruhy svetla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r>
              <a:rPr lang="sk-SK" sz="3600" dirty="0" smtClean="0">
                <a:solidFill>
                  <a:srgbClr val="0070C0"/>
                </a:solidFill>
              </a:rPr>
              <a:t> </a:t>
            </a:r>
            <a:r>
              <a:rPr lang="sk-SK" sz="3600" b="1" dirty="0" smtClean="0">
                <a:solidFill>
                  <a:srgbClr val="0070C0"/>
                </a:solidFill>
              </a:rPr>
              <a:t>Stacionárne vlny</a:t>
            </a:r>
            <a:r>
              <a:rPr lang="en-US" sz="3600" b="1" dirty="0" smtClean="0">
                <a:solidFill>
                  <a:srgbClr val="0070C0"/>
                </a:solidFill>
              </a:rPr>
              <a:t>!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t="10792"/>
          <a:stretch/>
        </p:blipFill>
        <p:spPr>
          <a:xfrm>
            <a:off x="309282" y="1218248"/>
            <a:ext cx="3953436" cy="485281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19355" y="6112725"/>
            <a:ext cx="4342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[http</a:t>
            </a:r>
            <a:r>
              <a:rPr lang="en-US" sz="1100" dirty="0"/>
              <a:t>://</a:t>
            </a:r>
            <a:r>
              <a:rPr lang="en-US" sz="1100" dirty="0" smtClean="0"/>
              <a:t>web.mit.edu/2.21/www/Lec-notes/Surfacetension/Lecture5.pdf]</a:t>
            </a:r>
            <a:endParaRPr lang="en-US" sz="1100" dirty="0"/>
          </a:p>
        </p:txBody>
      </p:sp>
      <p:sp>
        <p:nvSpPr>
          <p:cNvPr id="8" name="BlokTextu 7"/>
          <p:cNvSpPr txBox="1"/>
          <p:nvPr/>
        </p:nvSpPr>
        <p:spPr>
          <a:xfrm>
            <a:off x="4341719" y="1250576"/>
            <a:ext cx="69621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Otázky na zamyslenie</a:t>
            </a:r>
            <a:r>
              <a:rPr lang="en-US" sz="2400" b="1" dirty="0" smtClean="0"/>
              <a:t> …</a:t>
            </a:r>
          </a:p>
          <a:p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sk-SK" sz="2400" dirty="0" smtClean="0"/>
              <a:t>čo </a:t>
            </a:r>
            <a:r>
              <a:rPr lang="en-US" sz="2400" dirty="0" smtClean="0"/>
              <a:t>s</a:t>
            </a:r>
            <a:r>
              <a:rPr lang="sk-SK" sz="2400" dirty="0" smtClean="0"/>
              <a:t>ú to tie stacionárne vlny</a:t>
            </a:r>
            <a:r>
              <a:rPr lang="en-US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</a:t>
            </a:r>
            <a:r>
              <a:rPr lang="sk-SK" sz="2400" dirty="0" err="1" smtClean="0"/>
              <a:t>ečo</a:t>
            </a:r>
            <a:r>
              <a:rPr lang="sk-SK" sz="2400" dirty="0" smtClean="0"/>
              <a:t> sa po povrchu p</a:t>
            </a:r>
            <a:r>
              <a:rPr lang="en-US" sz="2400" dirty="0" smtClean="0"/>
              <a:t>r</a:t>
            </a:r>
            <a:r>
              <a:rPr lang="sk-SK" sz="2400" dirty="0" smtClean="0"/>
              <a:t>údu kvapaliny šíria výchylky</a:t>
            </a:r>
            <a:r>
              <a:rPr lang="en-US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Odkia</a:t>
            </a:r>
            <a:r>
              <a:rPr lang="sk-SK" sz="2400" dirty="0" smtClean="0"/>
              <a:t>ľ sa tam tie výchylky zobrali</a:t>
            </a:r>
            <a:r>
              <a:rPr lang="en-US" sz="2400" dirty="0" smtClean="0"/>
              <a:t>?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Prečo sú vlny na povrchu stacionárne</a:t>
            </a:r>
            <a:r>
              <a:rPr lang="en-US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Ak</a:t>
            </a:r>
            <a:r>
              <a:rPr lang="sk-SK" sz="2400" dirty="0" smtClean="0"/>
              <a:t>á podmienka musí byť splnená aby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sk-SK" sz="2400" dirty="0" smtClean="0"/>
              <a:t>bola výchylka </a:t>
            </a:r>
            <a:r>
              <a:rPr lang="en-US" sz="2400" dirty="0" smtClean="0"/>
              <a:t>(</a:t>
            </a:r>
            <a:r>
              <a:rPr lang="sk-SK" sz="2400" dirty="0" smtClean="0"/>
              <a:t>vlna</a:t>
            </a:r>
            <a:r>
              <a:rPr lang="en-US" sz="2400" dirty="0" smtClean="0"/>
              <a:t>)</a:t>
            </a:r>
            <a:r>
              <a:rPr lang="sk-SK" sz="2400" dirty="0" smtClean="0"/>
              <a:t> stacionárna</a:t>
            </a:r>
            <a:r>
              <a:rPr lang="en-US" sz="2400" dirty="0" smtClean="0"/>
              <a:t>?</a:t>
            </a: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0" name="Zaoblená spojnica 9"/>
          <p:cNvCxnSpPr/>
          <p:nvPr/>
        </p:nvCxnSpPr>
        <p:spPr>
          <a:xfrm rot="10800000">
            <a:off x="2043955" y="5150226"/>
            <a:ext cx="2328020" cy="282387"/>
          </a:xfrm>
          <a:prstGeom prst="curvedConnector3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4371975" y="5077883"/>
            <a:ext cx="1533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/>
              <a:t>Stacionárne vlny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45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0025" y="200818"/>
            <a:ext cx="10515600" cy="1325563"/>
          </a:xfrm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rgbClr val="0070C0"/>
                </a:solidFill>
              </a:rPr>
              <a:t>Čo spôsobuje kruhy svetla</a:t>
            </a:r>
            <a:r>
              <a:rPr lang="en-US" sz="3600" dirty="0" smtClean="0">
                <a:solidFill>
                  <a:srgbClr val="0070C0"/>
                </a:solidFill>
              </a:rPr>
              <a:t>?</a:t>
            </a:r>
            <a:r>
              <a:rPr lang="sk-SK" sz="3600" dirty="0" smtClean="0">
                <a:solidFill>
                  <a:srgbClr val="0070C0"/>
                </a:solidFill>
              </a:rPr>
              <a:t> </a:t>
            </a:r>
            <a:r>
              <a:rPr lang="sk-SK" sz="3600" b="1" dirty="0" smtClean="0">
                <a:solidFill>
                  <a:srgbClr val="0070C0"/>
                </a:solidFill>
              </a:rPr>
              <a:t>Stacionárne vlny</a:t>
            </a:r>
            <a:r>
              <a:rPr lang="en-US" sz="3600" b="1" dirty="0" smtClean="0">
                <a:solidFill>
                  <a:srgbClr val="0070C0"/>
                </a:solidFill>
              </a:rPr>
              <a:t>!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Úvodné sústredenie TMF</a:t>
            </a:r>
            <a:endParaRPr lang="en-US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0FFB-738C-46B7-8852-5EE527A4784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t="10792"/>
          <a:stretch/>
        </p:blipFill>
        <p:spPr>
          <a:xfrm>
            <a:off x="309282" y="1218248"/>
            <a:ext cx="3953436" cy="4852811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19355" y="6112725"/>
            <a:ext cx="4342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[http</a:t>
            </a:r>
            <a:r>
              <a:rPr lang="en-US" sz="1100" dirty="0"/>
              <a:t>://</a:t>
            </a:r>
            <a:r>
              <a:rPr lang="en-US" sz="1100" dirty="0" smtClean="0"/>
              <a:t>web.mit.edu/2.21/www/Lec-notes/Surfacetension/Lecture5.pdf]</a:t>
            </a:r>
            <a:endParaRPr lang="en-US" sz="1100" dirty="0"/>
          </a:p>
        </p:txBody>
      </p:sp>
      <p:sp>
        <p:nvSpPr>
          <p:cNvPr id="8" name="BlokTextu 7"/>
          <p:cNvSpPr txBox="1"/>
          <p:nvPr/>
        </p:nvSpPr>
        <p:spPr>
          <a:xfrm>
            <a:off x="4341719" y="1250576"/>
            <a:ext cx="7567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Povrch prúdu </a:t>
            </a:r>
            <a:r>
              <a:rPr lang="sk-SK" sz="2400" dirty="0" smtClean="0"/>
              <a:t>sa vďaka povrchovému napätiu vie správať</a:t>
            </a:r>
          </a:p>
          <a:p>
            <a:r>
              <a:rPr lang="sk-SK" sz="2400" dirty="0" smtClean="0"/>
              <a:t>     ako </a:t>
            </a:r>
            <a:r>
              <a:rPr lang="sk-SK" sz="2400" dirty="0"/>
              <a:t>pružná membrána, </a:t>
            </a:r>
            <a:r>
              <a:rPr lang="sk-SK" sz="2400" dirty="0" smtClean="0"/>
              <a:t>po </a:t>
            </a:r>
            <a:r>
              <a:rPr lang="sk-SK" sz="2400" dirty="0"/>
              <a:t>ktorej sa vedia 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šíriť </a:t>
            </a:r>
            <a:r>
              <a:rPr lang="sk-SK" sz="2400" dirty="0"/>
              <a:t>výchylky </a:t>
            </a:r>
            <a:r>
              <a:rPr lang="en-US" sz="2400" dirty="0"/>
              <a:t>(</a:t>
            </a:r>
            <a:r>
              <a:rPr lang="sk-SK" sz="2400" dirty="0"/>
              <a:t>vlny</a:t>
            </a:r>
            <a:r>
              <a:rPr lang="en-US" sz="2400" dirty="0" smtClean="0"/>
              <a:t>)</a:t>
            </a:r>
            <a:r>
              <a:rPr lang="sk-SK" sz="2400" dirty="0" smtClean="0"/>
              <a:t>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</a:t>
            </a:r>
            <a:r>
              <a:rPr lang="sk-SK" sz="2400" dirty="0" smtClean="0"/>
              <a:t>úd kvapaliny musí zmeniť smer.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V mieste dopadu, tak vie vybudiť výchylky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na povrchu prúdu.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Tie sa šíria ako vlny smerom proti smeru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prúdenia kvapaliny po jej povrchu.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smtClean="0"/>
              <a:t>Ak je rýchlosť šírenia vlny rovnaká ako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rýchlosť prúdiacej kvapaliny v danom mieste, tak sa zdá,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že vlny stoja</a:t>
            </a:r>
            <a:r>
              <a:rPr lang="en-US" sz="2400" dirty="0" smtClean="0"/>
              <a:t>.</a:t>
            </a:r>
          </a:p>
        </p:txBody>
      </p:sp>
      <p:cxnSp>
        <p:nvCxnSpPr>
          <p:cNvPr id="18" name="Rovná spojovacia šípka 17"/>
          <p:cNvCxnSpPr/>
          <p:nvPr/>
        </p:nvCxnSpPr>
        <p:spPr>
          <a:xfrm>
            <a:off x="1860884" y="3796297"/>
            <a:ext cx="30108" cy="1638809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flipH="1">
            <a:off x="802104" y="5785769"/>
            <a:ext cx="1028745" cy="59636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1890992" y="5782246"/>
            <a:ext cx="1075810" cy="75691"/>
          </a:xfrm>
          <a:prstGeom prst="straightConnector1">
            <a:avLst/>
          </a:prstGeom>
          <a:ln w="730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Voľný tvar 29"/>
          <p:cNvSpPr/>
          <p:nvPr/>
        </p:nvSpPr>
        <p:spPr>
          <a:xfrm>
            <a:off x="1505243" y="1842868"/>
            <a:ext cx="168812" cy="3717247"/>
          </a:xfrm>
          <a:custGeom>
            <a:avLst/>
            <a:gdLst>
              <a:gd name="connsiteX0" fmla="*/ 0 w 129267"/>
              <a:gd name="connsiteY0" fmla="*/ 0 h 844061"/>
              <a:gd name="connsiteX1" fmla="*/ 112542 w 129267"/>
              <a:gd name="connsiteY1" fmla="*/ 168812 h 844061"/>
              <a:gd name="connsiteX2" fmla="*/ 126609 w 129267"/>
              <a:gd name="connsiteY2" fmla="*/ 844061 h 84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67" h="844061">
                <a:moveTo>
                  <a:pt x="0" y="0"/>
                </a:moveTo>
                <a:cubicBezTo>
                  <a:pt x="45720" y="14067"/>
                  <a:pt x="91441" y="28135"/>
                  <a:pt x="112542" y="168812"/>
                </a:cubicBezTo>
                <a:cubicBezTo>
                  <a:pt x="133643" y="309489"/>
                  <a:pt x="130126" y="576775"/>
                  <a:pt x="126609" y="844061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Voľný tvar 30"/>
          <p:cNvSpPr/>
          <p:nvPr/>
        </p:nvSpPr>
        <p:spPr>
          <a:xfrm>
            <a:off x="2040916" y="1762657"/>
            <a:ext cx="109786" cy="3797457"/>
          </a:xfrm>
          <a:custGeom>
            <a:avLst/>
            <a:gdLst>
              <a:gd name="connsiteX0" fmla="*/ 0 w 129267"/>
              <a:gd name="connsiteY0" fmla="*/ 0 h 844061"/>
              <a:gd name="connsiteX1" fmla="*/ 112542 w 129267"/>
              <a:gd name="connsiteY1" fmla="*/ 168812 h 844061"/>
              <a:gd name="connsiteX2" fmla="*/ 126609 w 129267"/>
              <a:gd name="connsiteY2" fmla="*/ 844061 h 844061"/>
              <a:gd name="connsiteX0" fmla="*/ 165186 w 172607"/>
              <a:gd name="connsiteY0" fmla="*/ 0 h 865917"/>
              <a:gd name="connsiteX1" fmla="*/ 7476 w 172607"/>
              <a:gd name="connsiteY1" fmla="*/ 190668 h 865917"/>
              <a:gd name="connsiteX2" fmla="*/ 21543 w 172607"/>
              <a:gd name="connsiteY2" fmla="*/ 865917 h 865917"/>
              <a:gd name="connsiteX0" fmla="*/ 165186 w 172607"/>
              <a:gd name="connsiteY0" fmla="*/ 0 h 865917"/>
              <a:gd name="connsiteX1" fmla="*/ 7476 w 172607"/>
              <a:gd name="connsiteY1" fmla="*/ 146956 h 865917"/>
              <a:gd name="connsiteX2" fmla="*/ 21543 w 172607"/>
              <a:gd name="connsiteY2" fmla="*/ 865917 h 865917"/>
              <a:gd name="connsiteX0" fmla="*/ 157712 w 164389"/>
              <a:gd name="connsiteY0" fmla="*/ 0 h 865917"/>
              <a:gd name="connsiteX1" fmla="*/ 2 w 164389"/>
              <a:gd name="connsiteY1" fmla="*/ 146956 h 865917"/>
              <a:gd name="connsiteX2" fmla="*/ 14069 w 164389"/>
              <a:gd name="connsiteY2" fmla="*/ 865917 h 865917"/>
              <a:gd name="connsiteX0" fmla="*/ 157712 w 164389"/>
              <a:gd name="connsiteY0" fmla="*/ 0 h 865917"/>
              <a:gd name="connsiteX1" fmla="*/ 2 w 164389"/>
              <a:gd name="connsiteY1" fmla="*/ 157884 h 865917"/>
              <a:gd name="connsiteX2" fmla="*/ 14069 w 164389"/>
              <a:gd name="connsiteY2" fmla="*/ 865917 h 865917"/>
              <a:gd name="connsiteX0" fmla="*/ 86766 w 97239"/>
              <a:gd name="connsiteY0" fmla="*/ 0 h 862274"/>
              <a:gd name="connsiteX1" fmla="*/ 2761 w 97239"/>
              <a:gd name="connsiteY1" fmla="*/ 154241 h 862274"/>
              <a:gd name="connsiteX2" fmla="*/ 16828 w 97239"/>
              <a:gd name="connsiteY2" fmla="*/ 862274 h 862274"/>
              <a:gd name="connsiteX0" fmla="*/ 84068 w 84068"/>
              <a:gd name="connsiteY0" fmla="*/ 0 h 862274"/>
              <a:gd name="connsiteX1" fmla="*/ 21836 w 84068"/>
              <a:gd name="connsiteY1" fmla="*/ 33232 h 862274"/>
              <a:gd name="connsiteX2" fmla="*/ 63 w 84068"/>
              <a:gd name="connsiteY2" fmla="*/ 154241 h 862274"/>
              <a:gd name="connsiteX3" fmla="*/ 14130 w 84068"/>
              <a:gd name="connsiteY3" fmla="*/ 862274 h 86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68" h="862274">
                <a:moveTo>
                  <a:pt x="84068" y="0"/>
                </a:moveTo>
                <a:cubicBezTo>
                  <a:pt x="83933" y="5539"/>
                  <a:pt x="35837" y="7525"/>
                  <a:pt x="21836" y="33232"/>
                </a:cubicBezTo>
                <a:cubicBezTo>
                  <a:pt x="7835" y="58939"/>
                  <a:pt x="1347" y="16067"/>
                  <a:pt x="63" y="154241"/>
                </a:cubicBezTo>
                <a:cubicBezTo>
                  <a:pt x="-1221" y="292415"/>
                  <a:pt x="17647" y="594988"/>
                  <a:pt x="14130" y="862274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oľný tvar 33"/>
          <p:cNvSpPr/>
          <p:nvPr/>
        </p:nvSpPr>
        <p:spPr>
          <a:xfrm>
            <a:off x="1363142" y="2125330"/>
            <a:ext cx="257250" cy="3401643"/>
          </a:xfrm>
          <a:custGeom>
            <a:avLst/>
            <a:gdLst>
              <a:gd name="connsiteX0" fmla="*/ 257250 w 257250"/>
              <a:gd name="connsiteY0" fmla="*/ 3401643 h 3401643"/>
              <a:gd name="connsiteX1" fmla="*/ 75 w 257250"/>
              <a:gd name="connsiteY1" fmla="*/ 3249243 h 3401643"/>
              <a:gd name="connsiteX2" fmla="*/ 228675 w 257250"/>
              <a:gd name="connsiteY2" fmla="*/ 3049218 h 3401643"/>
              <a:gd name="connsiteX3" fmla="*/ 76275 w 257250"/>
              <a:gd name="connsiteY3" fmla="*/ 2792043 h 3401643"/>
              <a:gd name="connsiteX4" fmla="*/ 219150 w 257250"/>
              <a:gd name="connsiteY4" fmla="*/ 2572968 h 3401643"/>
              <a:gd name="connsiteX5" fmla="*/ 142950 w 257250"/>
              <a:gd name="connsiteY5" fmla="*/ 2268168 h 3401643"/>
              <a:gd name="connsiteX6" fmla="*/ 219150 w 257250"/>
              <a:gd name="connsiteY6" fmla="*/ 2106243 h 3401643"/>
              <a:gd name="connsiteX7" fmla="*/ 209625 w 257250"/>
              <a:gd name="connsiteY7" fmla="*/ 1039443 h 3401643"/>
              <a:gd name="connsiteX8" fmla="*/ 200100 w 257250"/>
              <a:gd name="connsiteY8" fmla="*/ 96468 h 3401643"/>
              <a:gd name="connsiteX9" fmla="*/ 190575 w 257250"/>
              <a:gd name="connsiteY9" fmla="*/ 20268 h 340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50" h="3401643">
                <a:moveTo>
                  <a:pt x="257250" y="3401643"/>
                </a:moveTo>
                <a:cubicBezTo>
                  <a:pt x="131043" y="3354811"/>
                  <a:pt x="4837" y="3307980"/>
                  <a:pt x="75" y="3249243"/>
                </a:cubicBezTo>
                <a:cubicBezTo>
                  <a:pt x="-4688" y="3190505"/>
                  <a:pt x="215975" y="3125418"/>
                  <a:pt x="228675" y="3049218"/>
                </a:cubicBezTo>
                <a:cubicBezTo>
                  <a:pt x="241375" y="2973018"/>
                  <a:pt x="77862" y="2871418"/>
                  <a:pt x="76275" y="2792043"/>
                </a:cubicBezTo>
                <a:cubicBezTo>
                  <a:pt x="74688" y="2712668"/>
                  <a:pt x="208038" y="2660280"/>
                  <a:pt x="219150" y="2572968"/>
                </a:cubicBezTo>
                <a:cubicBezTo>
                  <a:pt x="230262" y="2485656"/>
                  <a:pt x="142950" y="2345955"/>
                  <a:pt x="142950" y="2268168"/>
                </a:cubicBezTo>
                <a:cubicBezTo>
                  <a:pt x="142950" y="2190381"/>
                  <a:pt x="208037" y="2311030"/>
                  <a:pt x="219150" y="2106243"/>
                </a:cubicBezTo>
                <a:cubicBezTo>
                  <a:pt x="230262" y="1901455"/>
                  <a:pt x="212800" y="1374405"/>
                  <a:pt x="209625" y="1039443"/>
                </a:cubicBezTo>
                <a:cubicBezTo>
                  <a:pt x="206450" y="704481"/>
                  <a:pt x="203275" y="266330"/>
                  <a:pt x="200100" y="96468"/>
                </a:cubicBezTo>
                <a:cubicBezTo>
                  <a:pt x="196925" y="-73394"/>
                  <a:pt x="193750" y="36143"/>
                  <a:pt x="190575" y="20268"/>
                </a:cubicBezTo>
              </a:path>
            </a:pathLst>
          </a:custGeom>
          <a:noFill/>
          <a:ln w="793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Voľný tvar 35"/>
          <p:cNvSpPr/>
          <p:nvPr/>
        </p:nvSpPr>
        <p:spPr>
          <a:xfrm>
            <a:off x="2082179" y="2118731"/>
            <a:ext cx="259876" cy="3401643"/>
          </a:xfrm>
          <a:custGeom>
            <a:avLst/>
            <a:gdLst>
              <a:gd name="connsiteX0" fmla="*/ 257250 w 257250"/>
              <a:gd name="connsiteY0" fmla="*/ 3401643 h 3401643"/>
              <a:gd name="connsiteX1" fmla="*/ 75 w 257250"/>
              <a:gd name="connsiteY1" fmla="*/ 3249243 h 3401643"/>
              <a:gd name="connsiteX2" fmla="*/ 228675 w 257250"/>
              <a:gd name="connsiteY2" fmla="*/ 3049218 h 3401643"/>
              <a:gd name="connsiteX3" fmla="*/ 76275 w 257250"/>
              <a:gd name="connsiteY3" fmla="*/ 2792043 h 3401643"/>
              <a:gd name="connsiteX4" fmla="*/ 219150 w 257250"/>
              <a:gd name="connsiteY4" fmla="*/ 2572968 h 3401643"/>
              <a:gd name="connsiteX5" fmla="*/ 142950 w 257250"/>
              <a:gd name="connsiteY5" fmla="*/ 2268168 h 3401643"/>
              <a:gd name="connsiteX6" fmla="*/ 219150 w 257250"/>
              <a:gd name="connsiteY6" fmla="*/ 2106243 h 3401643"/>
              <a:gd name="connsiteX7" fmla="*/ 209625 w 257250"/>
              <a:gd name="connsiteY7" fmla="*/ 1039443 h 3401643"/>
              <a:gd name="connsiteX8" fmla="*/ 200100 w 257250"/>
              <a:gd name="connsiteY8" fmla="*/ 96468 h 3401643"/>
              <a:gd name="connsiteX9" fmla="*/ 190575 w 257250"/>
              <a:gd name="connsiteY9" fmla="*/ 20268 h 3401643"/>
              <a:gd name="connsiteX0" fmla="*/ 257250 w 334019"/>
              <a:gd name="connsiteY0" fmla="*/ 3401643 h 3401643"/>
              <a:gd name="connsiteX1" fmla="*/ 75 w 334019"/>
              <a:gd name="connsiteY1" fmla="*/ 3249243 h 3401643"/>
              <a:gd name="connsiteX2" fmla="*/ 228675 w 334019"/>
              <a:gd name="connsiteY2" fmla="*/ 3049218 h 3401643"/>
              <a:gd name="connsiteX3" fmla="*/ 76275 w 334019"/>
              <a:gd name="connsiteY3" fmla="*/ 2792043 h 3401643"/>
              <a:gd name="connsiteX4" fmla="*/ 219150 w 334019"/>
              <a:gd name="connsiteY4" fmla="*/ 2572968 h 3401643"/>
              <a:gd name="connsiteX5" fmla="*/ 334019 w 334019"/>
              <a:gd name="connsiteY5" fmla="*/ 2281816 h 3401643"/>
              <a:gd name="connsiteX6" fmla="*/ 219150 w 334019"/>
              <a:gd name="connsiteY6" fmla="*/ 2106243 h 3401643"/>
              <a:gd name="connsiteX7" fmla="*/ 209625 w 334019"/>
              <a:gd name="connsiteY7" fmla="*/ 1039443 h 3401643"/>
              <a:gd name="connsiteX8" fmla="*/ 200100 w 334019"/>
              <a:gd name="connsiteY8" fmla="*/ 96468 h 3401643"/>
              <a:gd name="connsiteX9" fmla="*/ 190575 w 334019"/>
              <a:gd name="connsiteY9" fmla="*/ 20268 h 3401643"/>
              <a:gd name="connsiteX0" fmla="*/ 257275 w 403864"/>
              <a:gd name="connsiteY0" fmla="*/ 3401643 h 3401643"/>
              <a:gd name="connsiteX1" fmla="*/ 100 w 403864"/>
              <a:gd name="connsiteY1" fmla="*/ 3249243 h 3401643"/>
              <a:gd name="connsiteX2" fmla="*/ 228700 w 403864"/>
              <a:gd name="connsiteY2" fmla="*/ 3049218 h 3401643"/>
              <a:gd name="connsiteX3" fmla="*/ 403847 w 403864"/>
              <a:gd name="connsiteY3" fmla="*/ 2792043 h 3401643"/>
              <a:gd name="connsiteX4" fmla="*/ 219175 w 403864"/>
              <a:gd name="connsiteY4" fmla="*/ 2572968 h 3401643"/>
              <a:gd name="connsiteX5" fmla="*/ 334044 w 403864"/>
              <a:gd name="connsiteY5" fmla="*/ 2281816 h 3401643"/>
              <a:gd name="connsiteX6" fmla="*/ 219175 w 403864"/>
              <a:gd name="connsiteY6" fmla="*/ 2106243 h 3401643"/>
              <a:gd name="connsiteX7" fmla="*/ 209650 w 403864"/>
              <a:gd name="connsiteY7" fmla="*/ 1039443 h 3401643"/>
              <a:gd name="connsiteX8" fmla="*/ 200125 w 403864"/>
              <a:gd name="connsiteY8" fmla="*/ 96468 h 3401643"/>
              <a:gd name="connsiteX9" fmla="*/ 190600 w 403864"/>
              <a:gd name="connsiteY9" fmla="*/ 20268 h 3401643"/>
              <a:gd name="connsiteX0" fmla="*/ 66675 w 273573"/>
              <a:gd name="connsiteY0" fmla="*/ 3401643 h 3401643"/>
              <a:gd name="connsiteX1" fmla="*/ 273524 w 273573"/>
              <a:gd name="connsiteY1" fmla="*/ 3181004 h 3401643"/>
              <a:gd name="connsiteX2" fmla="*/ 38100 w 273573"/>
              <a:gd name="connsiteY2" fmla="*/ 3049218 h 3401643"/>
              <a:gd name="connsiteX3" fmla="*/ 213247 w 273573"/>
              <a:gd name="connsiteY3" fmla="*/ 2792043 h 3401643"/>
              <a:gd name="connsiteX4" fmla="*/ 28575 w 273573"/>
              <a:gd name="connsiteY4" fmla="*/ 2572968 h 3401643"/>
              <a:gd name="connsiteX5" fmla="*/ 143444 w 273573"/>
              <a:gd name="connsiteY5" fmla="*/ 2281816 h 3401643"/>
              <a:gd name="connsiteX6" fmla="*/ 28575 w 273573"/>
              <a:gd name="connsiteY6" fmla="*/ 2106243 h 3401643"/>
              <a:gd name="connsiteX7" fmla="*/ 19050 w 273573"/>
              <a:gd name="connsiteY7" fmla="*/ 1039443 h 3401643"/>
              <a:gd name="connsiteX8" fmla="*/ 9525 w 273573"/>
              <a:gd name="connsiteY8" fmla="*/ 96468 h 3401643"/>
              <a:gd name="connsiteX9" fmla="*/ 0 w 273573"/>
              <a:gd name="connsiteY9" fmla="*/ 20268 h 3401643"/>
              <a:gd name="connsiteX0" fmla="*/ 22713 w 353127"/>
              <a:gd name="connsiteY0" fmla="*/ 3401643 h 3401643"/>
              <a:gd name="connsiteX1" fmla="*/ 352392 w 353127"/>
              <a:gd name="connsiteY1" fmla="*/ 3181004 h 3401643"/>
              <a:gd name="connsiteX2" fmla="*/ 116968 w 353127"/>
              <a:gd name="connsiteY2" fmla="*/ 3049218 h 3401643"/>
              <a:gd name="connsiteX3" fmla="*/ 292115 w 353127"/>
              <a:gd name="connsiteY3" fmla="*/ 2792043 h 3401643"/>
              <a:gd name="connsiteX4" fmla="*/ 107443 w 353127"/>
              <a:gd name="connsiteY4" fmla="*/ 2572968 h 3401643"/>
              <a:gd name="connsiteX5" fmla="*/ 222312 w 353127"/>
              <a:gd name="connsiteY5" fmla="*/ 2281816 h 3401643"/>
              <a:gd name="connsiteX6" fmla="*/ 107443 w 353127"/>
              <a:gd name="connsiteY6" fmla="*/ 2106243 h 3401643"/>
              <a:gd name="connsiteX7" fmla="*/ 97918 w 353127"/>
              <a:gd name="connsiteY7" fmla="*/ 1039443 h 3401643"/>
              <a:gd name="connsiteX8" fmla="*/ 88393 w 353127"/>
              <a:gd name="connsiteY8" fmla="*/ 96468 h 3401643"/>
              <a:gd name="connsiteX9" fmla="*/ 78868 w 353127"/>
              <a:gd name="connsiteY9" fmla="*/ 20268 h 3401643"/>
              <a:gd name="connsiteX0" fmla="*/ 0 w 330414"/>
              <a:gd name="connsiteY0" fmla="*/ 3401643 h 3401643"/>
              <a:gd name="connsiteX1" fmla="*/ 329679 w 330414"/>
              <a:gd name="connsiteY1" fmla="*/ 3181004 h 3401643"/>
              <a:gd name="connsiteX2" fmla="*/ 94255 w 330414"/>
              <a:gd name="connsiteY2" fmla="*/ 3049218 h 3401643"/>
              <a:gd name="connsiteX3" fmla="*/ 269402 w 330414"/>
              <a:gd name="connsiteY3" fmla="*/ 2792043 h 3401643"/>
              <a:gd name="connsiteX4" fmla="*/ 84730 w 330414"/>
              <a:gd name="connsiteY4" fmla="*/ 2572968 h 3401643"/>
              <a:gd name="connsiteX5" fmla="*/ 199599 w 330414"/>
              <a:gd name="connsiteY5" fmla="*/ 2281816 h 3401643"/>
              <a:gd name="connsiteX6" fmla="*/ 84730 w 330414"/>
              <a:gd name="connsiteY6" fmla="*/ 2106243 h 3401643"/>
              <a:gd name="connsiteX7" fmla="*/ 75205 w 330414"/>
              <a:gd name="connsiteY7" fmla="*/ 1039443 h 3401643"/>
              <a:gd name="connsiteX8" fmla="*/ 65680 w 330414"/>
              <a:gd name="connsiteY8" fmla="*/ 96468 h 3401643"/>
              <a:gd name="connsiteX9" fmla="*/ 56155 w 330414"/>
              <a:gd name="connsiteY9" fmla="*/ 20268 h 3401643"/>
              <a:gd name="connsiteX0" fmla="*/ 12083 w 273584"/>
              <a:gd name="connsiteY0" fmla="*/ 3401643 h 3401643"/>
              <a:gd name="connsiteX1" fmla="*/ 273524 w 273584"/>
              <a:gd name="connsiteY1" fmla="*/ 3181004 h 3401643"/>
              <a:gd name="connsiteX2" fmla="*/ 38100 w 273584"/>
              <a:gd name="connsiteY2" fmla="*/ 3049218 h 3401643"/>
              <a:gd name="connsiteX3" fmla="*/ 213247 w 273584"/>
              <a:gd name="connsiteY3" fmla="*/ 2792043 h 3401643"/>
              <a:gd name="connsiteX4" fmla="*/ 28575 w 273584"/>
              <a:gd name="connsiteY4" fmla="*/ 2572968 h 3401643"/>
              <a:gd name="connsiteX5" fmla="*/ 143444 w 273584"/>
              <a:gd name="connsiteY5" fmla="*/ 2281816 h 3401643"/>
              <a:gd name="connsiteX6" fmla="*/ 28575 w 273584"/>
              <a:gd name="connsiteY6" fmla="*/ 2106243 h 3401643"/>
              <a:gd name="connsiteX7" fmla="*/ 19050 w 273584"/>
              <a:gd name="connsiteY7" fmla="*/ 1039443 h 3401643"/>
              <a:gd name="connsiteX8" fmla="*/ 9525 w 273584"/>
              <a:gd name="connsiteY8" fmla="*/ 96468 h 3401643"/>
              <a:gd name="connsiteX9" fmla="*/ 0 w 273584"/>
              <a:gd name="connsiteY9" fmla="*/ 20268 h 3401643"/>
              <a:gd name="connsiteX0" fmla="*/ 12083 w 300874"/>
              <a:gd name="connsiteY0" fmla="*/ 3401643 h 3401643"/>
              <a:gd name="connsiteX1" fmla="*/ 300819 w 300874"/>
              <a:gd name="connsiteY1" fmla="*/ 3221948 h 3401643"/>
              <a:gd name="connsiteX2" fmla="*/ 38100 w 300874"/>
              <a:gd name="connsiteY2" fmla="*/ 3049218 h 3401643"/>
              <a:gd name="connsiteX3" fmla="*/ 213247 w 300874"/>
              <a:gd name="connsiteY3" fmla="*/ 2792043 h 3401643"/>
              <a:gd name="connsiteX4" fmla="*/ 28575 w 300874"/>
              <a:gd name="connsiteY4" fmla="*/ 2572968 h 3401643"/>
              <a:gd name="connsiteX5" fmla="*/ 143444 w 300874"/>
              <a:gd name="connsiteY5" fmla="*/ 2281816 h 3401643"/>
              <a:gd name="connsiteX6" fmla="*/ 28575 w 300874"/>
              <a:gd name="connsiteY6" fmla="*/ 2106243 h 3401643"/>
              <a:gd name="connsiteX7" fmla="*/ 19050 w 300874"/>
              <a:gd name="connsiteY7" fmla="*/ 1039443 h 3401643"/>
              <a:gd name="connsiteX8" fmla="*/ 9525 w 300874"/>
              <a:gd name="connsiteY8" fmla="*/ 96468 h 3401643"/>
              <a:gd name="connsiteX9" fmla="*/ 0 w 300874"/>
              <a:gd name="connsiteY9" fmla="*/ 20268 h 3401643"/>
              <a:gd name="connsiteX0" fmla="*/ 12083 w 259939"/>
              <a:gd name="connsiteY0" fmla="*/ 3401643 h 3401643"/>
              <a:gd name="connsiteX1" fmla="*/ 259876 w 259939"/>
              <a:gd name="connsiteY1" fmla="*/ 3208300 h 3401643"/>
              <a:gd name="connsiteX2" fmla="*/ 38100 w 259939"/>
              <a:gd name="connsiteY2" fmla="*/ 3049218 h 3401643"/>
              <a:gd name="connsiteX3" fmla="*/ 213247 w 259939"/>
              <a:gd name="connsiteY3" fmla="*/ 2792043 h 3401643"/>
              <a:gd name="connsiteX4" fmla="*/ 28575 w 259939"/>
              <a:gd name="connsiteY4" fmla="*/ 2572968 h 3401643"/>
              <a:gd name="connsiteX5" fmla="*/ 143444 w 259939"/>
              <a:gd name="connsiteY5" fmla="*/ 2281816 h 3401643"/>
              <a:gd name="connsiteX6" fmla="*/ 28575 w 259939"/>
              <a:gd name="connsiteY6" fmla="*/ 2106243 h 3401643"/>
              <a:gd name="connsiteX7" fmla="*/ 19050 w 259939"/>
              <a:gd name="connsiteY7" fmla="*/ 1039443 h 3401643"/>
              <a:gd name="connsiteX8" fmla="*/ 9525 w 259939"/>
              <a:gd name="connsiteY8" fmla="*/ 96468 h 3401643"/>
              <a:gd name="connsiteX9" fmla="*/ 0 w 259939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213247 w 259876"/>
              <a:gd name="connsiteY3" fmla="*/ 2792043 h 3401643"/>
              <a:gd name="connsiteX4" fmla="*/ 28575 w 259876"/>
              <a:gd name="connsiteY4" fmla="*/ 2572968 h 3401643"/>
              <a:gd name="connsiteX5" fmla="*/ 143444 w 259876"/>
              <a:gd name="connsiteY5" fmla="*/ 2281816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172303 w 259876"/>
              <a:gd name="connsiteY3" fmla="*/ 2792043 h 3401643"/>
              <a:gd name="connsiteX4" fmla="*/ 28575 w 259876"/>
              <a:gd name="connsiteY4" fmla="*/ 2572968 h 3401643"/>
              <a:gd name="connsiteX5" fmla="*/ 143444 w 259876"/>
              <a:gd name="connsiteY5" fmla="*/ 2281816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  <a:gd name="connsiteX0" fmla="*/ 12083 w 259876"/>
              <a:gd name="connsiteY0" fmla="*/ 3401643 h 3401643"/>
              <a:gd name="connsiteX1" fmla="*/ 259876 w 259876"/>
              <a:gd name="connsiteY1" fmla="*/ 3208300 h 3401643"/>
              <a:gd name="connsiteX2" fmla="*/ 10804 w 259876"/>
              <a:gd name="connsiteY2" fmla="*/ 3008274 h 3401643"/>
              <a:gd name="connsiteX3" fmla="*/ 172303 w 259876"/>
              <a:gd name="connsiteY3" fmla="*/ 2792043 h 3401643"/>
              <a:gd name="connsiteX4" fmla="*/ 28575 w 259876"/>
              <a:gd name="connsiteY4" fmla="*/ 2572968 h 3401643"/>
              <a:gd name="connsiteX5" fmla="*/ 129796 w 259876"/>
              <a:gd name="connsiteY5" fmla="*/ 2309111 h 3401643"/>
              <a:gd name="connsiteX6" fmla="*/ 28575 w 259876"/>
              <a:gd name="connsiteY6" fmla="*/ 2106243 h 3401643"/>
              <a:gd name="connsiteX7" fmla="*/ 19050 w 259876"/>
              <a:gd name="connsiteY7" fmla="*/ 1039443 h 3401643"/>
              <a:gd name="connsiteX8" fmla="*/ 9525 w 259876"/>
              <a:gd name="connsiteY8" fmla="*/ 96468 h 3401643"/>
              <a:gd name="connsiteX9" fmla="*/ 0 w 259876"/>
              <a:gd name="connsiteY9" fmla="*/ 20268 h 340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876" h="3401643">
                <a:moveTo>
                  <a:pt x="12083" y="3401643"/>
                </a:moveTo>
                <a:cubicBezTo>
                  <a:pt x="158831" y="3341164"/>
                  <a:pt x="260089" y="3273861"/>
                  <a:pt x="259876" y="3208300"/>
                </a:cubicBezTo>
                <a:cubicBezTo>
                  <a:pt x="259663" y="3142739"/>
                  <a:pt x="25399" y="3077650"/>
                  <a:pt x="10804" y="3008274"/>
                </a:cubicBezTo>
                <a:cubicBezTo>
                  <a:pt x="-3791" y="2938898"/>
                  <a:pt x="169341" y="2864594"/>
                  <a:pt x="172303" y="2792043"/>
                </a:cubicBezTo>
                <a:cubicBezTo>
                  <a:pt x="175265" y="2719492"/>
                  <a:pt x="35659" y="2653457"/>
                  <a:pt x="28575" y="2572968"/>
                </a:cubicBezTo>
                <a:cubicBezTo>
                  <a:pt x="21491" y="2492479"/>
                  <a:pt x="129796" y="2386898"/>
                  <a:pt x="129796" y="2309111"/>
                </a:cubicBezTo>
                <a:cubicBezTo>
                  <a:pt x="129796" y="2231324"/>
                  <a:pt x="47033" y="2317854"/>
                  <a:pt x="28575" y="2106243"/>
                </a:cubicBezTo>
                <a:cubicBezTo>
                  <a:pt x="10117" y="1894632"/>
                  <a:pt x="22225" y="1374405"/>
                  <a:pt x="19050" y="1039443"/>
                </a:cubicBezTo>
                <a:cubicBezTo>
                  <a:pt x="15875" y="704481"/>
                  <a:pt x="12700" y="266330"/>
                  <a:pt x="9525" y="96468"/>
                </a:cubicBezTo>
                <a:cubicBezTo>
                  <a:pt x="6350" y="-73394"/>
                  <a:pt x="3175" y="36143"/>
                  <a:pt x="0" y="20268"/>
                </a:cubicBezTo>
              </a:path>
            </a:pathLst>
          </a:custGeom>
          <a:noFill/>
          <a:ln w="793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ál 36"/>
          <p:cNvSpPr/>
          <p:nvPr/>
        </p:nvSpPr>
        <p:spPr>
          <a:xfrm>
            <a:off x="1442702" y="5258882"/>
            <a:ext cx="846265" cy="781780"/>
          </a:xfrm>
          <a:prstGeom prst="ellipse">
            <a:avLst/>
          </a:prstGeom>
          <a:noFill/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Rovná spojovacia šípka 37"/>
          <p:cNvCxnSpPr/>
          <p:nvPr/>
        </p:nvCxnSpPr>
        <p:spPr>
          <a:xfrm flipH="1" flipV="1">
            <a:off x="2598452" y="4510127"/>
            <a:ext cx="1028" cy="764163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ovacia šípka 40"/>
          <p:cNvCxnSpPr/>
          <p:nvPr/>
        </p:nvCxnSpPr>
        <p:spPr>
          <a:xfrm flipH="1" flipV="1">
            <a:off x="1138382" y="4510127"/>
            <a:ext cx="1028" cy="764163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4" grpId="0" animBg="1"/>
      <p:bldP spid="36" grpId="0" animBg="1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2240</Words>
  <Application>Microsoft Office PowerPoint</Application>
  <PresentationFormat>Vlastná</PresentationFormat>
  <Paragraphs>319</Paragraphs>
  <Slides>27</Slides>
  <Notes>25</Notes>
  <HiddenSlides>12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Motív Office</vt:lpstr>
      <vt:lpstr>Kruhy svetla</vt:lpstr>
      <vt:lpstr>Ako používať túto prezentáciu a pristupovať k úlohe</vt:lpstr>
      <vt:lpstr>Ako sa dopracovať ku zdrojom</vt:lpstr>
      <vt:lpstr>Zadanie</vt:lpstr>
      <vt:lpstr>O čom bude táto úloha?</vt:lpstr>
      <vt:lpstr>Čo máme vlastne vidieť?</vt:lpstr>
      <vt:lpstr>Čo máme vlastne vidieť?</vt:lpstr>
      <vt:lpstr>Čo spôsobuje kruhy svetla? Stacionárne vlny!</vt:lpstr>
      <vt:lpstr>Čo spôsobuje kruhy svetla? Stacionárne vlny!</vt:lpstr>
      <vt:lpstr>Čo môžu byť dôležité parametre?</vt:lpstr>
      <vt:lpstr>Čo môžu byť dôležité parametre „Kruhov svetla“?</vt:lpstr>
      <vt:lpstr>Povrchové napätie</vt:lpstr>
      <vt:lpstr>Kapilárne vlny</vt:lpstr>
      <vt:lpstr>Stacionárne vlny ...</vt:lpstr>
      <vt:lpstr>Disperzia</vt:lpstr>
      <vt:lpstr>Disperzia</vt:lpstr>
      <vt:lpstr>Disperzné vzťahy pre prípad vĺn na povrchu prúdu</vt:lpstr>
      <vt:lpstr>Potrebujeme ešte druhú časť... rýchlosť kvapaliny v danom mieste</vt:lpstr>
      <vt:lpstr>Stacionárne vlny ... Kruhy svetla</vt:lpstr>
      <vt:lpstr>Viskozita &amp; Ďalšie efekty</vt:lpstr>
      <vt:lpstr>Čo sa dá ešte urobiť?</vt:lpstr>
      <vt:lpstr>Čo sa dá ešte urobiť? Experimentálny prístup!</vt:lpstr>
      <vt:lpstr>Experimentálne tipy: Ako stabilizovať prietok</vt:lpstr>
      <vt:lpstr>Chuťovka: „Fluid pipe“ - Posunutie stacionárnych vĺn  </vt:lpstr>
      <vt:lpstr>Zdroje a ďalšie referencie</vt:lpstr>
      <vt:lpstr>Ako používať zdroje a vedecké články ...</vt:lpstr>
      <vt:lpstr>Ďakujem za pozornosť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Letná škola FKS a TMF</dc:title>
  <dc:creator>Matej Badin</dc:creator>
  <cp:lastModifiedBy>evo</cp:lastModifiedBy>
  <cp:revision>459</cp:revision>
  <dcterms:created xsi:type="dcterms:W3CDTF">2015-07-23T17:05:29Z</dcterms:created>
  <dcterms:modified xsi:type="dcterms:W3CDTF">2015-09-29T11:45:30Z</dcterms:modified>
</cp:coreProperties>
</file>