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7" r:id="rId3"/>
    <p:sldId id="265" r:id="rId4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945D"/>
    <a:srgbClr val="D5A97D"/>
    <a:srgbClr val="C58A4F"/>
    <a:srgbClr val="996633"/>
    <a:srgbClr val="5F5F5F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520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287EC3-F818-4CD0-9B04-DF21E528A8AE}" type="datetimeFigureOut">
              <a:rPr lang="sk-SK"/>
              <a:pPr/>
              <a:t>13. 10. 2020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29360D-0DA4-4D06-953B-A721C87AA270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ED0201-FFEB-4766-8043-24DBC4C583C5}" type="slidenum">
              <a:rPr lang="sk-SK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Zástupný symbol obrazu snímky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Zástupný symbol poznámo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1268" name="Zástupný symbol čísla snímky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68EF9-76BD-470F-8F51-3808A0DFE211}" type="slidenum">
              <a:rPr lang="cs-CZ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23F510-FC9A-4B7F-85EA-AB66B49E455E}" type="slidenum">
              <a:rPr lang="sk-SK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AC42D-D88C-4CF1-B01F-63C41484DAE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5FF96-5EE6-4CB1-9EC3-6AB26D3F981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462F3-494D-48EA-98C0-2B5E35E14D7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1063E-2B27-4ACB-AAC4-D8F4AFC1117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F40D0-ED87-430B-8B90-8BC203DF685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F39DC-1D18-4279-8F35-2BB40C69D65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EEE95-B5CF-4D50-801D-66D75A1EFF9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B73A6-8CF1-4F53-BB25-9E0990E5315F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4E745-9E60-4479-B1BB-86A2C7D7FA5C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B8FDA-2962-4A2E-A33E-5233F028C82A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C304B-4EEB-407C-AEAB-166AD5D1D540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tx2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BADCA4-E3C5-48B1-9AD4-20BDF4DC337D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b="1" smtClean="0">
                <a:solidFill>
                  <a:schemeClr val="bg1"/>
                </a:solidFill>
                <a:latin typeface="Kristen ITC" pitchFamily="66" charset="0"/>
              </a:rPr>
              <a:t>Adiabatický dej </a:t>
            </a:r>
          </a:p>
        </p:txBody>
      </p:sp>
      <p:sp>
        <p:nvSpPr>
          <p:cNvPr id="4100" name="Zástupný symbol obsahu 2"/>
          <p:cNvSpPr>
            <a:spLocks noGrp="1"/>
          </p:cNvSpPr>
          <p:nvPr>
            <p:ph idx="1"/>
          </p:nvPr>
        </p:nvSpPr>
        <p:spPr>
          <a:xfrm>
            <a:off x="395288" y="1628775"/>
            <a:ext cx="4681537" cy="4752975"/>
          </a:xfrm>
        </p:spPr>
        <p:txBody>
          <a:bodyPr/>
          <a:lstStyle/>
          <a:p>
            <a:pPr eaLnBrk="1" hangingPunct="1"/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pri tomto deji </a:t>
            </a:r>
            <a:r>
              <a:rPr lang="sk-SK" sz="2600" dirty="0" smtClean="0">
                <a:solidFill>
                  <a:srgbClr val="FFFF00"/>
                </a:solidFill>
                <a:latin typeface="Kristen ITC" pitchFamily="66" charset="0"/>
              </a:rPr>
              <a:t>neprebieha tepelná výmena medzi plynom a </a:t>
            </a:r>
            <a:r>
              <a:rPr lang="sk-SK" sz="2600" dirty="0" smtClean="0">
                <a:solidFill>
                  <a:srgbClr val="FFFF00"/>
                </a:solidFill>
                <a:latin typeface="Kristen ITC" pitchFamily="66" charset="0"/>
              </a:rPr>
              <a:t>okolím (dej za dokonale tepelnej izolácie)</a:t>
            </a:r>
            <a:endParaRPr lang="sk-SK" sz="2600" dirty="0" smtClean="0">
              <a:solidFill>
                <a:srgbClr val="FFFF00"/>
              </a:solidFill>
              <a:latin typeface="Kristen ITC" pitchFamily="66" charset="0"/>
            </a:endParaRPr>
          </a:p>
          <a:p>
            <a:pPr marL="342900" lvl="4" indent="-342900" eaLnBrk="1" hangingPunct="1">
              <a:buFontTx/>
              <a:buChar char="•"/>
            </a:pPr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Q= 0J   ∆ U = W</a:t>
            </a:r>
          </a:p>
          <a:p>
            <a:pPr eaLnBrk="1" hangingPunct="1"/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pre tento dej s ideálnym plynom platí </a:t>
            </a:r>
            <a:r>
              <a:rPr lang="sk-SK" sz="2600" dirty="0" err="1" smtClean="0">
                <a:solidFill>
                  <a:srgbClr val="FF0000"/>
                </a:solidFill>
                <a:latin typeface="Kristen ITC" pitchFamily="66" charset="0"/>
              </a:rPr>
              <a:t>Poissonov</a:t>
            </a:r>
            <a:r>
              <a:rPr lang="sk-SK" sz="2600" dirty="0" smtClean="0">
                <a:solidFill>
                  <a:srgbClr val="FF0000"/>
                </a:solidFill>
                <a:latin typeface="Kristen ITC" pitchFamily="66" charset="0"/>
              </a:rPr>
              <a:t> zákon</a:t>
            </a:r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 </a:t>
            </a:r>
          </a:p>
          <a:p>
            <a:pPr eaLnBrk="1" hangingPunct="1"/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(</a:t>
            </a:r>
            <a:r>
              <a:rPr lang="he-IL" sz="2600" dirty="0" smtClean="0">
                <a:solidFill>
                  <a:schemeClr val="bg1"/>
                </a:solidFill>
                <a:latin typeface="Kristen ITC" pitchFamily="66" charset="0"/>
              </a:rPr>
              <a:t>א</a:t>
            </a:r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- </a:t>
            </a:r>
            <a:r>
              <a:rPr lang="sk-SK" sz="2600" dirty="0" err="1" smtClean="0">
                <a:solidFill>
                  <a:schemeClr val="bg1"/>
                </a:solidFill>
                <a:latin typeface="Kristen ITC" pitchFamily="66" charset="0"/>
              </a:rPr>
              <a:t>Poissonova</a:t>
            </a:r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 konštanta)</a:t>
            </a:r>
          </a:p>
          <a:p>
            <a:pPr eaLnBrk="1" hangingPunct="1"/>
            <a:r>
              <a:rPr lang="sk-SK" sz="2600" dirty="0" smtClean="0">
                <a:solidFill>
                  <a:schemeClr val="bg1"/>
                </a:solidFill>
                <a:latin typeface="Kristen ITC" pitchFamily="66" charset="0"/>
              </a:rPr>
              <a:t>grafickým vyjadrením je </a:t>
            </a:r>
            <a:r>
              <a:rPr lang="sk-SK" sz="2600" dirty="0" err="1" smtClean="0">
                <a:solidFill>
                  <a:schemeClr val="bg1"/>
                </a:solidFill>
                <a:latin typeface="Kristen ITC" pitchFamily="66" charset="0"/>
              </a:rPr>
              <a:t>adiabata</a:t>
            </a:r>
            <a:endParaRPr lang="sk-SK" sz="2600" dirty="0" smtClean="0">
              <a:solidFill>
                <a:schemeClr val="bg1"/>
              </a:solidFill>
              <a:latin typeface="Kristen ITC" pitchFamily="66" charset="0"/>
            </a:endParaRPr>
          </a:p>
          <a:p>
            <a:pPr eaLnBrk="1" hangingPunct="1"/>
            <a:endParaRPr lang="sk-SK" dirty="0" smtClean="0">
              <a:latin typeface="Kristen ITC" pitchFamily="66" charset="0"/>
            </a:endParaRPr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2708275"/>
            <a:ext cx="3671888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5508625" y="1628775"/>
          <a:ext cx="2735263" cy="660400"/>
        </p:xfrm>
        <a:graphic>
          <a:graphicData uri="http://schemas.openxmlformats.org/presentationml/2006/ole">
            <p:oleObj spid="_x0000_s4098" name="Rovnica" r:id="rId5" imgW="825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DA4BBD-02FF-4FF1-826C-D1BEAB71961A}" type="slidenum">
              <a:rPr lang="cs-CZ"/>
              <a:pPr/>
              <a:t>2</a:t>
            </a:fld>
            <a:endParaRPr lang="cs-CZ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714348" y="1500174"/>
            <a:ext cx="7786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bg1"/>
                </a:solidFill>
              </a:rPr>
              <a:t>Q=0 J </a:t>
            </a:r>
          </a:p>
          <a:p>
            <a:r>
              <a:rPr lang="sk-SK" dirty="0" smtClean="0">
                <a:solidFill>
                  <a:schemeClr val="bg1"/>
                </a:solidFill>
              </a:rPr>
              <a:t>0=</a:t>
            </a:r>
            <a:r>
              <a:rPr lang="sk-SK" dirty="0" smtClean="0">
                <a:solidFill>
                  <a:schemeClr val="bg1"/>
                </a:solidFill>
                <a:latin typeface="Kristen ITC" pitchFamily="66" charset="0"/>
              </a:rPr>
              <a:t> ∆ U</a:t>
            </a:r>
            <a:r>
              <a:rPr lang="sk-SK" dirty="0" smtClean="0">
                <a:solidFill>
                  <a:schemeClr val="bg1"/>
                </a:solidFill>
              </a:rPr>
              <a:t> + W´</a:t>
            </a:r>
            <a:endParaRPr lang="sk-SK" baseline="30000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rgbClr val="FFFF00"/>
                </a:solidFill>
                <a:latin typeface="Kristen ITC" pitchFamily="66" charset="0"/>
              </a:rPr>
              <a:t>-∆ U = W´</a:t>
            </a:r>
          </a:p>
          <a:p>
            <a:r>
              <a:rPr lang="sk-SK" dirty="0" err="1" smtClean="0">
                <a:solidFill>
                  <a:srgbClr val="FFFF00"/>
                </a:solidFill>
              </a:rPr>
              <a:t>Adiabatická</a:t>
            </a:r>
            <a:r>
              <a:rPr lang="sk-SK" dirty="0" smtClean="0">
                <a:solidFill>
                  <a:srgbClr val="FFFF00"/>
                </a:solidFill>
              </a:rPr>
              <a:t> expanzia </a:t>
            </a:r>
            <a:r>
              <a:rPr lang="sk-SK" dirty="0" smtClean="0">
                <a:solidFill>
                  <a:schemeClr val="bg1"/>
                </a:solidFill>
              </a:rPr>
              <a:t>= rozpínanie  - práca vykonaná plynom = úbytku jeho vnútornej energie ( Využitie dosahovanie nízkych teplôt napr. pri </a:t>
            </a:r>
            <a:r>
              <a:rPr lang="sk-SK" dirty="0" err="1" smtClean="0">
                <a:solidFill>
                  <a:schemeClr val="bg1"/>
                </a:solidFill>
              </a:rPr>
              <a:t>skvapaľňovaní</a:t>
            </a:r>
            <a:r>
              <a:rPr lang="sk-SK" dirty="0" smtClean="0">
                <a:solidFill>
                  <a:schemeClr val="bg1"/>
                </a:solidFill>
              </a:rPr>
              <a:t> plynov) </a:t>
            </a:r>
          </a:p>
          <a:p>
            <a:endParaRPr lang="sk-SK" dirty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Opakom je </a:t>
            </a:r>
            <a:r>
              <a:rPr lang="sk-SK" dirty="0" err="1" smtClean="0">
                <a:solidFill>
                  <a:srgbClr val="FFFF00"/>
                </a:solidFill>
              </a:rPr>
              <a:t>Adiabatická</a:t>
            </a:r>
            <a:r>
              <a:rPr lang="sk-SK" dirty="0" smtClean="0">
                <a:solidFill>
                  <a:srgbClr val="FFFF00"/>
                </a:solidFill>
              </a:rPr>
              <a:t> kompresia </a:t>
            </a:r>
            <a:r>
              <a:rPr lang="sk-SK" dirty="0" smtClean="0">
                <a:solidFill>
                  <a:schemeClr val="bg1"/>
                </a:solidFill>
              </a:rPr>
              <a:t>= </a:t>
            </a:r>
            <a:r>
              <a:rPr lang="sk-SK" dirty="0" err="1" smtClean="0">
                <a:solidFill>
                  <a:schemeClr val="bg1"/>
                </a:solidFill>
              </a:rPr>
              <a:t>stláčenie</a:t>
            </a:r>
            <a:r>
              <a:rPr lang="sk-SK" dirty="0" smtClean="0">
                <a:solidFill>
                  <a:schemeClr val="bg1"/>
                </a:solidFill>
              </a:rPr>
              <a:t> – práca vykonaná vonkajšími silami = prírastku jeho vnútornej energie (Využitie – </a:t>
            </a:r>
            <a:r>
              <a:rPr lang="sk-SK" dirty="0" err="1" smtClean="0">
                <a:solidFill>
                  <a:schemeClr val="bg1"/>
                </a:solidFill>
              </a:rPr>
              <a:t>samovznetenie</a:t>
            </a:r>
            <a:r>
              <a:rPr lang="sk-SK" dirty="0" smtClean="0">
                <a:solidFill>
                  <a:schemeClr val="bg1"/>
                </a:solidFill>
              </a:rPr>
              <a:t> plynov, napr. </a:t>
            </a:r>
            <a:r>
              <a:rPr lang="sk-SK" dirty="0" err="1" smtClean="0">
                <a:solidFill>
                  <a:schemeClr val="bg1"/>
                </a:solidFill>
              </a:rPr>
              <a:t>dieslove</a:t>
            </a:r>
            <a:r>
              <a:rPr lang="sk-SK" dirty="0" smtClean="0">
                <a:solidFill>
                  <a:schemeClr val="bg1"/>
                </a:solidFill>
              </a:rPr>
              <a:t> motory) </a:t>
            </a:r>
          </a:p>
          <a:p>
            <a:r>
              <a:rPr lang="sk-SK" dirty="0" smtClean="0">
                <a:solidFill>
                  <a:srgbClr val="FFFF00"/>
                </a:solidFill>
              </a:rPr>
              <a:t>W= </a:t>
            </a:r>
            <a:r>
              <a:rPr lang="sk-SK" dirty="0" smtClean="0">
                <a:solidFill>
                  <a:srgbClr val="FFFF00"/>
                </a:solidFill>
                <a:latin typeface="Kristen ITC" pitchFamily="66" charset="0"/>
              </a:rPr>
              <a:t>∆ U</a:t>
            </a:r>
            <a:endParaRPr lang="sk-SK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smtClean="0">
                <a:solidFill>
                  <a:schemeClr val="bg1"/>
                </a:solidFill>
                <a:latin typeface="Kristen ITC" pitchFamily="66" charset="0"/>
              </a:rPr>
              <a:t>Siméon Denis Poisson</a:t>
            </a:r>
          </a:p>
        </p:txBody>
      </p:sp>
      <p:sp>
        <p:nvSpPr>
          <p:cNvPr id="11267" name="Zástupný symbol obsahu 2"/>
          <p:cNvSpPr>
            <a:spLocks noGrp="1"/>
          </p:cNvSpPr>
          <p:nvPr>
            <p:ph idx="1"/>
          </p:nvPr>
        </p:nvSpPr>
        <p:spPr>
          <a:xfrm>
            <a:off x="323850" y="1700213"/>
            <a:ext cx="4833938" cy="4926012"/>
          </a:xfrm>
        </p:spPr>
        <p:txBody>
          <a:bodyPr/>
          <a:lstStyle/>
          <a:p>
            <a:r>
              <a:rPr lang="sk-SK" sz="2600" smtClean="0">
                <a:solidFill>
                  <a:schemeClr val="bg1"/>
                </a:solidFill>
                <a:latin typeface="Kristen ITC" pitchFamily="66" charset="0"/>
              </a:rPr>
              <a:t>*21.jún 1781 Pithiviers</a:t>
            </a:r>
          </a:p>
          <a:p>
            <a:r>
              <a:rPr lang="sk-SK" sz="2600" smtClean="0">
                <a:solidFill>
                  <a:schemeClr val="bg1"/>
                </a:solidFill>
                <a:latin typeface="Kristen ITC" pitchFamily="66" charset="0"/>
              </a:rPr>
              <a:t>†25.apríl 1840 Paríž</a:t>
            </a:r>
          </a:p>
          <a:p>
            <a:r>
              <a:rPr lang="sk-SK" sz="2600" smtClean="0">
                <a:solidFill>
                  <a:schemeClr val="bg1"/>
                </a:solidFill>
                <a:latin typeface="Kristen ITC" pitchFamily="66" charset="0"/>
              </a:rPr>
              <a:t>bol francúzsky fyzik a matematik</a:t>
            </a:r>
          </a:p>
          <a:p>
            <a:r>
              <a:rPr lang="sk-SK" sz="2600" smtClean="0">
                <a:solidFill>
                  <a:schemeClr val="bg1"/>
                </a:solidFill>
                <a:latin typeface="Kristen ITC" pitchFamily="66" charset="0"/>
              </a:rPr>
              <a:t>Bol členom Francúzskej akadémie vied a je považovaný za jedného zo zakladateľov matematickej fyziky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7163" y="1700213"/>
            <a:ext cx="3316287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149</Words>
  <Application>Microsoft Office PowerPoint</Application>
  <PresentationFormat>Prezentácia na obrazovke (4:3)</PresentationFormat>
  <Paragraphs>22</Paragraphs>
  <Slides>3</Slides>
  <Notes>3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10" baseType="lpstr">
      <vt:lpstr>Arial</vt:lpstr>
      <vt:lpstr>Calibri</vt:lpstr>
      <vt:lpstr>Kristen ITC</vt:lpstr>
      <vt:lpstr>Wingdings</vt:lpstr>
      <vt:lpstr>Script MT Bold</vt:lpstr>
      <vt:lpstr>Predvolený návrh</vt:lpstr>
      <vt:lpstr>Microsoft Equation 3.0</vt:lpstr>
      <vt:lpstr>Adiabatický dej </vt:lpstr>
      <vt:lpstr>Snímka 2</vt:lpstr>
      <vt:lpstr>Siméon Denis Poisson</vt:lpstr>
    </vt:vector>
  </TitlesOfParts>
  <Company>gymlet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Deje v plynoch</dc:title>
  <dc:creator>student</dc:creator>
  <cp:lastModifiedBy>Jarka Viťazková</cp:lastModifiedBy>
  <cp:revision>26</cp:revision>
  <dcterms:created xsi:type="dcterms:W3CDTF">2011-02-02T12:00:48Z</dcterms:created>
  <dcterms:modified xsi:type="dcterms:W3CDTF">2020-10-13T10:43:40Z</dcterms:modified>
</cp:coreProperties>
</file>