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76" autoAdjust="0"/>
  </p:normalViewPr>
  <p:slideViewPr>
    <p:cSldViewPr>
      <p:cViewPr>
        <p:scale>
          <a:sx n="69" d="100"/>
          <a:sy n="69" d="100"/>
        </p:scale>
        <p:origin x="-118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20" name="Zástupný symbol pro zápatí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élní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élní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9" name="Vývojový diagram: postup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ostup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ýse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DBF51C5-EC21-4D3D-B713-4C1C5536DEA6}" type="datetimeFigureOut">
              <a:rPr lang="sk-SK" smtClean="0"/>
              <a:pPr/>
              <a:t>31.10.2017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élní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sk/url?sa=i&amp;rct=j&amp;q=&amp;esrc=s&amp;source=images&amp;cd=&amp;cad=rja&amp;uact=8&amp;ved=0ahUKEwi3p4T20qbJAhVDRBQKHQWXAoUQjRwIBw&amp;url=http://satelitna.sk/714-miniaturni-a-zarovky-do-svitilen-s-vlaknem&amp;psig=AFQjCNGmr7ZnQidUyefG8RFozPjXq_78TQ&amp;ust=1448371578509583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sk/url?sa=i&amp;rct=j&amp;q=&amp;esrc=s&amp;source=images&amp;cd=&amp;cad=rja&amp;uact=8&amp;ved=0ahUKEwi3p4T20qbJAhVDRBQKHQWXAoUQjRwIBw&amp;url=http://satelitna.sk/714-miniaturni-a-zarovky-do-svitilen-s-vlaknem&amp;psig=AFQjCNGmr7ZnQidUyefG8RFozPjXq_78TQ&amp;ust=144837157850958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12918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Elektrický obvod. Elektrické vodiče a izolanty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29256" y="2214554"/>
            <a:ext cx="1714512" cy="1857388"/>
          </a:xfrm>
        </p:spPr>
        <p:txBody>
          <a:bodyPr>
            <a:noAutofit/>
          </a:bodyPr>
          <a:lstStyle/>
          <a:p>
            <a:r>
              <a:rPr lang="sk-SK" sz="20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lang="sk-SK" sz="20000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Baterie GP 312A Super Alkaline 4,5V (plochá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87319">
            <a:off x="1929001" y="2417548"/>
            <a:ext cx="2857520" cy="3164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4" name="Picture 4" descr="http://satelitna.sk/16038-home_default/zarovka-4v-05a-e10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2500306"/>
            <a:ext cx="2057400" cy="1962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satelitna.sk/16038-home_default/zarovka-4v-05a-e10.jp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 rot="19312351">
            <a:off x="1865047" y="2547384"/>
            <a:ext cx="1307042" cy="1246531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28728" y="214290"/>
            <a:ext cx="7498080" cy="785818"/>
          </a:xfrm>
        </p:spPr>
        <p:txBody>
          <a:bodyPr/>
          <a:lstStyle/>
          <a:p>
            <a:pPr algn="ctr"/>
            <a:r>
              <a:rPr lang="sk-SK" dirty="0" smtClean="0"/>
              <a:t>Elektrický obvod</a:t>
            </a:r>
            <a:endParaRPr lang="sk-SK" dirty="0"/>
          </a:p>
        </p:txBody>
      </p:sp>
      <p:pic>
        <p:nvPicPr>
          <p:cNvPr id="4" name="Picture 2" descr="Baterie GP 312A Super Alkaline 4,5V (plochá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787319">
            <a:off x="1106737" y="3340007"/>
            <a:ext cx="2368709" cy="2623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5" name="Skupina 14"/>
          <p:cNvGrpSpPr/>
          <p:nvPr/>
        </p:nvGrpSpPr>
        <p:grpSpPr>
          <a:xfrm>
            <a:off x="611560" y="1268760"/>
            <a:ext cx="3514486" cy="2065287"/>
            <a:chOff x="1714480" y="1373784"/>
            <a:chExt cx="3514486" cy="2065287"/>
          </a:xfrm>
        </p:grpSpPr>
        <p:sp>
          <p:nvSpPr>
            <p:cNvPr id="7" name="Lichobežník 6"/>
            <p:cNvSpPr/>
            <p:nvPr/>
          </p:nvSpPr>
          <p:spPr>
            <a:xfrm rot="9473828">
              <a:off x="2900624" y="1434350"/>
              <a:ext cx="308894" cy="1428760"/>
            </a:xfrm>
            <a:prstGeom prst="trapezoid">
              <a:avLst>
                <a:gd name="adj" fmla="val 3912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Lichobežník 7"/>
            <p:cNvSpPr/>
            <p:nvPr/>
          </p:nvSpPr>
          <p:spPr>
            <a:xfrm rot="13110191">
              <a:off x="3983030" y="1583876"/>
              <a:ext cx="308894" cy="1428760"/>
            </a:xfrm>
            <a:prstGeom prst="trapezoid">
              <a:avLst>
                <a:gd name="adj" fmla="val 3912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Lichobežník 8"/>
            <p:cNvSpPr/>
            <p:nvPr/>
          </p:nvSpPr>
          <p:spPr>
            <a:xfrm rot="14311027">
              <a:off x="4250178" y="1862091"/>
              <a:ext cx="308894" cy="1428760"/>
            </a:xfrm>
            <a:prstGeom prst="trapezoid">
              <a:avLst>
                <a:gd name="adj" fmla="val 3912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Lichobežník 9"/>
            <p:cNvSpPr/>
            <p:nvPr/>
          </p:nvSpPr>
          <p:spPr>
            <a:xfrm rot="7487473">
              <a:off x="2449147" y="1748876"/>
              <a:ext cx="308894" cy="1428760"/>
            </a:xfrm>
            <a:prstGeom prst="trapezoid">
              <a:avLst>
                <a:gd name="adj" fmla="val 3912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" name="Lichobežník 10"/>
            <p:cNvSpPr/>
            <p:nvPr/>
          </p:nvSpPr>
          <p:spPr>
            <a:xfrm rot="5400000">
              <a:off x="2274413" y="2369001"/>
              <a:ext cx="308894" cy="1428760"/>
            </a:xfrm>
            <a:prstGeom prst="trapezoid">
              <a:avLst>
                <a:gd name="adj" fmla="val 3912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Lichobežník 11"/>
            <p:cNvSpPr/>
            <p:nvPr/>
          </p:nvSpPr>
          <p:spPr>
            <a:xfrm rot="17215293">
              <a:off x="4360139" y="2570244"/>
              <a:ext cx="308894" cy="1428760"/>
            </a:xfrm>
            <a:prstGeom prst="trapezoid">
              <a:avLst>
                <a:gd name="adj" fmla="val 3912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Lichobežník 5"/>
            <p:cNvSpPr/>
            <p:nvPr/>
          </p:nvSpPr>
          <p:spPr>
            <a:xfrm rot="11556723">
              <a:off x="3509812" y="1373784"/>
              <a:ext cx="308894" cy="1428760"/>
            </a:xfrm>
            <a:prstGeom prst="trapezoid">
              <a:avLst>
                <a:gd name="adj" fmla="val 3912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6" name="BlokTextu 15"/>
          <p:cNvSpPr txBox="1"/>
          <p:nvPr/>
        </p:nvSpPr>
        <p:spPr>
          <a:xfrm>
            <a:off x="4067944" y="980728"/>
            <a:ext cx="4896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Toto je </a:t>
            </a:r>
            <a:r>
              <a:rPr lang="sk-SK" b="1" dirty="0" smtClean="0"/>
              <a:t>najjednoduchší elektrický obvod:</a:t>
            </a:r>
            <a:r>
              <a:rPr lang="sk-SK" dirty="0" smtClean="0"/>
              <a:t> </a:t>
            </a:r>
          </a:p>
          <a:p>
            <a:pPr>
              <a:buFontTx/>
              <a:buChar char="-"/>
            </a:pPr>
            <a:r>
              <a:rPr lang="sk-SK" dirty="0" smtClean="0"/>
              <a:t>Zdroj elektrického napätia (plochá batéria) </a:t>
            </a:r>
          </a:p>
          <a:p>
            <a:pPr>
              <a:buFontTx/>
              <a:buChar char="-"/>
            </a:pPr>
            <a:r>
              <a:rPr lang="sk-SK" dirty="0" smtClean="0"/>
              <a:t> a spotrebič (žiarovka)</a:t>
            </a:r>
          </a:p>
          <a:p>
            <a:endParaRPr lang="sk-SK" dirty="0" smtClean="0"/>
          </a:p>
          <a:p>
            <a:r>
              <a:rPr lang="sk-SK" dirty="0" smtClean="0"/>
              <a:t>Žiarovka svieti, obvodom prechádza elektrický prúd.</a:t>
            </a:r>
          </a:p>
          <a:p>
            <a:endParaRPr lang="sk-SK" dirty="0" smtClean="0"/>
          </a:p>
          <a:p>
            <a:r>
              <a:rPr lang="sk-SK" dirty="0" smtClean="0"/>
              <a:t>Zvyčajne je elektrický obvod tvorený aj elektrickými vodičmi , ktoré spájajú jednotlivé komponenty el. obvodu.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3671392" y="4077072"/>
            <a:ext cx="5472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u="sng" dirty="0" smtClean="0"/>
              <a:t>Podmienky vedenia el. prúdu v obvode:</a:t>
            </a:r>
          </a:p>
          <a:p>
            <a:pPr>
              <a:buFontTx/>
              <a:buChar char="-"/>
            </a:pPr>
            <a:r>
              <a:rPr lang="sk-SK" dirty="0" smtClean="0"/>
              <a:t>Zdroj elektrického napätia (energie)</a:t>
            </a:r>
          </a:p>
          <a:p>
            <a:pPr>
              <a:buFontTx/>
              <a:buChar char="-"/>
            </a:pPr>
            <a:r>
              <a:rPr lang="sk-SK" dirty="0" smtClean="0"/>
              <a:t>Uzavretý elektrický obvod</a:t>
            </a:r>
          </a:p>
          <a:p>
            <a:pPr>
              <a:buFontTx/>
              <a:buChar char="-"/>
            </a:pPr>
            <a:r>
              <a:rPr lang="sk-SK" dirty="0" smtClean="0"/>
              <a:t>Spojenie všetkých komponentov elektrickými vodičmi (kovy, grafit)</a:t>
            </a:r>
          </a:p>
          <a:p>
            <a:pPr>
              <a:buFontTx/>
              <a:buChar char="-"/>
            </a:pP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251520" y="5661248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700" dirty="0" smtClean="0"/>
              <a:t>Už vieme: </a:t>
            </a:r>
            <a:r>
              <a:rPr lang="sk-SK" sz="1700" b="1" u="sng" dirty="0" smtClean="0"/>
              <a:t>elektrické vodiče </a:t>
            </a:r>
            <a:r>
              <a:rPr lang="sk-SK" sz="1700" b="1" dirty="0" smtClean="0"/>
              <a:t> </a:t>
            </a:r>
            <a:r>
              <a:rPr lang="sk-SK" sz="1700" dirty="0" smtClean="0"/>
              <a:t>sú látky, ktoré vedú el. prúd</a:t>
            </a:r>
          </a:p>
          <a:p>
            <a:r>
              <a:rPr lang="sk-SK" sz="1700" dirty="0" smtClean="0"/>
              <a:t>	  </a:t>
            </a:r>
            <a:r>
              <a:rPr lang="sk-SK" sz="1700" b="1" u="sng" dirty="0" smtClean="0"/>
              <a:t>elektrické izolanty </a:t>
            </a:r>
            <a:r>
              <a:rPr lang="sk-SK" sz="1700" dirty="0" smtClean="0"/>
              <a:t>sú látky, ktoré nevedú elektrický prúd (drevo, sklo, plasty)</a:t>
            </a:r>
          </a:p>
          <a:p>
            <a:r>
              <a:rPr lang="sk-SK" dirty="0" smtClean="0"/>
              <a:t>           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4" grpId="0" uiExpand="1" build="allAtOnce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933056"/>
            <a:ext cx="16859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Schéma elektrického obvodu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6" y="908720"/>
            <a:ext cx="8178112" cy="533968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Pre zjednodušenie znázornenia el. obvodu používame jeho schému</a:t>
            </a:r>
          </a:p>
          <a:p>
            <a:r>
              <a:rPr lang="sk-SK" sz="2400" dirty="0" smtClean="0"/>
              <a:t>Do schémy zakresľujeme elektrotechnické značky jednotlivých komponentov:</a:t>
            </a:r>
          </a:p>
          <a:p>
            <a:endParaRPr lang="sk-SK" sz="2400" dirty="0" smtClean="0"/>
          </a:p>
          <a:p>
            <a:endParaRPr lang="sk-SK" sz="2400" dirty="0"/>
          </a:p>
        </p:txBody>
      </p:sp>
      <p:pic>
        <p:nvPicPr>
          <p:cNvPr id="3074" name="Picture 2" descr="http://testyzsvlachovice.wz.cz/prakticke%20cinnosti/elektrotechnika/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3" y="2924944"/>
            <a:ext cx="1728192" cy="595929"/>
          </a:xfrm>
          <a:prstGeom prst="rect">
            <a:avLst/>
          </a:prstGeom>
          <a:noFill/>
        </p:spPr>
      </p:pic>
      <p:cxnSp>
        <p:nvCxnSpPr>
          <p:cNvPr id="7" name="Rovná spojnica 6"/>
          <p:cNvCxnSpPr/>
          <p:nvPr/>
        </p:nvCxnSpPr>
        <p:spPr>
          <a:xfrm>
            <a:off x="1403648" y="3717032"/>
            <a:ext cx="15121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http://ondavska.com/sub/elektronika/obrazky/spinac/spinac_znack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3933056"/>
            <a:ext cx="1656184" cy="930187"/>
          </a:xfrm>
          <a:prstGeom prst="rect">
            <a:avLst/>
          </a:prstGeom>
          <a:noFill/>
        </p:spPr>
      </p:pic>
      <p:sp>
        <p:nvSpPr>
          <p:cNvPr id="14" name="BlokTextu 13"/>
          <p:cNvSpPr txBox="1"/>
          <p:nvPr/>
        </p:nvSpPr>
        <p:spPr>
          <a:xfrm>
            <a:off x="3275856" y="299695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žiarovka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3347864" y="357301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vodič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3419872" y="42210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spínač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3419872" y="515719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batéria</a:t>
            </a:r>
            <a:endParaRPr lang="sk-SK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869160"/>
            <a:ext cx="16859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http://testyzsvlachovice.wz.cz/prakticke%20cinnosti/elektrotechnika/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852936"/>
            <a:ext cx="1728192" cy="595929"/>
          </a:xfrm>
          <a:prstGeom prst="rect">
            <a:avLst/>
          </a:prstGeom>
          <a:noFill/>
        </p:spPr>
      </p:pic>
      <p:cxnSp>
        <p:nvCxnSpPr>
          <p:cNvPr id="20" name="Rovná spojnica 19"/>
          <p:cNvCxnSpPr/>
          <p:nvPr/>
        </p:nvCxnSpPr>
        <p:spPr>
          <a:xfrm>
            <a:off x="6660232" y="3140968"/>
            <a:ext cx="15121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>
            <a:off x="8172400" y="3140968"/>
            <a:ext cx="0" cy="1440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4" descr="http://ondavska.com/sub/elektronika/obrazky/spinac/spinac_znack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77072"/>
            <a:ext cx="1656184" cy="930187"/>
          </a:xfrm>
          <a:prstGeom prst="rect">
            <a:avLst/>
          </a:prstGeom>
          <a:noFill/>
        </p:spPr>
      </p:pic>
      <p:cxnSp>
        <p:nvCxnSpPr>
          <p:cNvPr id="25" name="Rovná spojnica 24"/>
          <p:cNvCxnSpPr/>
          <p:nvPr/>
        </p:nvCxnSpPr>
        <p:spPr>
          <a:xfrm>
            <a:off x="5364088" y="3140968"/>
            <a:ext cx="0" cy="1440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>
            <a:off x="5364088" y="3140968"/>
            <a:ext cx="7920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Kruhová šípka 32"/>
          <p:cNvSpPr/>
          <p:nvPr/>
        </p:nvSpPr>
        <p:spPr>
          <a:xfrm rot="16527344" flipH="1">
            <a:off x="6788769" y="4178829"/>
            <a:ext cx="397137" cy="3655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0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cxnSp>
        <p:nvCxnSpPr>
          <p:cNvPr id="35" name="Rovná spojnica 34"/>
          <p:cNvCxnSpPr/>
          <p:nvPr/>
        </p:nvCxnSpPr>
        <p:spPr>
          <a:xfrm>
            <a:off x="7092280" y="4437112"/>
            <a:ext cx="64807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6" name="Skupina 35"/>
          <p:cNvGrpSpPr/>
          <p:nvPr/>
        </p:nvGrpSpPr>
        <p:grpSpPr>
          <a:xfrm>
            <a:off x="5724128" y="2506957"/>
            <a:ext cx="1346470" cy="828881"/>
            <a:chOff x="961371" y="1441000"/>
            <a:chExt cx="4694068" cy="3962239"/>
          </a:xfrm>
        </p:grpSpPr>
        <p:sp>
          <p:nvSpPr>
            <p:cNvPr id="37" name="Lichobežník 36"/>
            <p:cNvSpPr/>
            <p:nvPr/>
          </p:nvSpPr>
          <p:spPr>
            <a:xfrm rot="9473828">
              <a:off x="2352704" y="1748760"/>
              <a:ext cx="370779" cy="1765821"/>
            </a:xfrm>
            <a:prstGeom prst="trapezoid">
              <a:avLst>
                <a:gd name="adj" fmla="val 3912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8" name="Lichobežník 37"/>
            <p:cNvSpPr/>
            <p:nvPr/>
          </p:nvSpPr>
          <p:spPr>
            <a:xfrm rot="12970017">
              <a:off x="4034891" y="1804957"/>
              <a:ext cx="630895" cy="1677095"/>
            </a:xfrm>
            <a:prstGeom prst="trapezoid">
              <a:avLst>
                <a:gd name="adj" fmla="val 3912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9" name="Lichobežník 38"/>
            <p:cNvSpPr/>
            <p:nvPr/>
          </p:nvSpPr>
          <p:spPr>
            <a:xfrm rot="14311027">
              <a:off x="4545718" y="3007479"/>
              <a:ext cx="613390" cy="1197881"/>
            </a:xfrm>
            <a:prstGeom prst="trapezoid">
              <a:avLst>
                <a:gd name="adj" fmla="val 3912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0" name="Lichobežník 39"/>
            <p:cNvSpPr/>
            <p:nvPr/>
          </p:nvSpPr>
          <p:spPr>
            <a:xfrm rot="7487473">
              <a:off x="1527499" y="2960053"/>
              <a:ext cx="624986" cy="1211710"/>
            </a:xfrm>
            <a:prstGeom prst="trapezoid">
              <a:avLst>
                <a:gd name="adj" fmla="val 3912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1" name="Lichobežník 40"/>
            <p:cNvSpPr/>
            <p:nvPr/>
          </p:nvSpPr>
          <p:spPr>
            <a:xfrm rot="5400000">
              <a:off x="1503643" y="4273672"/>
              <a:ext cx="344214" cy="1428758"/>
            </a:xfrm>
            <a:prstGeom prst="trapezoid">
              <a:avLst>
                <a:gd name="adj" fmla="val 3912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2" name="Lichobežník 41"/>
            <p:cNvSpPr/>
            <p:nvPr/>
          </p:nvSpPr>
          <p:spPr>
            <a:xfrm rot="17215293">
              <a:off x="4786613" y="4534413"/>
              <a:ext cx="308893" cy="1428759"/>
            </a:xfrm>
            <a:prstGeom prst="trapezoid">
              <a:avLst>
                <a:gd name="adj" fmla="val 3912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3" name="Lichobežník 42"/>
            <p:cNvSpPr/>
            <p:nvPr/>
          </p:nvSpPr>
          <p:spPr>
            <a:xfrm rot="10800000">
              <a:off x="3078532" y="1441000"/>
              <a:ext cx="585734" cy="1696550"/>
            </a:xfrm>
            <a:prstGeom prst="trapezoid">
              <a:avLst>
                <a:gd name="adj" fmla="val 3912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4" grpId="0"/>
      <p:bldP spid="15" grpId="0"/>
      <p:bldP spid="16" grpId="0"/>
      <p:bldP spid="17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algn="ctr">
              <a:buNone/>
            </a:pPr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ĎAKUJEM ZA POZORNOSŤ !</a:t>
            </a:r>
            <a:endParaRPr lang="sk-SK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unovrat">
  <a:themeElements>
    <a:clrScheme name="Slu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u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u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398</TotalTime>
  <Words>122</Words>
  <Application>Microsoft Office PowerPoint</Application>
  <PresentationFormat>Prezentácia na obrazovke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Slunovrat</vt:lpstr>
      <vt:lpstr>Elektrický obvod. Elektrické vodiče a izolanty</vt:lpstr>
      <vt:lpstr>Elektrický obvod</vt:lpstr>
      <vt:lpstr>Schéma elektrického obvodu</vt:lpstr>
      <vt:lpstr>Snímka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Skúmame magnetické vlastnosti látok</dc:title>
  <dc:creator>pedagog</dc:creator>
  <cp:lastModifiedBy>Jaroslava Vitazkova</cp:lastModifiedBy>
  <cp:revision>60</cp:revision>
  <dcterms:created xsi:type="dcterms:W3CDTF">2015-09-07T11:27:53Z</dcterms:created>
  <dcterms:modified xsi:type="dcterms:W3CDTF">2017-10-31T10:55:09Z</dcterms:modified>
</cp:coreProperties>
</file>