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handoutMasterIdLst>
    <p:handoutMasterId r:id="rId1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9875838" cy="6799263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78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hlavičk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9530" cy="34114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sz="quarter" idx="1"/>
          </p:nvPr>
        </p:nvSpPr>
        <p:spPr>
          <a:xfrm>
            <a:off x="5594023" y="0"/>
            <a:ext cx="4279530" cy="34114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095E88-53DD-49C1-8C5A-B335C2A67992}" type="datetimeFigureOut">
              <a:rPr lang="sk-SK" smtClean="0"/>
              <a:t>15. 6. 2021</a:t>
            </a:fld>
            <a:endParaRPr lang="sk-SK"/>
          </a:p>
        </p:txBody>
      </p:sp>
      <p:sp>
        <p:nvSpPr>
          <p:cNvPr id="4" name="Zástupný objekt pre pätu 3"/>
          <p:cNvSpPr>
            <a:spLocks noGrp="1"/>
          </p:cNvSpPr>
          <p:nvPr>
            <p:ph type="ftr" sz="quarter" idx="2"/>
          </p:nvPr>
        </p:nvSpPr>
        <p:spPr>
          <a:xfrm>
            <a:off x="0" y="6458120"/>
            <a:ext cx="4279530" cy="34114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5" name="Zástupný objekt pre číslo snímky 4"/>
          <p:cNvSpPr>
            <a:spLocks noGrp="1"/>
          </p:cNvSpPr>
          <p:nvPr>
            <p:ph type="sldNum" sz="quarter" idx="3"/>
          </p:nvPr>
        </p:nvSpPr>
        <p:spPr>
          <a:xfrm>
            <a:off x="5594023" y="6458120"/>
            <a:ext cx="4279530" cy="34114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7EB97B-B9CC-4F9D-AF06-B612C8986F1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184429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Kliknutím 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11AD9-BEFD-46B8-BF1B-DDA5BBAE3152}" type="datetimeFigureOut">
              <a:rPr lang="sk-SK" smtClean="0"/>
              <a:t>15. 6. 2021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C3B4F-90BE-417C-8B28-45C754915D4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1135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11AD9-BEFD-46B8-BF1B-DDA5BBAE3152}" type="datetimeFigureOut">
              <a:rPr lang="sk-SK" smtClean="0"/>
              <a:t>15. 6. 2021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C3B4F-90BE-417C-8B28-45C754915D4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71095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11AD9-BEFD-46B8-BF1B-DDA5BBAE3152}" type="datetimeFigureOut">
              <a:rPr lang="sk-SK" smtClean="0"/>
              <a:t>15. 6. 2021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C3B4F-90BE-417C-8B28-45C754915D45}" type="slidenum">
              <a:rPr lang="sk-SK" smtClean="0"/>
              <a:t>‹#›</a:t>
            </a:fld>
            <a:endParaRPr lang="sk-SK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803861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11AD9-BEFD-46B8-BF1B-DDA5BBAE3152}" type="datetimeFigureOut">
              <a:rPr lang="sk-SK" smtClean="0"/>
              <a:t>15. 6. 2021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C3B4F-90BE-417C-8B28-45C754915D4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996602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 ponu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11AD9-BEFD-46B8-BF1B-DDA5BBAE3152}" type="datetimeFigureOut">
              <a:rPr lang="sk-SK" smtClean="0"/>
              <a:t>15. 6. 2021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C3B4F-90BE-417C-8B28-45C754915D45}" type="slidenum">
              <a:rPr lang="sk-SK" smtClean="0"/>
              <a:t>‹#›</a:t>
            </a:fld>
            <a:endParaRPr lang="sk-SK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653173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alebo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11AD9-BEFD-46B8-BF1B-DDA5BBAE3152}" type="datetimeFigureOut">
              <a:rPr lang="sk-SK" smtClean="0"/>
              <a:t>15. 6. 2021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C3B4F-90BE-417C-8B28-45C754915D4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76670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11AD9-BEFD-46B8-BF1B-DDA5BBAE3152}" type="datetimeFigureOut">
              <a:rPr lang="sk-SK" smtClean="0"/>
              <a:t>15. 6. 2021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C3B4F-90BE-417C-8B28-45C754915D4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337879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11AD9-BEFD-46B8-BF1B-DDA5BBAE3152}" type="datetimeFigureOut">
              <a:rPr lang="sk-SK" smtClean="0"/>
              <a:t>15. 6. 2021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C3B4F-90BE-417C-8B28-45C754915D4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62117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11AD9-BEFD-46B8-BF1B-DDA5BBAE3152}" type="datetimeFigureOut">
              <a:rPr lang="sk-SK" smtClean="0"/>
              <a:t>15. 6. 2021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C3B4F-90BE-417C-8B28-45C754915D4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23759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11AD9-BEFD-46B8-BF1B-DDA5BBAE3152}" type="datetimeFigureOut">
              <a:rPr lang="sk-SK" smtClean="0"/>
              <a:t>15. 6. 2021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C3B4F-90BE-417C-8B28-45C754915D4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61532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11AD9-BEFD-46B8-BF1B-DDA5BBAE3152}" type="datetimeFigureOut">
              <a:rPr lang="sk-SK" smtClean="0"/>
              <a:t>15. 6. 2021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C3B4F-90BE-417C-8B28-45C754915D4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74581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11AD9-BEFD-46B8-BF1B-DDA5BBAE3152}" type="datetimeFigureOut">
              <a:rPr lang="sk-SK" smtClean="0"/>
              <a:t>15. 6. 2021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C3B4F-90BE-417C-8B28-45C754915D4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63888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11AD9-BEFD-46B8-BF1B-DDA5BBAE3152}" type="datetimeFigureOut">
              <a:rPr lang="sk-SK" smtClean="0"/>
              <a:t>15. 6. 2021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C3B4F-90BE-417C-8B28-45C754915D4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7891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11AD9-BEFD-46B8-BF1B-DDA5BBAE3152}" type="datetimeFigureOut">
              <a:rPr lang="sk-SK" smtClean="0"/>
              <a:t>15. 6. 2021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C3B4F-90BE-417C-8B28-45C754915D4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86189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11AD9-BEFD-46B8-BF1B-DDA5BBAE3152}" type="datetimeFigureOut">
              <a:rPr lang="sk-SK" smtClean="0"/>
              <a:t>15. 6. 2021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C3B4F-90BE-417C-8B28-45C754915D4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82271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C3B4F-90BE-417C-8B28-45C754915D45}" type="slidenum">
              <a:rPr lang="sk-SK" smtClean="0"/>
              <a:t>‹#›</a:t>
            </a:fld>
            <a:endParaRPr lang="sk-S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11AD9-BEFD-46B8-BF1B-DDA5BBAE3152}" type="datetimeFigureOut">
              <a:rPr lang="sk-SK" smtClean="0"/>
              <a:t>15. 6. 2021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46151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A11AD9-BEFD-46B8-BF1B-DDA5BBAE3152}" type="datetimeFigureOut">
              <a:rPr lang="sk-SK" smtClean="0"/>
              <a:t>15. 6. 2021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76C3B4F-90BE-417C-8B28-45C754915D4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85161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Mocninové</a:t>
            </a:r>
            <a:r>
              <a:rPr lang="sk-SK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funkcie</a:t>
            </a:r>
            <a:endParaRPr lang="sk-SK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sk-SK" sz="5400" dirty="0" smtClean="0"/>
              <a:t>Prirodzený a celočíselný exponent</a:t>
            </a:r>
            <a:endParaRPr lang="sk-SK" sz="5400" dirty="0"/>
          </a:p>
        </p:txBody>
      </p:sp>
    </p:spTree>
    <p:extLst>
      <p:ext uri="{BB962C8B-B14F-4D97-AF65-F5344CB8AC3E}">
        <p14:creationId xmlns:p14="http://schemas.microsoft.com/office/powerpoint/2010/main" val="1202703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Definícia – prirodzený exponent</a:t>
            </a:r>
            <a:endParaRPr lang="sk-SK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ástupný objekt pre obsah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1930400"/>
                <a:ext cx="8596668" cy="4239491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sk-SK" sz="2600" b="1" dirty="0" smtClean="0">
                    <a:solidFill>
                      <a:srgbClr val="FF0000"/>
                    </a:solidFill>
                  </a:rPr>
                  <a:t>Mocninová funkcia s prirodzeným exponentom </a:t>
                </a:r>
                <a:r>
                  <a:rPr lang="sk-SK" sz="2600" dirty="0" smtClean="0"/>
                  <a:t>sa </a:t>
                </a:r>
                <a:r>
                  <a:rPr lang="sk-SK" sz="2600" dirty="0"/>
                  <a:t>nazýva funkcia </a:t>
                </a:r>
                <a:r>
                  <a:rPr lang="sk-SK" sz="2600" dirty="0" smtClean="0"/>
                  <a:t>v tvare </a:t>
                </a:r>
                <a14:m>
                  <m:oMath xmlns:m="http://schemas.openxmlformats.org/officeDocument/2006/math">
                    <m:r>
                      <a:rPr lang="sk-SK" sz="26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sk-SK" sz="26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sk-SK" sz="26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sz="26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sk-SK" sz="26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sk-SK" sz="2600" dirty="0" smtClean="0"/>
                  <a:t>, kde </a:t>
                </a:r>
                <a14:m>
                  <m:oMath xmlns:m="http://schemas.openxmlformats.org/officeDocument/2006/math">
                    <m:r>
                      <a:rPr lang="sk-SK" sz="2600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sk-SK" sz="2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sk-SK" sz="2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𝑵</m:t>
                    </m:r>
                    <m:r>
                      <a:rPr lang="sk-SK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sk-SK" sz="2600" dirty="0" smtClean="0"/>
                  <a:t> Jej definičný obor je R.</a:t>
                </a:r>
              </a:p>
              <a:p>
                <a:pPr marL="0" indent="0" algn="just">
                  <a:buNone/>
                </a:pPr>
                <a:r>
                  <a:rPr lang="sk-SK" sz="2600" u="sng" dirty="0" smtClean="0">
                    <a:solidFill>
                      <a:srgbClr val="0070C0"/>
                    </a:solidFill>
                  </a:rPr>
                  <a:t>Budeme rozlišovať prípady:</a:t>
                </a:r>
              </a:p>
              <a:p>
                <a:pPr algn="just"/>
                <a:r>
                  <a:rPr lang="sk-SK" sz="2600" dirty="0">
                    <a:solidFill>
                      <a:srgbClr val="0070C0"/>
                    </a:solidFill>
                  </a:rPr>
                  <a:t>n</a:t>
                </a:r>
                <a:r>
                  <a:rPr lang="sk-SK" sz="2600" dirty="0" smtClean="0">
                    <a:solidFill>
                      <a:srgbClr val="0070C0"/>
                    </a:solidFill>
                  </a:rPr>
                  <a:t> = 1  </a:t>
                </a:r>
                <a14:m>
                  <m:oMath xmlns:m="http://schemas.openxmlformats.org/officeDocument/2006/math">
                    <m:r>
                      <a:rPr lang="sk-SK" sz="26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sk-SK" sz="2600" dirty="0" smtClean="0">
                    <a:solidFill>
                      <a:srgbClr val="0070C0"/>
                    </a:solidFill>
                  </a:rPr>
                  <a:t> špeciálny prípad</a:t>
                </a:r>
              </a:p>
              <a:p>
                <a:pPr algn="just"/>
                <a:r>
                  <a:rPr lang="sk-SK" sz="2600" dirty="0" smtClean="0">
                    <a:solidFill>
                      <a:srgbClr val="0070C0"/>
                    </a:solidFill>
                  </a:rPr>
                  <a:t>n – párne</a:t>
                </a:r>
              </a:p>
              <a:p>
                <a:pPr algn="just"/>
                <a:r>
                  <a:rPr lang="sk-SK" sz="2600" dirty="0" smtClean="0">
                    <a:solidFill>
                      <a:srgbClr val="0070C0"/>
                    </a:solidFill>
                  </a:rPr>
                  <a:t>n - nepárne</a:t>
                </a:r>
                <a:endParaRPr lang="cs-CZ" sz="2600" dirty="0" smtClean="0"/>
              </a:p>
              <a:p>
                <a:endParaRPr lang="sk-SK" dirty="0" smtClean="0"/>
              </a:p>
            </p:txBody>
          </p:sp>
        </mc:Choice>
        <mc:Fallback>
          <p:sp>
            <p:nvSpPr>
              <p:cNvPr id="3" name="Zástupný objekt pre obsah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930400"/>
                <a:ext cx="8596668" cy="4239491"/>
              </a:xfrm>
              <a:blipFill>
                <a:blip r:embed="rId2"/>
                <a:stretch>
                  <a:fillRect l="-1277" t="-1439" r="-1277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1282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ŠPECIÁLNY PRÍPAD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objekt pre obsah 2"/>
              <p:cNvSpPr>
                <a:spLocks noGrp="1"/>
              </p:cNvSpPr>
              <p:nvPr>
                <p:ph idx="1"/>
              </p:nvPr>
            </p:nvSpPr>
            <p:spPr>
              <a:xfrm>
                <a:off x="677333" y="1401686"/>
                <a:ext cx="4208555" cy="1261483"/>
              </a:xfrm>
            </p:spPr>
            <p:txBody>
              <a:bodyPr numCol="1">
                <a:normAutofit fontScale="92500" lnSpcReduction="10000"/>
              </a:bodyPr>
              <a:lstStyle/>
              <a:p>
                <a:r>
                  <a:rPr lang="sk-SK" sz="2400" b="1" i="1" dirty="0" smtClean="0">
                    <a:solidFill>
                      <a:srgbClr val="0070C0"/>
                    </a:solidFill>
                  </a:rPr>
                  <a:t>n = 1</a:t>
                </a:r>
              </a:p>
              <a:p>
                <a:r>
                  <a:rPr lang="sk-SK" sz="2400" dirty="0" smtClean="0"/>
                  <a:t> </a:t>
                </a:r>
                <a14:m>
                  <m:oMath xmlns:m="http://schemas.openxmlformats.org/officeDocument/2006/math">
                    <m:r>
                      <a:rPr lang="sk-SK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sk-SK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sk-SK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sk-SK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sk-SK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sk-SK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sk-SK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sk-SK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endParaRPr lang="cs-CZ" sz="2400" b="1" i="1" dirty="0" smtClean="0">
                  <a:solidFill>
                    <a:srgbClr val="0070C0"/>
                  </a:solidFill>
                </a:endParaRPr>
              </a:p>
              <a:p>
                <a:r>
                  <a:rPr lang="cs-CZ" sz="2400" b="1" i="1" dirty="0" err="1" smtClean="0">
                    <a:solidFill>
                      <a:srgbClr val="0070C0"/>
                    </a:solidFill>
                  </a:rPr>
                  <a:t>lineárna</a:t>
                </a:r>
                <a:r>
                  <a:rPr lang="cs-CZ" sz="2400" b="1" i="1" dirty="0" smtClean="0">
                    <a:solidFill>
                      <a:srgbClr val="0070C0"/>
                    </a:solidFill>
                  </a:rPr>
                  <a:t> </a:t>
                </a:r>
                <a:r>
                  <a:rPr lang="cs-CZ" sz="2400" b="1" i="1" dirty="0" err="1" smtClean="0">
                    <a:solidFill>
                      <a:srgbClr val="0070C0"/>
                    </a:solidFill>
                  </a:rPr>
                  <a:t>funkcia</a:t>
                </a:r>
                <a:endParaRPr lang="cs-CZ" sz="2400" b="1" i="1" dirty="0" smtClean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Zástupný objekt pre obsah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3" y="1401686"/>
                <a:ext cx="4208555" cy="1261483"/>
              </a:xfrm>
              <a:blipFill>
                <a:blip r:embed="rId2"/>
                <a:stretch>
                  <a:fillRect l="-870" t="-6280" b="-8696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Skupina 5"/>
          <p:cNvGrpSpPr/>
          <p:nvPr/>
        </p:nvGrpSpPr>
        <p:grpSpPr>
          <a:xfrm>
            <a:off x="877418" y="2939609"/>
            <a:ext cx="3808383" cy="3485078"/>
            <a:chOff x="5652655" y="1171565"/>
            <a:chExt cx="3808383" cy="3485078"/>
          </a:xfrm>
        </p:grpSpPr>
        <p:pic>
          <p:nvPicPr>
            <p:cNvPr id="4" name="Obrázok 3"/>
            <p:cNvPicPr>
              <a:picLocks noChangeAspect="1"/>
            </p:cNvPicPr>
            <p:nvPr/>
          </p:nvPicPr>
          <p:blipFill rotWithShape="1">
            <a:blip r:embed="rId3"/>
            <a:srcRect l="14694" t="34561" r="70147" b="41774"/>
            <a:stretch/>
          </p:blipFill>
          <p:spPr>
            <a:xfrm>
              <a:off x="5652655" y="1356231"/>
              <a:ext cx="3760211" cy="3300412"/>
            </a:xfrm>
            <a:prstGeom prst="rect">
              <a:avLst/>
            </a:prstGeom>
          </p:spPr>
        </p:pic>
        <p:sp>
          <p:nvSpPr>
            <p:cNvPr id="5" name="BlokTextu 4"/>
            <p:cNvSpPr txBox="1"/>
            <p:nvPr/>
          </p:nvSpPr>
          <p:spPr>
            <a:xfrm>
              <a:off x="9086965" y="2821771"/>
              <a:ext cx="3740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dirty="0" smtClean="0"/>
                <a:t>x</a:t>
              </a:r>
              <a:endParaRPr lang="sk-SK" dirty="0"/>
            </a:p>
          </p:txBody>
        </p:sp>
        <p:sp>
          <p:nvSpPr>
            <p:cNvPr id="9" name="BlokTextu 8"/>
            <p:cNvSpPr txBox="1"/>
            <p:nvPr/>
          </p:nvSpPr>
          <p:spPr>
            <a:xfrm>
              <a:off x="7646092" y="1171565"/>
              <a:ext cx="3740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dirty="0" smtClean="0"/>
                <a:t>y</a:t>
              </a:r>
              <a:endParaRPr lang="sk-SK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BlokTextu 6"/>
              <p:cNvSpPr txBox="1"/>
              <p:nvPr/>
            </p:nvSpPr>
            <p:spPr>
              <a:xfrm>
                <a:off x="5212003" y="3126720"/>
                <a:ext cx="3605646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sk-SK" sz="2400" b="1" i="1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𝑫</m:t>
                    </m:r>
                    <m:d>
                      <m:dPr>
                        <m:ctrlPr>
                          <a:rPr lang="sk-SK" sz="2400" b="1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sz="2400" b="1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</m:d>
                    <m:r>
                      <a:rPr lang="sk-SK" sz="2400" b="1" i="1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 sz="2400" b="1" i="1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endParaRPr lang="sk-SK" sz="2400" b="1" dirty="0" smtClean="0">
                  <a:solidFill>
                    <a:schemeClr val="bg2">
                      <a:lumMod val="25000"/>
                    </a:schemeClr>
                  </a:solidFill>
                </a:endParaRPr>
              </a:p>
              <a:p>
                <a:pPr marL="342900" indent="-342900" algn="just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sk-SK" sz="2400" b="1" i="1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𝑯</m:t>
                    </m:r>
                    <m:d>
                      <m:dPr>
                        <m:ctrlPr>
                          <a:rPr lang="sk-SK" sz="2400" b="1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sz="2400" b="1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</m:d>
                    <m:r>
                      <a:rPr lang="sk-SK" sz="2400" b="1" i="1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 sz="2400" b="1" i="1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endParaRPr lang="sk-SK" sz="2400" b="1" dirty="0" smtClean="0">
                  <a:solidFill>
                    <a:schemeClr val="bg2">
                      <a:lumMod val="25000"/>
                    </a:schemeClr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ü"/>
                </a:pPr>
                <a:r>
                  <a:rPr lang="sk-SK" sz="2400" dirty="0" smtClean="0">
                    <a:solidFill>
                      <a:schemeClr val="bg2">
                        <a:lumMod val="25000"/>
                      </a:schemeClr>
                    </a:solidFill>
                  </a:rPr>
                  <a:t>rastúca</a:t>
                </a:r>
              </a:p>
              <a:p>
                <a:pPr marL="285750" indent="-285750">
                  <a:buFont typeface="Wingdings" panose="05000000000000000000" pitchFamily="2" charset="2"/>
                  <a:buChar char="ü"/>
                </a:pPr>
                <a:r>
                  <a:rPr lang="sk-SK" sz="2400" dirty="0" smtClean="0">
                    <a:solidFill>
                      <a:schemeClr val="bg2">
                        <a:lumMod val="25000"/>
                      </a:schemeClr>
                    </a:solidFill>
                  </a:rPr>
                  <a:t>prostá</a:t>
                </a:r>
              </a:p>
              <a:p>
                <a:pPr marL="285750" indent="-285750">
                  <a:buFont typeface="Wingdings" panose="05000000000000000000" pitchFamily="2" charset="2"/>
                  <a:buChar char="ü"/>
                </a:pPr>
                <a:r>
                  <a:rPr lang="sk-SK" sz="2400" dirty="0">
                    <a:solidFill>
                      <a:schemeClr val="bg2">
                        <a:lumMod val="25000"/>
                      </a:schemeClr>
                    </a:solidFill>
                  </a:rPr>
                  <a:t>j</a:t>
                </a:r>
                <a:r>
                  <a:rPr lang="sk-SK" sz="2400" dirty="0" smtClean="0">
                    <a:solidFill>
                      <a:schemeClr val="bg2">
                        <a:lumMod val="25000"/>
                      </a:schemeClr>
                    </a:solidFill>
                  </a:rPr>
                  <a:t>e nepárna</a:t>
                </a:r>
                <a:endParaRPr lang="sk-SK" sz="2400" dirty="0">
                  <a:solidFill>
                    <a:schemeClr val="bg2">
                      <a:lumMod val="25000"/>
                    </a:schemeClr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ü"/>
                </a:pPr>
                <a:r>
                  <a:rPr lang="sk-SK" sz="2400" dirty="0" smtClean="0">
                    <a:solidFill>
                      <a:schemeClr val="bg2">
                        <a:lumMod val="25000"/>
                      </a:schemeClr>
                    </a:solidFill>
                  </a:rPr>
                  <a:t>nie je ohraničená</a:t>
                </a:r>
              </a:p>
              <a:p>
                <a:pPr marL="285750" indent="-285750">
                  <a:buFont typeface="Wingdings" panose="05000000000000000000" pitchFamily="2" charset="2"/>
                  <a:buChar char="ü"/>
                </a:pPr>
                <a:r>
                  <a:rPr lang="sk-SK" sz="2400" dirty="0">
                    <a:solidFill>
                      <a:schemeClr val="bg2">
                        <a:lumMod val="25000"/>
                      </a:schemeClr>
                    </a:solidFill>
                  </a:rPr>
                  <a:t>n</a:t>
                </a:r>
                <a:r>
                  <a:rPr lang="sk-SK" sz="2400" dirty="0" smtClean="0">
                    <a:solidFill>
                      <a:schemeClr val="bg2">
                        <a:lumMod val="25000"/>
                      </a:schemeClr>
                    </a:solidFill>
                  </a:rPr>
                  <a:t>emá extrémy</a:t>
                </a:r>
              </a:p>
              <a:p>
                <a:pPr marL="285750" indent="-285750">
                  <a:buFont typeface="Wingdings" panose="05000000000000000000" pitchFamily="2" charset="2"/>
                  <a:buChar char="ü"/>
                </a:pPr>
                <a:r>
                  <a:rPr lang="sk-SK" sz="2400" dirty="0">
                    <a:solidFill>
                      <a:schemeClr val="bg2">
                        <a:lumMod val="25000"/>
                      </a:schemeClr>
                    </a:solidFill>
                  </a:rPr>
                  <a:t>n</a:t>
                </a:r>
                <a:r>
                  <a:rPr lang="sk-SK" sz="2400" dirty="0" smtClean="0">
                    <a:solidFill>
                      <a:schemeClr val="bg2">
                        <a:lumMod val="25000"/>
                      </a:schemeClr>
                    </a:solidFill>
                  </a:rPr>
                  <a:t>ie je periodická</a:t>
                </a:r>
                <a:endParaRPr lang="sk-SK" sz="24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BlokTextu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2003" y="3126720"/>
                <a:ext cx="3605646" cy="3046988"/>
              </a:xfrm>
              <a:prstGeom prst="rect">
                <a:avLst/>
              </a:prstGeom>
              <a:blipFill>
                <a:blip r:embed="rId4"/>
                <a:stretch>
                  <a:fillRect l="-2369" t="-600" b="-3600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BlokTextu 7"/>
          <p:cNvSpPr txBox="1"/>
          <p:nvPr/>
        </p:nvSpPr>
        <p:spPr>
          <a:xfrm>
            <a:off x="1031451" y="3308941"/>
            <a:ext cx="1491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i="1" dirty="0" smtClean="0">
                <a:solidFill>
                  <a:schemeClr val="bg2">
                    <a:lumMod val="75000"/>
                  </a:schemeClr>
                </a:solidFill>
              </a:rPr>
              <a:t>priamka</a:t>
            </a:r>
            <a:endParaRPr lang="sk-SK" i="1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23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n</a:t>
            </a:r>
            <a:r>
              <a:rPr lang="sk-SK" dirty="0" smtClean="0"/>
              <a:t> - párne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objekt pre obsah 2"/>
              <p:cNvSpPr>
                <a:spLocks noGrp="1"/>
              </p:cNvSpPr>
              <p:nvPr>
                <p:ph idx="1"/>
              </p:nvPr>
            </p:nvSpPr>
            <p:spPr>
              <a:xfrm>
                <a:off x="677333" y="1401687"/>
                <a:ext cx="4836776" cy="528714"/>
              </a:xfrm>
            </p:spPr>
            <p:txBody>
              <a:bodyPr numCol="1">
                <a:normAutofit/>
              </a:bodyPr>
              <a:lstStyle/>
              <a:p>
                <a:r>
                  <a:rPr lang="sk-SK" sz="2400" b="1" i="1" dirty="0" smtClean="0">
                    <a:solidFill>
                      <a:srgbClr val="0070C0"/>
                    </a:solidFill>
                  </a:rPr>
                  <a:t>n = 2 </a:t>
                </a:r>
                <a14:m>
                  <m:oMath xmlns:m="http://schemas.openxmlformats.org/officeDocument/2006/math">
                    <m:r>
                      <a:rPr lang="sk-SK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sk-SK" sz="2400" b="1" i="1" dirty="0" smtClean="0">
                    <a:solidFill>
                      <a:srgbClr val="0070C0"/>
                    </a:solidFill>
                  </a:rPr>
                  <a:t> kvadratická funkcia</a:t>
                </a:r>
              </a:p>
            </p:txBody>
          </p:sp>
        </mc:Choice>
        <mc:Fallback xmlns="">
          <p:sp>
            <p:nvSpPr>
              <p:cNvPr id="3" name="Zástupný objekt pre obsah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3" y="1401687"/>
                <a:ext cx="4836776" cy="528714"/>
              </a:xfrm>
              <a:blipFill>
                <a:blip r:embed="rId2"/>
                <a:stretch>
                  <a:fillRect l="-1008" t="-9195" b="-12644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BlokTextu 6"/>
              <p:cNvSpPr txBox="1"/>
              <p:nvPr/>
            </p:nvSpPr>
            <p:spPr>
              <a:xfrm>
                <a:off x="5405118" y="2020949"/>
                <a:ext cx="4306917" cy="4154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sk-SK" sz="2400" b="1" i="1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𝑫</m:t>
                    </m:r>
                    <m:d>
                      <m:dPr>
                        <m:ctrlPr>
                          <a:rPr lang="sk-SK" sz="2400" b="1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sz="2400" b="1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</m:d>
                    <m:r>
                      <a:rPr lang="sk-SK" sz="2400" b="1" i="1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 sz="2400" b="1" i="1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endParaRPr lang="sk-SK" sz="2400" b="1" dirty="0" smtClean="0">
                  <a:solidFill>
                    <a:schemeClr val="bg2">
                      <a:lumMod val="25000"/>
                    </a:schemeClr>
                  </a:solidFill>
                </a:endParaRPr>
              </a:p>
              <a:p>
                <a:pPr marL="342900" indent="-342900" algn="just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sk-SK" sz="2400" b="1" i="1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𝑯</m:t>
                    </m:r>
                    <m:d>
                      <m:dPr>
                        <m:ctrlPr>
                          <a:rPr lang="sk-SK" sz="2400" b="1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sz="2400" b="1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</m:d>
                    <m:r>
                      <a:rPr lang="sk-SK" sz="2400" b="1" i="1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"/>
                        <m:ctrlPr>
                          <a:rPr lang="sk-SK" sz="2400" b="1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sz="2400" b="1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sk-SK" sz="2400" b="1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  <m:d>
                          <m:dPr>
                            <m:begChr m:val=""/>
                            <m:ctrlPr>
                              <a:rPr lang="sk-SK" sz="2400" b="1" i="1" smtClean="0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k-SK" sz="2400" b="1" i="1" smtClean="0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e>
                        </m:d>
                      </m:e>
                    </m:d>
                  </m:oMath>
                </a14:m>
                <a:endParaRPr lang="sk-SK" sz="2400" b="1" dirty="0" smtClean="0">
                  <a:solidFill>
                    <a:schemeClr val="bg2">
                      <a:lumMod val="25000"/>
                    </a:schemeClr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ü"/>
                </a:pPr>
                <a:r>
                  <a:rPr lang="sk-SK" sz="2400" dirty="0">
                    <a:solidFill>
                      <a:schemeClr val="bg2">
                        <a:lumMod val="25000"/>
                      </a:schemeClr>
                    </a:solidFill>
                  </a:rPr>
                  <a:t>k</a:t>
                </a:r>
                <a:r>
                  <a:rPr lang="sk-SK" sz="2400" dirty="0" smtClean="0">
                    <a:solidFill>
                      <a:schemeClr val="bg2">
                        <a:lumMod val="25000"/>
                      </a:schemeClr>
                    </a:solidFill>
                  </a:rPr>
                  <a:t>lesajúca na </a:t>
                </a:r>
                <a14:m>
                  <m:oMath xmlns:m="http://schemas.openxmlformats.org/officeDocument/2006/math">
                    <m:d>
                      <m:dPr>
                        <m:endChr m:val=""/>
                        <m:ctrlPr>
                          <a:rPr lang="sk-SK" sz="240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sz="2400" b="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sk-SK" sz="2400" b="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∞;</m:t>
                        </m:r>
                        <m:d>
                          <m:dPr>
                            <m:begChr m:val=""/>
                            <m:ctrlPr>
                              <a:rPr lang="sk-SK" sz="2400" b="0" i="1" smtClean="0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k-SK" sz="2400" b="0" i="1" smtClean="0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sk-SK" sz="2400" b="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sk-SK" sz="2400" dirty="0" smtClean="0">
                  <a:solidFill>
                    <a:schemeClr val="bg2">
                      <a:lumMod val="25000"/>
                    </a:schemeClr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ü"/>
                </a:pPr>
                <a:r>
                  <a:rPr lang="sk-SK" sz="2400" dirty="0">
                    <a:solidFill>
                      <a:schemeClr val="bg2">
                        <a:lumMod val="25000"/>
                      </a:schemeClr>
                    </a:solidFill>
                  </a:rPr>
                  <a:t>r</a:t>
                </a:r>
                <a:r>
                  <a:rPr lang="sk-SK" sz="2400" dirty="0" smtClean="0">
                    <a:solidFill>
                      <a:schemeClr val="bg2">
                        <a:lumMod val="25000"/>
                      </a:schemeClr>
                    </a:solidFill>
                  </a:rPr>
                  <a:t>astúca na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"/>
                        <m:ctrlPr>
                          <a:rPr lang="sk-SK" sz="2400" i="1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sz="2400" b="0" i="1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0;</m:t>
                        </m:r>
                        <m:d>
                          <m:dPr>
                            <m:begChr m:val=""/>
                            <m:ctrlPr>
                              <a:rPr lang="sk-SK" sz="2400" i="1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k-SK" sz="2400" b="0" i="1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e>
                        </m:d>
                      </m:e>
                    </m:d>
                  </m:oMath>
                </a14:m>
                <a:endParaRPr lang="sk-SK" sz="2400" dirty="0" smtClean="0">
                  <a:solidFill>
                    <a:schemeClr val="bg2">
                      <a:lumMod val="25000"/>
                    </a:schemeClr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ü"/>
                </a:pPr>
                <a:r>
                  <a:rPr lang="sk-SK" sz="2400" dirty="0">
                    <a:solidFill>
                      <a:schemeClr val="bg2">
                        <a:lumMod val="25000"/>
                      </a:schemeClr>
                    </a:solidFill>
                  </a:rPr>
                  <a:t>n</a:t>
                </a:r>
                <a:r>
                  <a:rPr lang="sk-SK" sz="2400" dirty="0" smtClean="0">
                    <a:solidFill>
                      <a:schemeClr val="bg2">
                        <a:lumMod val="25000"/>
                      </a:schemeClr>
                    </a:solidFill>
                  </a:rPr>
                  <a:t>ie je prostá</a:t>
                </a:r>
              </a:p>
              <a:p>
                <a:pPr marL="285750" indent="-285750">
                  <a:buFont typeface="Wingdings" panose="05000000000000000000" pitchFamily="2" charset="2"/>
                  <a:buChar char="ü"/>
                </a:pPr>
                <a:r>
                  <a:rPr lang="sk-SK" sz="2400" dirty="0">
                    <a:solidFill>
                      <a:schemeClr val="bg2">
                        <a:lumMod val="25000"/>
                      </a:schemeClr>
                    </a:solidFill>
                  </a:rPr>
                  <a:t>j</a:t>
                </a:r>
                <a:r>
                  <a:rPr lang="sk-SK" sz="2400" dirty="0" smtClean="0">
                    <a:solidFill>
                      <a:schemeClr val="bg2">
                        <a:lumMod val="25000"/>
                      </a:schemeClr>
                    </a:solidFill>
                  </a:rPr>
                  <a:t>e párna</a:t>
                </a:r>
                <a:endParaRPr lang="sk-SK" sz="2400" dirty="0">
                  <a:solidFill>
                    <a:schemeClr val="bg2">
                      <a:lumMod val="25000"/>
                    </a:schemeClr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ü"/>
                </a:pPr>
                <a:r>
                  <a:rPr lang="sk-SK" sz="2400" dirty="0" smtClean="0">
                    <a:solidFill>
                      <a:schemeClr val="bg2">
                        <a:lumMod val="25000"/>
                      </a:schemeClr>
                    </a:solidFill>
                  </a:rPr>
                  <a:t>je ohraničená zdola </a:t>
                </a:r>
                <a14:m>
                  <m:oMath xmlns:m="http://schemas.openxmlformats.org/officeDocument/2006/math">
                    <m:r>
                      <a:rPr lang="sk-SK" sz="2400" b="0" i="1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sk-SK" sz="2400" b="0" i="1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sk-SK" sz="2400" dirty="0" smtClean="0">
                  <a:solidFill>
                    <a:schemeClr val="bg2">
                      <a:lumMod val="25000"/>
                    </a:schemeClr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ü"/>
                </a:pPr>
                <a:r>
                  <a:rPr lang="sk-SK" sz="2400" dirty="0">
                    <a:solidFill>
                      <a:schemeClr val="bg2">
                        <a:lumMod val="25000"/>
                      </a:schemeClr>
                    </a:solidFill>
                  </a:rPr>
                  <a:t>n</a:t>
                </a:r>
                <a:r>
                  <a:rPr lang="sk-SK" sz="2400" dirty="0" smtClean="0">
                    <a:solidFill>
                      <a:schemeClr val="bg2">
                        <a:lumMod val="25000"/>
                      </a:schemeClr>
                    </a:solidFill>
                  </a:rPr>
                  <a:t>ie je ohraničená zhora </a:t>
                </a:r>
              </a:p>
              <a:p>
                <a:pPr marL="285750" indent="-285750">
                  <a:buFont typeface="Wingdings" panose="05000000000000000000" pitchFamily="2" charset="2"/>
                  <a:buChar char="ü"/>
                </a:pPr>
                <a:r>
                  <a:rPr lang="sk-SK" sz="2400" dirty="0">
                    <a:solidFill>
                      <a:schemeClr val="bg2">
                        <a:lumMod val="25000"/>
                      </a:schemeClr>
                    </a:solidFill>
                  </a:rPr>
                  <a:t>m</a:t>
                </a:r>
                <a:r>
                  <a:rPr lang="sk-SK" sz="2400" dirty="0" smtClean="0">
                    <a:solidFill>
                      <a:schemeClr val="bg2">
                        <a:lumMod val="25000"/>
                      </a:schemeClr>
                    </a:solidFill>
                  </a:rPr>
                  <a:t>á minimum </a:t>
                </a:r>
                <a14:m>
                  <m:oMath xmlns:m="http://schemas.openxmlformats.org/officeDocument/2006/math">
                    <m:r>
                      <a:rPr lang="sk-SK" sz="2400" b="0" i="1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sk-SK" sz="2400" b="0" i="1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sk-SK" sz="2400" dirty="0" smtClean="0">
                  <a:solidFill>
                    <a:schemeClr val="bg2">
                      <a:lumMod val="25000"/>
                    </a:schemeClr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ü"/>
                </a:pPr>
                <a:r>
                  <a:rPr lang="sk-SK" sz="2400" dirty="0">
                    <a:solidFill>
                      <a:schemeClr val="bg2">
                        <a:lumMod val="25000"/>
                      </a:schemeClr>
                    </a:solidFill>
                  </a:rPr>
                  <a:t>n</a:t>
                </a:r>
                <a:r>
                  <a:rPr lang="sk-SK" sz="2400" dirty="0" smtClean="0">
                    <a:solidFill>
                      <a:schemeClr val="bg2">
                        <a:lumMod val="25000"/>
                      </a:schemeClr>
                    </a:solidFill>
                  </a:rPr>
                  <a:t>emá maximum</a:t>
                </a:r>
              </a:p>
              <a:p>
                <a:pPr marL="285750" indent="-285750">
                  <a:buFont typeface="Wingdings" panose="05000000000000000000" pitchFamily="2" charset="2"/>
                  <a:buChar char="ü"/>
                </a:pPr>
                <a:r>
                  <a:rPr lang="sk-SK" sz="2400" dirty="0">
                    <a:solidFill>
                      <a:schemeClr val="bg2">
                        <a:lumMod val="25000"/>
                      </a:schemeClr>
                    </a:solidFill>
                  </a:rPr>
                  <a:t>n</a:t>
                </a:r>
                <a:r>
                  <a:rPr lang="sk-SK" sz="2400" dirty="0" smtClean="0">
                    <a:solidFill>
                      <a:schemeClr val="bg2">
                        <a:lumMod val="25000"/>
                      </a:schemeClr>
                    </a:solidFill>
                  </a:rPr>
                  <a:t>ie je periodická</a:t>
                </a:r>
                <a:endParaRPr lang="sk-SK" sz="24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BlokTextu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5118" y="2020949"/>
                <a:ext cx="4306917" cy="4154984"/>
              </a:xfrm>
              <a:prstGeom prst="rect">
                <a:avLst/>
              </a:prstGeom>
              <a:blipFill>
                <a:blip r:embed="rId3"/>
                <a:stretch>
                  <a:fillRect l="-1983" t="-5433" b="-2496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Obrázok 7"/>
          <p:cNvPicPr>
            <a:picLocks noChangeAspect="1"/>
          </p:cNvPicPr>
          <p:nvPr/>
        </p:nvPicPr>
        <p:blipFill rotWithShape="1">
          <a:blip r:embed="rId4"/>
          <a:srcRect l="37223" t="33428" r="38074" b="22254"/>
          <a:stretch/>
        </p:blipFill>
        <p:spPr>
          <a:xfrm>
            <a:off x="709276" y="2032427"/>
            <a:ext cx="4502727" cy="4541546"/>
          </a:xfrm>
          <a:prstGeom prst="rect">
            <a:avLst/>
          </a:prstGeom>
        </p:spPr>
      </p:pic>
      <p:sp>
        <p:nvSpPr>
          <p:cNvPr id="10" name="BlokTextu 9"/>
          <p:cNvSpPr txBox="1"/>
          <p:nvPr/>
        </p:nvSpPr>
        <p:spPr>
          <a:xfrm>
            <a:off x="709276" y="5234723"/>
            <a:ext cx="1491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i="1" dirty="0" smtClean="0">
                <a:solidFill>
                  <a:schemeClr val="bg2">
                    <a:lumMod val="75000"/>
                  </a:schemeClr>
                </a:solidFill>
              </a:rPr>
              <a:t>parabola</a:t>
            </a:r>
            <a:endParaRPr lang="sk-SK" i="1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6066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n</a:t>
            </a:r>
            <a:r>
              <a:rPr lang="sk-SK" dirty="0" smtClean="0"/>
              <a:t> - nepárne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objekt pre obsah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1270000"/>
                <a:ext cx="4836776" cy="528714"/>
              </a:xfrm>
            </p:spPr>
            <p:txBody>
              <a:bodyPr numCol="1">
                <a:normAutofit/>
              </a:bodyPr>
              <a:lstStyle/>
              <a:p>
                <a:r>
                  <a:rPr lang="sk-SK" sz="2400" b="1" i="1" dirty="0" smtClean="0">
                    <a:solidFill>
                      <a:srgbClr val="0070C0"/>
                    </a:solidFill>
                  </a:rPr>
                  <a:t>n = 3 </a:t>
                </a:r>
                <a14:m>
                  <m:oMath xmlns:m="http://schemas.openxmlformats.org/officeDocument/2006/math">
                    <m:r>
                      <a:rPr lang="sk-SK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sk-SK" sz="2400" b="1" i="1" dirty="0" smtClean="0">
                    <a:solidFill>
                      <a:srgbClr val="0070C0"/>
                    </a:solidFill>
                  </a:rPr>
                  <a:t> kubická funkcia</a:t>
                </a:r>
              </a:p>
            </p:txBody>
          </p:sp>
        </mc:Choice>
        <mc:Fallback xmlns="">
          <p:sp>
            <p:nvSpPr>
              <p:cNvPr id="3" name="Zástupný objekt pre obsah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270000"/>
                <a:ext cx="4836776" cy="528714"/>
              </a:xfrm>
              <a:blipFill>
                <a:blip r:embed="rId2"/>
                <a:stretch>
                  <a:fillRect l="-1008" t="-9195" b="-12644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Obrázok 3"/>
          <p:cNvPicPr>
            <a:picLocks noChangeAspect="1"/>
          </p:cNvPicPr>
          <p:nvPr/>
        </p:nvPicPr>
        <p:blipFill rotWithShape="1">
          <a:blip r:embed="rId3"/>
          <a:srcRect l="47977" t="35132" r="23060" b="13541"/>
          <a:stretch/>
        </p:blipFill>
        <p:spPr>
          <a:xfrm>
            <a:off x="677334" y="1930400"/>
            <a:ext cx="4821383" cy="480365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BlokTextu 8"/>
              <p:cNvSpPr txBox="1"/>
              <p:nvPr/>
            </p:nvSpPr>
            <p:spPr>
              <a:xfrm>
                <a:off x="6026727" y="2196014"/>
                <a:ext cx="3605646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sk-SK" sz="2400" b="1" i="1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𝑫</m:t>
                    </m:r>
                    <m:d>
                      <m:dPr>
                        <m:ctrlPr>
                          <a:rPr lang="sk-SK" sz="2400" b="1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sz="2400" b="1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</m:d>
                    <m:r>
                      <a:rPr lang="sk-SK" sz="2400" b="1" i="1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 sz="2400" b="1" i="1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endParaRPr lang="sk-SK" sz="2400" b="1" dirty="0" smtClean="0">
                  <a:solidFill>
                    <a:schemeClr val="bg2">
                      <a:lumMod val="25000"/>
                    </a:schemeClr>
                  </a:solidFill>
                </a:endParaRPr>
              </a:p>
              <a:p>
                <a:pPr marL="342900" indent="-342900" algn="just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sk-SK" sz="2400" b="1" i="1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𝑯</m:t>
                    </m:r>
                    <m:d>
                      <m:dPr>
                        <m:ctrlPr>
                          <a:rPr lang="sk-SK" sz="2400" b="1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sz="2400" b="1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</m:d>
                    <m:r>
                      <a:rPr lang="sk-SK" sz="2400" b="1" i="1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 sz="2400" b="1" i="1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endParaRPr lang="sk-SK" sz="2400" b="1" dirty="0" smtClean="0">
                  <a:solidFill>
                    <a:schemeClr val="bg2">
                      <a:lumMod val="25000"/>
                    </a:schemeClr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ü"/>
                </a:pPr>
                <a:r>
                  <a:rPr lang="sk-SK" sz="2400" dirty="0" smtClean="0">
                    <a:solidFill>
                      <a:schemeClr val="bg2">
                        <a:lumMod val="25000"/>
                      </a:schemeClr>
                    </a:solidFill>
                  </a:rPr>
                  <a:t>rastúca</a:t>
                </a:r>
              </a:p>
              <a:p>
                <a:pPr marL="285750" indent="-285750">
                  <a:buFont typeface="Wingdings" panose="05000000000000000000" pitchFamily="2" charset="2"/>
                  <a:buChar char="ü"/>
                </a:pPr>
                <a:r>
                  <a:rPr lang="sk-SK" sz="2400" dirty="0" smtClean="0">
                    <a:solidFill>
                      <a:schemeClr val="bg2">
                        <a:lumMod val="25000"/>
                      </a:schemeClr>
                    </a:solidFill>
                  </a:rPr>
                  <a:t>prostá</a:t>
                </a:r>
              </a:p>
              <a:p>
                <a:pPr marL="285750" indent="-285750">
                  <a:buFont typeface="Wingdings" panose="05000000000000000000" pitchFamily="2" charset="2"/>
                  <a:buChar char="ü"/>
                </a:pPr>
                <a:r>
                  <a:rPr lang="sk-SK" sz="2400" dirty="0">
                    <a:solidFill>
                      <a:schemeClr val="bg2">
                        <a:lumMod val="25000"/>
                      </a:schemeClr>
                    </a:solidFill>
                  </a:rPr>
                  <a:t>j</a:t>
                </a:r>
                <a:r>
                  <a:rPr lang="sk-SK" sz="2400" dirty="0" smtClean="0">
                    <a:solidFill>
                      <a:schemeClr val="bg2">
                        <a:lumMod val="25000"/>
                      </a:schemeClr>
                    </a:solidFill>
                  </a:rPr>
                  <a:t>e nepárna</a:t>
                </a:r>
                <a:endParaRPr lang="sk-SK" sz="2400" dirty="0">
                  <a:solidFill>
                    <a:schemeClr val="bg2">
                      <a:lumMod val="25000"/>
                    </a:schemeClr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ü"/>
                </a:pPr>
                <a:r>
                  <a:rPr lang="sk-SK" sz="2400" dirty="0" smtClean="0">
                    <a:solidFill>
                      <a:schemeClr val="bg2">
                        <a:lumMod val="25000"/>
                      </a:schemeClr>
                    </a:solidFill>
                  </a:rPr>
                  <a:t>nie je ohraničená</a:t>
                </a:r>
              </a:p>
              <a:p>
                <a:pPr marL="285750" indent="-285750">
                  <a:buFont typeface="Wingdings" panose="05000000000000000000" pitchFamily="2" charset="2"/>
                  <a:buChar char="ü"/>
                </a:pPr>
                <a:r>
                  <a:rPr lang="sk-SK" sz="2400" dirty="0">
                    <a:solidFill>
                      <a:schemeClr val="bg2">
                        <a:lumMod val="25000"/>
                      </a:schemeClr>
                    </a:solidFill>
                  </a:rPr>
                  <a:t>n</a:t>
                </a:r>
                <a:r>
                  <a:rPr lang="sk-SK" sz="2400" dirty="0" smtClean="0">
                    <a:solidFill>
                      <a:schemeClr val="bg2">
                        <a:lumMod val="25000"/>
                      </a:schemeClr>
                    </a:solidFill>
                  </a:rPr>
                  <a:t>emá extrémy</a:t>
                </a:r>
              </a:p>
              <a:p>
                <a:pPr marL="285750" indent="-285750">
                  <a:buFont typeface="Wingdings" panose="05000000000000000000" pitchFamily="2" charset="2"/>
                  <a:buChar char="ü"/>
                </a:pPr>
                <a:r>
                  <a:rPr lang="sk-SK" sz="2400" dirty="0">
                    <a:solidFill>
                      <a:schemeClr val="bg2">
                        <a:lumMod val="25000"/>
                      </a:schemeClr>
                    </a:solidFill>
                  </a:rPr>
                  <a:t>n</a:t>
                </a:r>
                <a:r>
                  <a:rPr lang="sk-SK" sz="2400" dirty="0" smtClean="0">
                    <a:solidFill>
                      <a:schemeClr val="bg2">
                        <a:lumMod val="25000"/>
                      </a:schemeClr>
                    </a:solidFill>
                  </a:rPr>
                  <a:t>ie je periodická</a:t>
                </a:r>
                <a:endParaRPr lang="sk-SK" sz="24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BlokTextu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6727" y="2196014"/>
                <a:ext cx="3605646" cy="3046988"/>
              </a:xfrm>
              <a:prstGeom prst="rect">
                <a:avLst/>
              </a:prstGeom>
              <a:blipFill>
                <a:blip r:embed="rId4"/>
                <a:stretch>
                  <a:fillRect l="-2369" t="-600" b="-3600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BlokTextu 9"/>
          <p:cNvSpPr txBox="1"/>
          <p:nvPr/>
        </p:nvSpPr>
        <p:spPr>
          <a:xfrm>
            <a:off x="677334" y="3350176"/>
            <a:ext cx="1905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i="1" dirty="0" err="1">
                <a:solidFill>
                  <a:schemeClr val="bg2">
                    <a:lumMod val="75000"/>
                  </a:schemeClr>
                </a:solidFill>
              </a:rPr>
              <a:t>i</a:t>
            </a:r>
            <a:r>
              <a:rPr lang="sk-SK" i="1" dirty="0" err="1" smtClean="0">
                <a:solidFill>
                  <a:schemeClr val="bg2">
                    <a:lumMod val="75000"/>
                  </a:schemeClr>
                </a:solidFill>
              </a:rPr>
              <a:t>nflexná</a:t>
            </a:r>
            <a:r>
              <a:rPr lang="sk-SK" i="1" dirty="0" smtClean="0">
                <a:solidFill>
                  <a:schemeClr val="bg2">
                    <a:lumMod val="75000"/>
                  </a:schemeClr>
                </a:solidFill>
              </a:rPr>
              <a:t> krivka</a:t>
            </a:r>
            <a:endParaRPr lang="sk-SK" i="1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1930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7766"/>
          </a:xfrm>
        </p:spPr>
        <p:txBody>
          <a:bodyPr/>
          <a:lstStyle/>
          <a:p>
            <a:r>
              <a:rPr lang="sk-SK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Definícia – celočíselný exponent</a:t>
            </a:r>
            <a:endParaRPr lang="sk-SK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ástupný objekt pre obsah 2"/>
              <p:cNvSpPr>
                <a:spLocks noGrp="1"/>
              </p:cNvSpPr>
              <p:nvPr>
                <p:ph idx="1"/>
              </p:nvPr>
            </p:nvSpPr>
            <p:spPr>
              <a:xfrm>
                <a:off x="497225" y="1717963"/>
                <a:ext cx="9228666" cy="4239491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sk-SK" sz="2600" b="1" dirty="0" smtClean="0">
                    <a:solidFill>
                      <a:srgbClr val="FF0000"/>
                    </a:solidFill>
                  </a:rPr>
                  <a:t>Mocninová funkcia s celočíselným exponentom </a:t>
                </a:r>
                <a:r>
                  <a:rPr lang="sk-SK" sz="2600" dirty="0" smtClean="0"/>
                  <a:t>sa </a:t>
                </a:r>
                <a:r>
                  <a:rPr lang="sk-SK" sz="2600" dirty="0"/>
                  <a:t>nazýva funkcia </a:t>
                </a:r>
                <a:r>
                  <a:rPr lang="sk-SK" sz="2600" dirty="0" smtClean="0"/>
                  <a:t>v tvare </a:t>
                </a:r>
                <a14:m>
                  <m:oMath xmlns:m="http://schemas.openxmlformats.org/officeDocument/2006/math">
                    <m:r>
                      <a:rPr lang="sk-SK" sz="26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sk-SK" sz="26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sk-SK" sz="26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sz="26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sk-SK" sz="26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sk-SK" sz="2600" dirty="0" smtClean="0"/>
                  <a:t>, kde </a:t>
                </a:r>
                <a14:m>
                  <m:oMath xmlns:m="http://schemas.openxmlformats.org/officeDocument/2006/math">
                    <m:r>
                      <a:rPr lang="sk-SK" sz="2600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sk-SK" sz="2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sk-SK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𝑍</m:t>
                    </m:r>
                    <m:r>
                      <a:rPr lang="sk-SK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sk-SK" sz="2600" dirty="0" smtClean="0"/>
                  <a:t> Jej definičný obor je R (ak </a:t>
                </a:r>
                <a14:m>
                  <m:oMath xmlns:m="http://schemas.openxmlformats.org/officeDocument/2006/math">
                    <m:r>
                      <a:rPr lang="sk-SK" sz="2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sk-SK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sk-SK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sk-SK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sk-SK" sz="2600" dirty="0" smtClean="0"/>
                  <a:t>), alebo R -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sk-SK" sz="2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sz="2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sk-SK" sz="2600" dirty="0" smtClean="0"/>
                  <a:t> (ak </a:t>
                </a:r>
                <a14:m>
                  <m:oMath xmlns:m="http://schemas.openxmlformats.org/officeDocument/2006/math">
                    <m:r>
                      <a:rPr lang="sk-SK" sz="26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sk-SK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sk-SK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k-SK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sk-SK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sk-SK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</m:sup>
                    </m:sSubSup>
                  </m:oMath>
                </a14:m>
                <a:r>
                  <a:rPr lang="sk-SK" sz="2600" dirty="0" smtClean="0"/>
                  <a:t>).</a:t>
                </a:r>
              </a:p>
              <a:p>
                <a:pPr marL="0" indent="0" algn="just">
                  <a:buNone/>
                </a:pPr>
                <a:r>
                  <a:rPr lang="sk-SK" sz="2600" u="sng" dirty="0" smtClean="0">
                    <a:solidFill>
                      <a:srgbClr val="0070C0"/>
                    </a:solidFill>
                  </a:rPr>
                  <a:t>Budeme rozlišovať prípady:</a:t>
                </a:r>
              </a:p>
              <a:p>
                <a:pPr algn="just"/>
                <a:r>
                  <a:rPr lang="sk-SK" sz="2600" b="0" dirty="0" smtClean="0">
                    <a:solidFill>
                      <a:srgbClr val="0070C0"/>
                    </a:solidFill>
                    <a:ea typeface="Cambria Math" panose="02040503050406030204" pitchFamily="18" charset="0"/>
                  </a:rPr>
                  <a:t>n </a:t>
                </a:r>
                <a14:m>
                  <m:oMath xmlns:m="http://schemas.openxmlformats.org/officeDocument/2006/math">
                    <m:r>
                      <a:rPr lang="sk-SK" sz="26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sk-SK" sz="2600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sk-SK" sz="26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sk-SK" sz="2600" dirty="0" smtClean="0">
                    <a:solidFill>
                      <a:srgbClr val="0070C0"/>
                    </a:solidFill>
                  </a:rPr>
                  <a:t> viď </a:t>
                </a:r>
                <a:r>
                  <a:rPr lang="sk-SK" sz="2600" dirty="0" err="1" smtClean="0">
                    <a:solidFill>
                      <a:srgbClr val="0070C0"/>
                    </a:solidFill>
                  </a:rPr>
                  <a:t>slajdy</a:t>
                </a:r>
                <a:r>
                  <a:rPr lang="sk-SK" sz="2600" dirty="0" smtClean="0">
                    <a:solidFill>
                      <a:srgbClr val="0070C0"/>
                    </a:solidFill>
                  </a:rPr>
                  <a:t> 3 - 5</a:t>
                </a:r>
              </a:p>
              <a:p>
                <a:r>
                  <a:rPr lang="sk-SK" sz="2600" dirty="0" smtClean="0">
                    <a:solidFill>
                      <a:srgbClr val="0070C0"/>
                    </a:solidFill>
                  </a:rPr>
                  <a:t>n = 0 </a:t>
                </a:r>
              </a:p>
              <a:p>
                <a:r>
                  <a:rPr lang="sk-SK" sz="2600" dirty="0" smtClean="0">
                    <a:solidFill>
                      <a:srgbClr val="0070C0"/>
                    </a:solidFill>
                  </a:rPr>
                  <a:t>n – nepárne záporné</a:t>
                </a:r>
              </a:p>
              <a:p>
                <a:pPr algn="just"/>
                <a:r>
                  <a:rPr lang="sk-SK" sz="2600" dirty="0">
                    <a:solidFill>
                      <a:srgbClr val="0070C0"/>
                    </a:solidFill>
                  </a:rPr>
                  <a:t>n</a:t>
                </a:r>
                <a:r>
                  <a:rPr lang="sk-SK" sz="2600" dirty="0" smtClean="0">
                    <a:solidFill>
                      <a:srgbClr val="0070C0"/>
                    </a:solidFill>
                  </a:rPr>
                  <a:t> – párne záporné</a:t>
                </a:r>
                <a:endParaRPr lang="cs-CZ" sz="2600" dirty="0" smtClean="0"/>
              </a:p>
              <a:p>
                <a:endParaRPr lang="sk-SK" dirty="0" smtClean="0"/>
              </a:p>
            </p:txBody>
          </p:sp>
        </mc:Choice>
        <mc:Fallback>
          <p:sp>
            <p:nvSpPr>
              <p:cNvPr id="3" name="Zástupný objekt pre obsah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7225" y="1717963"/>
                <a:ext cx="9228666" cy="4239491"/>
              </a:xfrm>
              <a:blipFill>
                <a:blip r:embed="rId2"/>
                <a:stretch>
                  <a:fillRect l="-1190" t="-1295" r="-1256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2965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ŠPECIÁLNY PRÍPAD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objekt pre obsah 2"/>
              <p:cNvSpPr>
                <a:spLocks noGrp="1"/>
              </p:cNvSpPr>
              <p:nvPr>
                <p:ph idx="1"/>
              </p:nvPr>
            </p:nvSpPr>
            <p:spPr>
              <a:xfrm>
                <a:off x="677333" y="1401686"/>
                <a:ext cx="4208555" cy="1722589"/>
              </a:xfrm>
            </p:spPr>
            <p:txBody>
              <a:bodyPr numCol="1">
                <a:normAutofit/>
              </a:bodyPr>
              <a:lstStyle/>
              <a:p>
                <a:r>
                  <a:rPr lang="sk-SK" sz="2400" dirty="0" smtClean="0">
                    <a:solidFill>
                      <a:srgbClr val="0070C0"/>
                    </a:solidFill>
                  </a:rPr>
                  <a:t>n = 0 </a:t>
                </a:r>
                <a:endParaRPr lang="sk-SK" sz="2400" i="1" dirty="0" smtClean="0">
                  <a:solidFill>
                    <a:srgbClr val="0070C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sk-SK" sz="2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sk-SK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sk-SK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sk-SK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sk-SK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sk-SK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sk-SK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endParaRPr lang="cs-CZ" sz="2400" b="1" i="1" dirty="0" smtClean="0">
                  <a:solidFill>
                    <a:srgbClr val="0070C0"/>
                  </a:solidFill>
                </a:endParaRPr>
              </a:p>
              <a:p>
                <a:r>
                  <a:rPr lang="cs-CZ" sz="2400" b="1" i="1" dirty="0" err="1" smtClean="0">
                    <a:solidFill>
                      <a:srgbClr val="0070C0"/>
                    </a:solidFill>
                  </a:rPr>
                  <a:t>konštantná</a:t>
                </a:r>
                <a:r>
                  <a:rPr lang="cs-CZ" sz="2400" b="1" i="1" dirty="0" smtClean="0">
                    <a:solidFill>
                      <a:srgbClr val="0070C0"/>
                    </a:solidFill>
                  </a:rPr>
                  <a:t>  </a:t>
                </a:r>
                <a:r>
                  <a:rPr lang="cs-CZ" sz="2400" b="1" i="1" dirty="0" err="1" smtClean="0">
                    <a:solidFill>
                      <a:srgbClr val="0070C0"/>
                    </a:solidFill>
                  </a:rPr>
                  <a:t>funkcia</a:t>
                </a:r>
                <a:endParaRPr lang="sk-SK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Zástupný objekt pre obsah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3" y="1401686"/>
                <a:ext cx="4208555" cy="1722589"/>
              </a:xfrm>
              <a:blipFill>
                <a:blip r:embed="rId2"/>
                <a:stretch>
                  <a:fillRect l="-1159" t="-2827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BlokTextu 6"/>
              <p:cNvSpPr txBox="1"/>
              <p:nvPr/>
            </p:nvSpPr>
            <p:spPr>
              <a:xfrm>
                <a:off x="5670112" y="1401686"/>
                <a:ext cx="3835645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sk-SK" sz="2400" b="1" i="1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𝑫</m:t>
                    </m:r>
                    <m:d>
                      <m:dPr>
                        <m:ctrlPr>
                          <a:rPr lang="sk-SK" sz="2400" b="1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sz="2400" b="1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</m:d>
                    <m:r>
                      <a:rPr lang="sk-SK" sz="2400" b="1" i="1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 sz="2400" b="1" i="1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  <m:r>
                      <a:rPr lang="sk-SK" sz="2400" b="1" i="1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sk-SK" sz="2400" b="1" dirty="0" smtClean="0">
                    <a:solidFill>
                      <a:schemeClr val="bg2">
                        <a:lumMod val="2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sk-SK" sz="2400" i="1" dirty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sz="2400" i="1" dirty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endParaRPr lang="sk-SK" sz="2400" b="1" dirty="0" smtClean="0">
                  <a:solidFill>
                    <a:schemeClr val="bg2">
                      <a:lumMod val="25000"/>
                    </a:schemeClr>
                  </a:solidFill>
                </a:endParaRPr>
              </a:p>
              <a:p>
                <a:pPr marL="342900" indent="-342900" algn="just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sk-SK" sz="2400" b="1" i="1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𝑯</m:t>
                    </m:r>
                    <m:d>
                      <m:dPr>
                        <m:ctrlPr>
                          <a:rPr lang="sk-SK" sz="2400" b="1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sz="2400" b="1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</m:d>
                    <m:r>
                      <a:rPr lang="sk-SK" sz="2400" b="1" i="1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sk-SK" sz="2400" dirty="0" smtClean="0">
                    <a:solidFill>
                      <a:schemeClr val="bg2">
                        <a:lumMod val="2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sk-SK" sz="2400" i="1" dirty="0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sz="2400" b="0" i="1" dirty="0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sk-SK" sz="2400" dirty="0" smtClean="0">
                  <a:solidFill>
                    <a:schemeClr val="bg2">
                      <a:lumMod val="25000"/>
                    </a:schemeClr>
                  </a:solidFill>
                </a:endParaRPr>
              </a:p>
              <a:p>
                <a:pPr marL="342900" indent="-342900" algn="just">
                  <a:buFont typeface="Wingdings" panose="05000000000000000000" pitchFamily="2" charset="2"/>
                  <a:buChar char="ü"/>
                </a:pPr>
                <a:r>
                  <a:rPr lang="sk-SK" sz="2400" dirty="0" smtClean="0">
                    <a:solidFill>
                      <a:schemeClr val="bg2">
                        <a:lumMod val="25000"/>
                      </a:schemeClr>
                    </a:solidFill>
                  </a:rPr>
                  <a:t>konštantná</a:t>
                </a:r>
              </a:p>
              <a:p>
                <a:pPr marL="285750" indent="-285750">
                  <a:buFont typeface="Wingdings" panose="05000000000000000000" pitchFamily="2" charset="2"/>
                  <a:buChar char="ü"/>
                </a:pPr>
                <a:r>
                  <a:rPr lang="sk-SK" sz="2400" dirty="0">
                    <a:solidFill>
                      <a:schemeClr val="bg2">
                        <a:lumMod val="25000"/>
                      </a:schemeClr>
                    </a:solidFill>
                  </a:rPr>
                  <a:t>n</a:t>
                </a:r>
                <a:r>
                  <a:rPr lang="sk-SK" sz="2400" dirty="0" smtClean="0">
                    <a:solidFill>
                      <a:schemeClr val="bg2">
                        <a:lumMod val="25000"/>
                      </a:schemeClr>
                    </a:solidFill>
                  </a:rPr>
                  <a:t>ie je prostá</a:t>
                </a:r>
              </a:p>
              <a:p>
                <a:pPr marL="285750" indent="-285750">
                  <a:buFont typeface="Wingdings" panose="05000000000000000000" pitchFamily="2" charset="2"/>
                  <a:buChar char="ü"/>
                </a:pPr>
                <a:r>
                  <a:rPr lang="sk-SK" sz="2400" dirty="0">
                    <a:solidFill>
                      <a:schemeClr val="bg2">
                        <a:lumMod val="25000"/>
                      </a:schemeClr>
                    </a:solidFill>
                  </a:rPr>
                  <a:t>j</a:t>
                </a:r>
                <a:r>
                  <a:rPr lang="sk-SK" sz="2400" dirty="0" smtClean="0">
                    <a:solidFill>
                      <a:schemeClr val="bg2">
                        <a:lumMod val="25000"/>
                      </a:schemeClr>
                    </a:solidFill>
                  </a:rPr>
                  <a:t>e párna</a:t>
                </a:r>
                <a:endParaRPr lang="sk-SK" sz="2400" dirty="0">
                  <a:solidFill>
                    <a:schemeClr val="bg2">
                      <a:lumMod val="25000"/>
                    </a:schemeClr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ü"/>
                </a:pPr>
                <a:r>
                  <a:rPr lang="sk-SK" sz="2400" dirty="0" smtClean="0">
                    <a:solidFill>
                      <a:schemeClr val="bg2">
                        <a:lumMod val="25000"/>
                      </a:schemeClr>
                    </a:solidFill>
                  </a:rPr>
                  <a:t>je ohraničená</a:t>
                </a:r>
              </a:p>
              <a:p>
                <a:pPr marL="285750" indent="-285750">
                  <a:buFont typeface="Wingdings" panose="05000000000000000000" pitchFamily="2" charset="2"/>
                  <a:buChar char="ü"/>
                </a:pPr>
                <a:r>
                  <a:rPr lang="sk-SK" sz="2400" dirty="0" smtClean="0">
                    <a:solidFill>
                      <a:schemeClr val="bg2">
                        <a:lumMod val="25000"/>
                      </a:schemeClr>
                    </a:solidFill>
                  </a:rPr>
                  <a:t>má neostré maximum aj minimum v každom bode definičného oboru</a:t>
                </a:r>
              </a:p>
              <a:p>
                <a:pPr marL="285750" indent="-285750">
                  <a:buFont typeface="Wingdings" panose="05000000000000000000" pitchFamily="2" charset="2"/>
                  <a:buChar char="ü"/>
                </a:pPr>
                <a:r>
                  <a:rPr lang="sk-SK" sz="2400" dirty="0">
                    <a:solidFill>
                      <a:schemeClr val="bg2">
                        <a:lumMod val="25000"/>
                      </a:schemeClr>
                    </a:solidFill>
                  </a:rPr>
                  <a:t>n</a:t>
                </a:r>
                <a:r>
                  <a:rPr lang="sk-SK" sz="2400" dirty="0" smtClean="0">
                    <a:solidFill>
                      <a:schemeClr val="bg2">
                        <a:lumMod val="25000"/>
                      </a:schemeClr>
                    </a:solidFill>
                  </a:rPr>
                  <a:t>ie je periodická</a:t>
                </a:r>
                <a:endParaRPr lang="sk-SK" sz="24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BlokTextu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0112" y="1401686"/>
                <a:ext cx="3835645" cy="3785652"/>
              </a:xfrm>
              <a:prstGeom prst="rect">
                <a:avLst/>
              </a:prstGeom>
              <a:blipFill>
                <a:blip r:embed="rId3"/>
                <a:stretch>
                  <a:fillRect l="-2067" t="-483" r="-3498" b="-2738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Obrázok 7"/>
          <p:cNvPicPr>
            <a:picLocks noChangeAspect="1"/>
          </p:cNvPicPr>
          <p:nvPr/>
        </p:nvPicPr>
        <p:blipFill rotWithShape="1">
          <a:blip r:embed="rId4"/>
          <a:srcRect l="36370" t="43466" r="37649" b="29451"/>
          <a:stretch/>
        </p:blipFill>
        <p:spPr>
          <a:xfrm>
            <a:off x="471054" y="3124275"/>
            <a:ext cx="5199058" cy="304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041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n</a:t>
            </a:r>
            <a:r>
              <a:rPr lang="sk-SK" dirty="0" smtClean="0"/>
              <a:t> – párne, záporné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BlokTextu 6"/>
              <p:cNvSpPr txBox="1"/>
              <p:nvPr/>
            </p:nvSpPr>
            <p:spPr>
              <a:xfrm>
                <a:off x="5936099" y="1051326"/>
                <a:ext cx="4427101" cy="4893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sk-SK" sz="2400" b="1" i="1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𝑫</m:t>
                    </m:r>
                    <m:d>
                      <m:dPr>
                        <m:ctrlPr>
                          <a:rPr lang="sk-SK" sz="2400" b="1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sz="2400" b="1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</m:d>
                    <m:r>
                      <a:rPr lang="sk-SK" sz="2400" b="1" i="1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 sz="2400" b="1" i="1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endParaRPr lang="sk-SK" sz="2400" b="1" dirty="0" smtClean="0">
                  <a:solidFill>
                    <a:schemeClr val="bg2">
                      <a:lumMod val="25000"/>
                    </a:schemeClr>
                  </a:solidFill>
                </a:endParaRPr>
              </a:p>
              <a:p>
                <a:pPr marL="342900" indent="-342900" algn="just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sk-SK" sz="2400" b="1" i="1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𝑯</m:t>
                    </m:r>
                    <m:d>
                      <m:dPr>
                        <m:ctrlPr>
                          <a:rPr lang="sk-SK" sz="2400" b="1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sz="2400" b="1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</m:d>
                    <m:r>
                      <a:rPr lang="sk-SK" sz="2400" b="1" i="1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sk-SK" sz="2400" b="1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sz="2400" b="1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sk-SK" sz="2400" b="1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;∞</m:t>
                        </m:r>
                      </m:e>
                    </m:d>
                  </m:oMath>
                </a14:m>
                <a:endParaRPr lang="sk-SK" sz="2400" b="1" dirty="0" smtClean="0">
                  <a:solidFill>
                    <a:schemeClr val="bg2">
                      <a:lumMod val="25000"/>
                    </a:schemeClr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ü"/>
                </a:pPr>
                <a:r>
                  <a:rPr lang="sk-SK" sz="2400" dirty="0" smtClean="0">
                    <a:solidFill>
                      <a:schemeClr val="bg2">
                        <a:lumMod val="25000"/>
                      </a:schemeClr>
                    </a:solidFill>
                  </a:rPr>
                  <a:t>rastúca na </a:t>
                </a:r>
                <a14:m>
                  <m:oMath xmlns:m="http://schemas.openxmlformats.org/officeDocument/2006/math">
                    <m:d>
                      <m:dPr>
                        <m:endChr m:val=""/>
                        <m:ctrlPr>
                          <a:rPr lang="sk-SK" sz="240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sz="2400" b="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sk-SK" sz="2400" b="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∞;</m:t>
                        </m:r>
                        <m:d>
                          <m:dPr>
                            <m:begChr m:val=""/>
                            <m:ctrlPr>
                              <a:rPr lang="sk-SK" sz="2400" b="0" i="1" smtClean="0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k-SK" sz="2400" b="0" i="1" smtClean="0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sk-SK" sz="2400" b="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sk-SK" sz="2400" dirty="0" smtClean="0">
                  <a:solidFill>
                    <a:schemeClr val="bg2">
                      <a:lumMod val="25000"/>
                    </a:schemeClr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ü"/>
                </a:pPr>
                <a:r>
                  <a:rPr lang="sk-SK" sz="2400" dirty="0" smtClean="0">
                    <a:solidFill>
                      <a:schemeClr val="bg2">
                        <a:lumMod val="25000"/>
                      </a:schemeClr>
                    </a:solidFill>
                  </a:rPr>
                  <a:t>klesajúca na</a:t>
                </a:r>
                <a14:m>
                  <m:oMath xmlns:m="http://schemas.openxmlformats.org/officeDocument/2006/math">
                    <m:d>
                      <m:dPr>
                        <m:endChr m:val=""/>
                        <m:ctrlPr>
                          <a:rPr lang="sk-SK" sz="2400" i="1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sz="2400" b="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0;</m:t>
                        </m:r>
                        <m:d>
                          <m:dPr>
                            <m:begChr m:val=""/>
                            <m:ctrlPr>
                              <a:rPr lang="sk-SK" sz="2400" i="1" smtClean="0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k-SK" sz="2400" i="1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e>
                        </m:d>
                        <m:r>
                          <a:rPr lang="sk-SK" sz="2400" i="1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sk-SK" sz="2400" dirty="0" smtClean="0">
                  <a:solidFill>
                    <a:schemeClr val="bg2">
                      <a:lumMod val="25000"/>
                    </a:schemeClr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ü"/>
                </a:pPr>
                <a:r>
                  <a:rPr lang="sk-SK" sz="2400" dirty="0">
                    <a:solidFill>
                      <a:schemeClr val="bg2">
                        <a:lumMod val="25000"/>
                      </a:schemeClr>
                    </a:solidFill>
                  </a:rPr>
                  <a:t>n</a:t>
                </a:r>
                <a:r>
                  <a:rPr lang="sk-SK" sz="2400" dirty="0" smtClean="0">
                    <a:solidFill>
                      <a:schemeClr val="bg2">
                        <a:lumMod val="25000"/>
                      </a:schemeClr>
                    </a:solidFill>
                  </a:rPr>
                  <a:t>ie je prostá</a:t>
                </a:r>
              </a:p>
              <a:p>
                <a:pPr marL="285750" indent="-285750">
                  <a:buFont typeface="Wingdings" panose="05000000000000000000" pitchFamily="2" charset="2"/>
                  <a:buChar char="ü"/>
                </a:pPr>
                <a:r>
                  <a:rPr lang="sk-SK" sz="2400" dirty="0">
                    <a:solidFill>
                      <a:schemeClr val="bg2">
                        <a:lumMod val="25000"/>
                      </a:schemeClr>
                    </a:solidFill>
                  </a:rPr>
                  <a:t>j</a:t>
                </a:r>
                <a:r>
                  <a:rPr lang="sk-SK" sz="2400" dirty="0" smtClean="0">
                    <a:solidFill>
                      <a:schemeClr val="bg2">
                        <a:lumMod val="25000"/>
                      </a:schemeClr>
                    </a:solidFill>
                  </a:rPr>
                  <a:t>e párna</a:t>
                </a:r>
                <a:endParaRPr lang="sk-SK" sz="2400" dirty="0">
                  <a:solidFill>
                    <a:schemeClr val="bg2">
                      <a:lumMod val="25000"/>
                    </a:schemeClr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ü"/>
                </a:pPr>
                <a:r>
                  <a:rPr lang="sk-SK" sz="2400" dirty="0" smtClean="0">
                    <a:solidFill>
                      <a:schemeClr val="bg2">
                        <a:lumMod val="25000"/>
                      </a:schemeClr>
                    </a:solidFill>
                  </a:rPr>
                  <a:t>je ohraničená zdola </a:t>
                </a:r>
                <a14:m>
                  <m:oMath xmlns:m="http://schemas.openxmlformats.org/officeDocument/2006/math">
                    <m:r>
                      <a:rPr lang="sk-SK" sz="2400" b="0" i="1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sk-SK" sz="2400" b="0" i="1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sk-SK" sz="2400" dirty="0" smtClean="0">
                  <a:solidFill>
                    <a:schemeClr val="bg2">
                      <a:lumMod val="25000"/>
                    </a:schemeClr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ü"/>
                </a:pPr>
                <a:r>
                  <a:rPr lang="sk-SK" sz="2400" dirty="0">
                    <a:solidFill>
                      <a:schemeClr val="bg2">
                        <a:lumMod val="25000"/>
                      </a:schemeClr>
                    </a:solidFill>
                  </a:rPr>
                  <a:t>n</a:t>
                </a:r>
                <a:r>
                  <a:rPr lang="sk-SK" sz="2400" dirty="0" smtClean="0">
                    <a:solidFill>
                      <a:schemeClr val="bg2">
                        <a:lumMod val="25000"/>
                      </a:schemeClr>
                    </a:solidFill>
                  </a:rPr>
                  <a:t>ie je ohraničená zhora </a:t>
                </a:r>
              </a:p>
              <a:p>
                <a:pPr marL="285750" indent="-285750">
                  <a:buFont typeface="Wingdings" panose="05000000000000000000" pitchFamily="2" charset="2"/>
                  <a:buChar char="ü"/>
                </a:pPr>
                <a:r>
                  <a:rPr lang="sk-SK" sz="2400" dirty="0" smtClean="0">
                    <a:solidFill>
                      <a:schemeClr val="bg2">
                        <a:lumMod val="25000"/>
                      </a:schemeClr>
                    </a:solidFill>
                  </a:rPr>
                  <a:t>nemá extrémy</a:t>
                </a:r>
              </a:p>
              <a:p>
                <a:pPr marL="285750" indent="-285750">
                  <a:buFont typeface="Wingdings" panose="05000000000000000000" pitchFamily="2" charset="2"/>
                  <a:buChar char="ü"/>
                </a:pPr>
                <a:r>
                  <a:rPr lang="sk-SK" sz="2400" dirty="0">
                    <a:solidFill>
                      <a:schemeClr val="bg2">
                        <a:lumMod val="25000"/>
                      </a:schemeClr>
                    </a:solidFill>
                  </a:rPr>
                  <a:t>n</a:t>
                </a:r>
                <a:r>
                  <a:rPr lang="sk-SK" sz="2400" dirty="0" smtClean="0">
                    <a:solidFill>
                      <a:schemeClr val="bg2">
                        <a:lumMod val="25000"/>
                      </a:schemeClr>
                    </a:solidFill>
                  </a:rPr>
                  <a:t>ie je periodická</a:t>
                </a:r>
              </a:p>
              <a:p>
                <a:pPr marL="285750" indent="-285750">
                  <a:buFont typeface="Wingdings" panose="05000000000000000000" pitchFamily="2" charset="2"/>
                  <a:buChar char="ü"/>
                </a:pPr>
                <a:r>
                  <a:rPr lang="sk-SK" sz="2400" dirty="0">
                    <a:solidFill>
                      <a:schemeClr val="bg2">
                        <a:lumMod val="25000"/>
                      </a:schemeClr>
                    </a:solidFill>
                  </a:rPr>
                  <a:t>s</a:t>
                </a:r>
                <a:r>
                  <a:rPr lang="sk-SK" sz="2400" dirty="0" smtClean="0">
                    <a:solidFill>
                      <a:schemeClr val="bg2">
                        <a:lumMod val="25000"/>
                      </a:schemeClr>
                    </a:solidFill>
                  </a:rPr>
                  <a:t>úradnicové osi sú </a:t>
                </a:r>
                <a:r>
                  <a:rPr lang="sk-SK" sz="2400" dirty="0" err="1" smtClean="0">
                    <a:solidFill>
                      <a:schemeClr val="bg2">
                        <a:lumMod val="25000"/>
                      </a:schemeClr>
                    </a:solidFill>
                  </a:rPr>
                  <a:t>asymptoty</a:t>
                </a:r>
                <a:r>
                  <a:rPr lang="sk-SK" sz="2400" dirty="0" smtClean="0">
                    <a:solidFill>
                      <a:schemeClr val="bg2">
                        <a:lumMod val="25000"/>
                      </a:schemeClr>
                    </a:solidFill>
                  </a:rPr>
                  <a:t>: </a:t>
                </a:r>
                <a:endParaRPr lang="sk-SK" sz="2400" i="1" dirty="0" smtClean="0">
                  <a:solidFill>
                    <a:schemeClr val="bg2">
                      <a:lumMod val="2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sz="240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sz="24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   </m:t>
                          </m:r>
                          <m:r>
                            <a:rPr lang="sk-SK" sz="24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sk-SK" sz="24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sk-SK" sz="2400" b="0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sk-SK" sz="2400" b="0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sk-SK" sz="2400" b="0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=0;   </m:t>
                      </m:r>
                      <m:sSub>
                        <m:sSubPr>
                          <m:ctrlPr>
                            <a:rPr lang="sk-SK" sz="24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sz="24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sk-SK" sz="24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sk-SK" sz="2400" b="0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sk-SK" sz="2400" b="0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sk-SK" sz="2400" b="0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sk-SK" sz="24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BlokTextu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6099" y="1051326"/>
                <a:ext cx="4427101" cy="4893647"/>
              </a:xfrm>
              <a:prstGeom prst="rect">
                <a:avLst/>
              </a:prstGeom>
              <a:blipFill>
                <a:blip r:embed="rId2"/>
                <a:stretch>
                  <a:fillRect l="-1928" t="-374" b="-374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Obrázok 5"/>
          <p:cNvPicPr>
            <a:picLocks noChangeAspect="1"/>
          </p:cNvPicPr>
          <p:nvPr/>
        </p:nvPicPr>
        <p:blipFill rotWithShape="1">
          <a:blip r:embed="rId3"/>
          <a:srcRect l="22421" t="41193" r="50746" b="28883"/>
          <a:stretch/>
        </p:blipFill>
        <p:spPr>
          <a:xfrm>
            <a:off x="283055" y="1930400"/>
            <a:ext cx="5369601" cy="3366655"/>
          </a:xfrm>
          <a:prstGeom prst="rect">
            <a:avLst/>
          </a:prstGeom>
        </p:spPr>
      </p:pic>
      <p:sp>
        <p:nvSpPr>
          <p:cNvPr id="9" name="BlokTextu 8"/>
          <p:cNvSpPr txBox="1"/>
          <p:nvPr/>
        </p:nvSpPr>
        <p:spPr>
          <a:xfrm>
            <a:off x="546542" y="3313483"/>
            <a:ext cx="1656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i="1" dirty="0" err="1">
                <a:solidFill>
                  <a:schemeClr val="bg2">
                    <a:lumMod val="75000"/>
                  </a:schemeClr>
                </a:solidFill>
              </a:rPr>
              <a:t>r</a:t>
            </a:r>
            <a:r>
              <a:rPr lang="sk-SK" i="1" dirty="0" err="1" smtClean="0">
                <a:solidFill>
                  <a:schemeClr val="bg2">
                    <a:lumMod val="75000"/>
                  </a:schemeClr>
                </a:solidFill>
              </a:rPr>
              <a:t>ovnoosá</a:t>
            </a:r>
            <a:r>
              <a:rPr lang="sk-SK" i="1" dirty="0" smtClean="0">
                <a:solidFill>
                  <a:schemeClr val="bg2">
                    <a:lumMod val="75000"/>
                  </a:schemeClr>
                </a:solidFill>
              </a:rPr>
              <a:t> hyperbola</a:t>
            </a:r>
            <a:endParaRPr lang="sk-SK" i="1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0642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n</a:t>
            </a:r>
            <a:r>
              <a:rPr lang="sk-SK" dirty="0" smtClean="0"/>
              <a:t> – nepárne, záporné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BlokTextu 6"/>
              <p:cNvSpPr txBox="1"/>
              <p:nvPr/>
            </p:nvSpPr>
            <p:spPr>
              <a:xfrm>
                <a:off x="5811408" y="1591653"/>
                <a:ext cx="4427101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sk-SK" sz="2400" b="1" i="1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𝑫</m:t>
                    </m:r>
                    <m:d>
                      <m:dPr>
                        <m:ctrlPr>
                          <a:rPr lang="sk-SK" sz="2400" b="1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sz="2400" b="1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</m:d>
                    <m:r>
                      <a:rPr lang="sk-SK" sz="2400" b="1" i="1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 sz="2400" b="1" i="1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  <m:r>
                      <a:rPr lang="sk-SK" sz="2400" b="1" i="1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sk-SK" sz="2400" b="1" dirty="0">
                        <a:solidFill>
                          <a:schemeClr val="bg2">
                            <a:lumMod val="25000"/>
                          </a:schemeClr>
                        </a:solidFill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sk-SK" sz="2400" i="1" dirty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sz="2400" i="1" dirty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endParaRPr lang="sk-SK" sz="2400" i="1" dirty="0" smtClean="0">
                  <a:solidFill>
                    <a:schemeClr val="bg2">
                      <a:lumMod val="2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342900" indent="-342900" algn="just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sk-SK" sz="2400" b="1" i="1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𝑯</m:t>
                    </m:r>
                    <m:d>
                      <m:dPr>
                        <m:ctrlPr>
                          <a:rPr lang="sk-SK" sz="2400" b="1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sz="2400" b="1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</m:d>
                    <m:r>
                      <a:rPr lang="sk-SK" sz="2400" b="1" i="1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 sz="2400" b="1" i="1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  <m:r>
                      <a:rPr lang="sk-SK" sz="2400" b="1" i="1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sk-SK" sz="2400" b="1" dirty="0">
                        <a:solidFill>
                          <a:schemeClr val="bg2">
                            <a:lumMod val="25000"/>
                          </a:schemeClr>
                        </a:solidFill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sk-SK" sz="2400" i="1" dirty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sz="2400" i="1" dirty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endParaRPr lang="sk-SK" sz="2400" b="1" dirty="0" smtClean="0">
                  <a:solidFill>
                    <a:schemeClr val="bg2">
                      <a:lumMod val="25000"/>
                    </a:schemeClr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ü"/>
                </a:pPr>
                <a:r>
                  <a:rPr lang="sk-SK" sz="2400" dirty="0" smtClean="0">
                    <a:solidFill>
                      <a:schemeClr val="bg2">
                        <a:lumMod val="25000"/>
                      </a:schemeClr>
                    </a:solidFill>
                  </a:rPr>
                  <a:t>klesajúca na </a:t>
                </a:r>
                <a14:m>
                  <m:oMath xmlns:m="http://schemas.openxmlformats.org/officeDocument/2006/math">
                    <m:d>
                      <m:dPr>
                        <m:endChr m:val=""/>
                        <m:ctrlPr>
                          <a:rPr lang="sk-SK" sz="240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sz="2400" b="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sk-SK" sz="2400" b="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∞;</m:t>
                        </m:r>
                        <m:d>
                          <m:dPr>
                            <m:begChr m:val=""/>
                            <m:ctrlPr>
                              <a:rPr lang="sk-SK" sz="2400" b="0" i="1" smtClean="0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k-SK" sz="2400" b="0" i="1" smtClean="0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sk-SK" sz="2400" b="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sk-SK" sz="2400" dirty="0" smtClean="0">
                  <a:solidFill>
                    <a:schemeClr val="bg2">
                      <a:lumMod val="25000"/>
                    </a:schemeClr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ü"/>
                </a:pPr>
                <a:r>
                  <a:rPr lang="sk-SK" sz="2400" dirty="0" smtClean="0">
                    <a:solidFill>
                      <a:schemeClr val="bg2">
                        <a:lumMod val="25000"/>
                      </a:schemeClr>
                    </a:solidFill>
                  </a:rPr>
                  <a:t>klesajúca na</a:t>
                </a:r>
                <a14:m>
                  <m:oMath xmlns:m="http://schemas.openxmlformats.org/officeDocument/2006/math">
                    <m:d>
                      <m:dPr>
                        <m:endChr m:val=""/>
                        <m:ctrlPr>
                          <a:rPr lang="sk-SK" sz="2400" i="1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sz="2400" b="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0;</m:t>
                        </m:r>
                        <m:d>
                          <m:dPr>
                            <m:begChr m:val=""/>
                            <m:ctrlPr>
                              <a:rPr lang="sk-SK" sz="2400" i="1" smtClean="0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k-SK" sz="2400" i="1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e>
                        </m:d>
                        <m:r>
                          <a:rPr lang="sk-SK" sz="2400" i="1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sk-SK" sz="2400" dirty="0" smtClean="0">
                  <a:solidFill>
                    <a:schemeClr val="bg2">
                      <a:lumMod val="25000"/>
                    </a:schemeClr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ü"/>
                </a:pPr>
                <a:r>
                  <a:rPr lang="sk-SK" sz="2400" dirty="0" smtClean="0">
                    <a:solidFill>
                      <a:schemeClr val="bg2">
                        <a:lumMod val="25000"/>
                      </a:schemeClr>
                    </a:solidFill>
                  </a:rPr>
                  <a:t>je prostá</a:t>
                </a:r>
              </a:p>
              <a:p>
                <a:pPr marL="285750" indent="-285750">
                  <a:buFont typeface="Wingdings" panose="05000000000000000000" pitchFamily="2" charset="2"/>
                  <a:buChar char="ü"/>
                </a:pPr>
                <a:r>
                  <a:rPr lang="sk-SK" sz="2400" dirty="0">
                    <a:solidFill>
                      <a:schemeClr val="bg2">
                        <a:lumMod val="25000"/>
                      </a:schemeClr>
                    </a:solidFill>
                  </a:rPr>
                  <a:t>j</a:t>
                </a:r>
                <a:r>
                  <a:rPr lang="sk-SK" sz="2400" dirty="0" smtClean="0">
                    <a:solidFill>
                      <a:schemeClr val="bg2">
                        <a:lumMod val="25000"/>
                      </a:schemeClr>
                    </a:solidFill>
                  </a:rPr>
                  <a:t>e nepárna</a:t>
                </a:r>
                <a:endParaRPr lang="sk-SK" sz="2400" dirty="0">
                  <a:solidFill>
                    <a:schemeClr val="bg2">
                      <a:lumMod val="25000"/>
                    </a:schemeClr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ü"/>
                </a:pPr>
                <a:r>
                  <a:rPr lang="sk-SK" sz="2400" dirty="0">
                    <a:solidFill>
                      <a:schemeClr val="bg2">
                        <a:lumMod val="25000"/>
                      </a:schemeClr>
                    </a:solidFill>
                  </a:rPr>
                  <a:t>n</a:t>
                </a:r>
                <a:r>
                  <a:rPr lang="sk-SK" sz="2400" dirty="0" smtClean="0">
                    <a:solidFill>
                      <a:schemeClr val="bg2">
                        <a:lumMod val="25000"/>
                      </a:schemeClr>
                    </a:solidFill>
                  </a:rPr>
                  <a:t>ie je ohraničená </a:t>
                </a:r>
              </a:p>
              <a:p>
                <a:pPr marL="285750" indent="-285750">
                  <a:buFont typeface="Wingdings" panose="05000000000000000000" pitchFamily="2" charset="2"/>
                  <a:buChar char="ü"/>
                </a:pPr>
                <a:r>
                  <a:rPr lang="sk-SK" sz="2400" dirty="0" smtClean="0">
                    <a:solidFill>
                      <a:schemeClr val="bg2">
                        <a:lumMod val="25000"/>
                      </a:schemeClr>
                    </a:solidFill>
                  </a:rPr>
                  <a:t>nemá extrémy</a:t>
                </a:r>
              </a:p>
              <a:p>
                <a:pPr marL="285750" indent="-285750">
                  <a:buFont typeface="Wingdings" panose="05000000000000000000" pitchFamily="2" charset="2"/>
                  <a:buChar char="ü"/>
                </a:pPr>
                <a:r>
                  <a:rPr lang="sk-SK" sz="2400" dirty="0">
                    <a:solidFill>
                      <a:schemeClr val="bg2">
                        <a:lumMod val="25000"/>
                      </a:schemeClr>
                    </a:solidFill>
                  </a:rPr>
                  <a:t>n</a:t>
                </a:r>
                <a:r>
                  <a:rPr lang="sk-SK" sz="2400" dirty="0" smtClean="0">
                    <a:solidFill>
                      <a:schemeClr val="bg2">
                        <a:lumMod val="25000"/>
                      </a:schemeClr>
                    </a:solidFill>
                  </a:rPr>
                  <a:t>ie je periodická</a:t>
                </a:r>
              </a:p>
              <a:p>
                <a:pPr marL="285750" indent="-285750">
                  <a:buFont typeface="Wingdings" panose="05000000000000000000" pitchFamily="2" charset="2"/>
                  <a:buChar char="ü"/>
                </a:pPr>
                <a:r>
                  <a:rPr lang="sk-SK" sz="2400" dirty="0">
                    <a:solidFill>
                      <a:schemeClr val="bg2">
                        <a:lumMod val="25000"/>
                      </a:schemeClr>
                    </a:solidFill>
                  </a:rPr>
                  <a:t>s</a:t>
                </a:r>
                <a:r>
                  <a:rPr lang="sk-SK" sz="2400" dirty="0" smtClean="0">
                    <a:solidFill>
                      <a:schemeClr val="bg2">
                        <a:lumMod val="25000"/>
                      </a:schemeClr>
                    </a:solidFill>
                  </a:rPr>
                  <a:t>úradnicové osi sú </a:t>
                </a:r>
                <a:r>
                  <a:rPr lang="sk-SK" sz="2400" dirty="0" err="1" smtClean="0">
                    <a:solidFill>
                      <a:schemeClr val="bg2">
                        <a:lumMod val="25000"/>
                      </a:schemeClr>
                    </a:solidFill>
                  </a:rPr>
                  <a:t>asymptoty</a:t>
                </a:r>
                <a:r>
                  <a:rPr lang="sk-SK" sz="2400" dirty="0" smtClean="0">
                    <a:solidFill>
                      <a:schemeClr val="bg2">
                        <a:lumMod val="25000"/>
                      </a:schemeClr>
                    </a:solidFill>
                  </a:rPr>
                  <a:t>: </a:t>
                </a:r>
                <a:endParaRPr lang="sk-SK" sz="2400" i="1" dirty="0" smtClean="0">
                  <a:solidFill>
                    <a:schemeClr val="bg2">
                      <a:lumMod val="2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sz="240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sz="24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   </m:t>
                          </m:r>
                          <m:r>
                            <a:rPr lang="sk-SK" sz="24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sk-SK" sz="24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sk-SK" sz="2400" b="0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sk-SK" sz="2400" b="0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sk-SK" sz="2400" b="0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=0;     </m:t>
                      </m:r>
                      <m:sSub>
                        <m:sSubPr>
                          <m:ctrlPr>
                            <a:rPr lang="sk-SK" sz="24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sz="24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sk-SK" sz="24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sk-SK" sz="2400" b="0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sk-SK" sz="2400" b="0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sk-SK" sz="2400" b="0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sk-SK" sz="24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BlokTextu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1408" y="1591653"/>
                <a:ext cx="4427101" cy="4524315"/>
              </a:xfrm>
              <a:prstGeom prst="rect">
                <a:avLst/>
              </a:prstGeom>
              <a:blipFill>
                <a:blip r:embed="rId2"/>
                <a:stretch>
                  <a:fillRect l="-1788" t="-404" b="-539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Obrázok 2"/>
          <p:cNvPicPr>
            <a:picLocks noChangeAspect="1"/>
          </p:cNvPicPr>
          <p:nvPr/>
        </p:nvPicPr>
        <p:blipFill rotWithShape="1">
          <a:blip r:embed="rId3"/>
          <a:srcRect l="50000" t="35132" r="23167" b="14867"/>
          <a:stretch/>
        </p:blipFill>
        <p:spPr>
          <a:xfrm>
            <a:off x="718899" y="1591653"/>
            <a:ext cx="4656666" cy="4878411"/>
          </a:xfrm>
          <a:prstGeom prst="rect">
            <a:avLst/>
          </a:prstGeom>
        </p:spPr>
      </p:pic>
      <p:sp>
        <p:nvSpPr>
          <p:cNvPr id="8" name="BlokTextu 7"/>
          <p:cNvSpPr txBox="1"/>
          <p:nvPr/>
        </p:nvSpPr>
        <p:spPr>
          <a:xfrm>
            <a:off x="948324" y="2543121"/>
            <a:ext cx="1491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i="1" dirty="0" smtClean="0">
                <a:solidFill>
                  <a:schemeClr val="bg2">
                    <a:lumMod val="75000"/>
                  </a:schemeClr>
                </a:solidFill>
              </a:rPr>
              <a:t>hyperbola</a:t>
            </a:r>
            <a:endParaRPr lang="sk-SK" i="1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6770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theme/theme1.xml><?xml version="1.0" encoding="utf-8"?>
<a:theme xmlns:a="http://schemas.openxmlformats.org/drawingml/2006/main" name="Fazeta">
  <a:themeElements>
    <a:clrScheme name="Teplá modrá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z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z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218</TotalTime>
  <Words>104</Words>
  <Application>Microsoft Office PowerPoint</Application>
  <PresentationFormat>Širokouhlá</PresentationFormat>
  <Paragraphs>94</Paragraphs>
  <Slides>9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6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9</vt:i4>
      </vt:variant>
    </vt:vector>
  </HeadingPairs>
  <TitlesOfParts>
    <vt:vector size="16" baseType="lpstr">
      <vt:lpstr>Arial</vt:lpstr>
      <vt:lpstr>Calibri</vt:lpstr>
      <vt:lpstr>Cambria Math</vt:lpstr>
      <vt:lpstr>Trebuchet MS</vt:lpstr>
      <vt:lpstr>Wingdings</vt:lpstr>
      <vt:lpstr>Wingdings 3</vt:lpstr>
      <vt:lpstr>Fazeta</vt:lpstr>
      <vt:lpstr>Mocninové funkcie</vt:lpstr>
      <vt:lpstr>Definícia – prirodzený exponent</vt:lpstr>
      <vt:lpstr>ŠPECIÁLNY PRÍPAD</vt:lpstr>
      <vt:lpstr>n - párne</vt:lpstr>
      <vt:lpstr>n - nepárne</vt:lpstr>
      <vt:lpstr>Definícia – celočíselný exponent</vt:lpstr>
      <vt:lpstr>ŠPECIÁLNY PRÍPAD</vt:lpstr>
      <vt:lpstr>n – párne, záporné</vt:lpstr>
      <vt:lpstr>n – nepárne, záporné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LOMENÉ VÝRAZY</dc:title>
  <dc:creator>Ucitel</dc:creator>
  <cp:lastModifiedBy>Dušan Andraško</cp:lastModifiedBy>
  <cp:revision>61</cp:revision>
  <cp:lastPrinted>2021-06-14T06:45:22Z</cp:lastPrinted>
  <dcterms:created xsi:type="dcterms:W3CDTF">2020-03-21T20:30:00Z</dcterms:created>
  <dcterms:modified xsi:type="dcterms:W3CDTF">2021-06-15T05:51:57Z</dcterms:modified>
</cp:coreProperties>
</file>