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65" r:id="rId4"/>
    <p:sldId id="268" r:id="rId5"/>
    <p:sldId id="269" r:id="rId6"/>
    <p:sldId id="257" r:id="rId7"/>
    <p:sldId id="266" r:id="rId8"/>
    <p:sldId id="270" r:id="rId9"/>
    <p:sldId id="271" r:id="rId10"/>
    <p:sldId id="273" r:id="rId11"/>
    <p:sldId id="267" r:id="rId12"/>
    <p:sldId id="263" r:id="rId13"/>
    <p:sldId id="261" r:id="rId14"/>
    <p:sldId id="262" r:id="rId15"/>
    <p:sldId id="274" r:id="rId16"/>
    <p:sldId id="264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718" autoAdjust="0"/>
  </p:normalViewPr>
  <p:slideViewPr>
    <p:cSldViewPr>
      <p:cViewPr varScale="1">
        <p:scale>
          <a:sx n="62" d="100"/>
          <a:sy n="62" d="100"/>
        </p:scale>
        <p:origin x="13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41E-E7DC-4B7F-8BE4-240C172022C8}" type="datetimeFigureOut">
              <a:rPr lang="sk-SK" smtClean="0"/>
              <a:pPr/>
              <a:t>7. 12. 2021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01D-2A1D-4772-A7F4-1195B62609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41E-E7DC-4B7F-8BE4-240C172022C8}" type="datetimeFigureOut">
              <a:rPr lang="sk-SK" smtClean="0"/>
              <a:pPr/>
              <a:t>7. 12. 2021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01D-2A1D-4772-A7F4-1195B62609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41E-E7DC-4B7F-8BE4-240C172022C8}" type="datetimeFigureOut">
              <a:rPr lang="sk-SK" smtClean="0"/>
              <a:pPr/>
              <a:t>7. 12. 2021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01D-2A1D-4772-A7F4-1195B62609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309289-8E2D-45DD-8BE0-FC547358E767}" type="slidenum">
              <a:rPr kumimoji="0" lang="sk-SK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945674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76297B-FBD4-4EFB-A168-88F23CBE9E94}" type="slidenum">
              <a:rPr kumimoji="0" lang="sk-SK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91573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97BC60-7A17-4BB2-B93C-4003C633D560}" type="slidenum">
              <a:rPr kumimoji="0" lang="sk-SK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20713"/>
      </p:ext>
    </p:extLst>
  </p:cSld>
  <p:clrMapOvr>
    <a:masterClrMapping/>
  </p:clrMapOvr>
  <p:transition spd="med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6263CD-880F-4B5D-B0CF-67B7164F9FD8}" type="slidenum">
              <a:rPr kumimoji="0" lang="sk-SK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759511"/>
      </p:ext>
    </p:extLst>
  </p:cSld>
  <p:clrMapOvr>
    <a:masterClrMapping/>
  </p:clrMapOvr>
  <p:transition spd="med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6E8F3-2130-4716-A81D-A1B0BA795559}" type="slidenum">
              <a:rPr kumimoji="0" lang="sk-SK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009598"/>
      </p:ext>
    </p:extLst>
  </p:cSld>
  <p:clrMapOvr>
    <a:masterClrMapping/>
  </p:clrMapOvr>
  <p:transition spd="med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CB4B00-B5AF-4A54-B44B-EE77D29B6D35}" type="slidenum">
              <a:rPr kumimoji="0" lang="sk-SK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636534"/>
      </p:ext>
    </p:extLst>
  </p:cSld>
  <p:clrMapOvr>
    <a:masterClrMapping/>
  </p:clrMapOvr>
  <p:transition spd="med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A4EB7B-BF89-460E-A5A4-AA118E8DC34D}" type="slidenum">
              <a:rPr kumimoji="0" lang="sk-SK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376498"/>
      </p:ext>
    </p:extLst>
  </p:cSld>
  <p:clrMapOvr>
    <a:masterClrMapping/>
  </p:clrMapOvr>
  <p:transition spd="med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687F9D-C35F-4DB1-9E75-44890167F4CA}" type="slidenum">
              <a:rPr kumimoji="0" lang="sk-SK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289058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41E-E7DC-4B7F-8BE4-240C172022C8}" type="datetimeFigureOut">
              <a:rPr lang="sk-SK" smtClean="0"/>
              <a:pPr/>
              <a:t>7. 12. 2021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01D-2A1D-4772-A7F4-1195B62609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A50912-8E36-4A51-B1AE-D9B2CEA828B5}" type="slidenum">
              <a:rPr kumimoji="0" lang="sk-SK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199585"/>
      </p:ext>
    </p:extLst>
  </p:cSld>
  <p:clrMapOvr>
    <a:masterClrMapping/>
  </p:clrMapOvr>
  <p:transition spd="med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7A6EE0-7D2E-41EE-8229-32BD1923EED5}" type="slidenum">
              <a:rPr kumimoji="0" lang="sk-SK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9884"/>
      </p:ext>
    </p:extLst>
  </p:cSld>
  <p:clrMapOvr>
    <a:masterClrMapping/>
  </p:clrMapOvr>
  <p:transition spd="med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668FE5-7C47-4EFD-A670-113757B1641F}" type="slidenum">
              <a:rPr kumimoji="0" lang="sk-SK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180469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41E-E7DC-4B7F-8BE4-240C172022C8}" type="datetimeFigureOut">
              <a:rPr lang="sk-SK" smtClean="0"/>
              <a:pPr/>
              <a:t>7. 12. 2021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01D-2A1D-4772-A7F4-1195B62609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41E-E7DC-4B7F-8BE4-240C172022C8}" type="datetimeFigureOut">
              <a:rPr lang="sk-SK" smtClean="0"/>
              <a:pPr/>
              <a:t>7. 12. 2021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01D-2A1D-4772-A7F4-1195B62609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41E-E7DC-4B7F-8BE4-240C172022C8}" type="datetimeFigureOut">
              <a:rPr lang="sk-SK" smtClean="0"/>
              <a:pPr/>
              <a:t>7. 12. 2021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01D-2A1D-4772-A7F4-1195B62609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41E-E7DC-4B7F-8BE4-240C172022C8}" type="datetimeFigureOut">
              <a:rPr lang="sk-SK" smtClean="0"/>
              <a:pPr/>
              <a:t>7. 12. 2021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01D-2A1D-4772-A7F4-1195B62609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41E-E7DC-4B7F-8BE4-240C172022C8}" type="datetimeFigureOut">
              <a:rPr lang="sk-SK" smtClean="0"/>
              <a:pPr/>
              <a:t>7. 12. 2021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01D-2A1D-4772-A7F4-1195B62609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41E-E7DC-4B7F-8BE4-240C172022C8}" type="datetimeFigureOut">
              <a:rPr lang="sk-SK" smtClean="0"/>
              <a:pPr/>
              <a:t>7. 12. 2021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401D-2A1D-4772-A7F4-1195B62609C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041E-E7DC-4B7F-8BE4-240C172022C8}" type="datetimeFigureOut">
              <a:rPr lang="sk-SK" smtClean="0"/>
              <a:pPr/>
              <a:t>7. 12. 2021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9B401D-2A1D-4772-A7F4-1195B62609C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E6041E-E7DC-4B7F-8BE4-240C172022C8}" type="datetimeFigureOut">
              <a:rPr lang="sk-SK" smtClean="0"/>
              <a:pPr/>
              <a:t>7. 12. 2021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9B401D-2A1D-4772-A7F4-1195B62609C4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 predlohy nadpisov.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6DCAFD-15AE-4573-8CE5-797BA097D12F}" type="slidenum">
              <a:rPr kumimoji="0" lang="sk-SK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sk-SK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06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slide" Target="slide2.xml"/><Relationship Id="rId5" Type="http://schemas.openxmlformats.org/officeDocument/2006/relationships/image" Target="../media/image18.pn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slide" Target="slide2.x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w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214423"/>
            <a:ext cx="8350696" cy="3388399"/>
          </a:xfrm>
        </p:spPr>
        <p:txBody>
          <a:bodyPr>
            <a:normAutofit/>
          </a:bodyPr>
          <a:lstStyle/>
          <a:p>
            <a:pPr algn="ctr"/>
            <a:r>
              <a:rPr lang="sk-SK" sz="3600" dirty="0" smtClean="0">
                <a:latin typeface="Amienne" pitchFamily="82" charset="0"/>
              </a:rPr>
              <a:t>Exponenciálna funkcia</a:t>
            </a:r>
            <a:endParaRPr lang="sk-SK" sz="3600" dirty="0">
              <a:latin typeface="Amienne" pitchFamily="82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504566" y="811322"/>
            <a:ext cx="6348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k-SK" altLang="sk-SK" b="1" dirty="0"/>
              <a:t>    1</a:t>
            </a:r>
            <a:r>
              <a:rPr lang="sk-SK" altLang="sk-SK" b="1" dirty="0" smtClean="0"/>
              <a:t>./ </a:t>
            </a:r>
            <a:r>
              <a:rPr lang="sk-SK" altLang="sk-SK" b="1" dirty="0"/>
              <a:t>Ktorá z nasledujúcich funkcií je exponenciálna ?</a:t>
            </a:r>
          </a:p>
          <a:p>
            <a:r>
              <a:rPr lang="sk-SK" altLang="sk-SK" b="1" dirty="0"/>
              <a:t>    </a:t>
            </a:r>
            <a:endParaRPr lang="sk-SK" altLang="sk-SK" b="1" baseline="30000" dirty="0"/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827088" y="1700213"/>
            <a:ext cx="61927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 b="1" dirty="0"/>
              <a:t>2</a:t>
            </a:r>
            <a:r>
              <a:rPr lang="sk-SK" altLang="sk-SK" b="1" dirty="0" smtClean="0"/>
              <a:t>./ </a:t>
            </a:r>
            <a:r>
              <a:rPr lang="sk-SK" altLang="sk-SK" b="1" dirty="0"/>
              <a:t>Na ktorom z obrázkov je časť grafu funkcie y =  </a:t>
            </a:r>
            <a:r>
              <a:rPr lang="sk-SK" altLang="sk-SK" b="1" dirty="0" smtClean="0"/>
              <a:t>2</a:t>
            </a:r>
            <a:r>
              <a:rPr lang="sk-SK" altLang="sk-SK" b="1" baseline="30000" dirty="0" smtClean="0"/>
              <a:t>x  </a:t>
            </a:r>
            <a:r>
              <a:rPr lang="sk-SK" altLang="sk-SK" b="1" dirty="0"/>
              <a:t>?</a:t>
            </a:r>
            <a:endParaRPr lang="sk-SK" altLang="sk-SK" b="1" baseline="30000" dirty="0"/>
          </a:p>
        </p:txBody>
      </p:sp>
      <p:pic>
        <p:nvPicPr>
          <p:cNvPr id="19457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33600"/>
            <a:ext cx="1541462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205038"/>
            <a:ext cx="14382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205038"/>
            <a:ext cx="1660525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77" name="Text Box 17"/>
          <p:cNvSpPr txBox="1">
            <a:spLocks noChangeArrowheads="1"/>
          </p:cNvSpPr>
          <p:nvPr/>
        </p:nvSpPr>
        <p:spPr bwMode="auto">
          <a:xfrm>
            <a:off x="2411413" y="2852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x</a:t>
            </a:r>
          </a:p>
        </p:txBody>
      </p:sp>
      <p:sp>
        <p:nvSpPr>
          <p:cNvPr id="194578" name="Text Box 18"/>
          <p:cNvSpPr txBox="1">
            <a:spLocks noChangeArrowheads="1"/>
          </p:cNvSpPr>
          <p:nvPr/>
        </p:nvSpPr>
        <p:spPr bwMode="auto">
          <a:xfrm>
            <a:off x="1908175" y="2133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y</a:t>
            </a:r>
          </a:p>
        </p:txBody>
      </p:sp>
      <p:sp>
        <p:nvSpPr>
          <p:cNvPr id="194579" name="Text Box 19"/>
          <p:cNvSpPr txBox="1">
            <a:spLocks noChangeArrowheads="1"/>
          </p:cNvSpPr>
          <p:nvPr/>
        </p:nvSpPr>
        <p:spPr bwMode="auto">
          <a:xfrm>
            <a:off x="4140200" y="2997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x</a:t>
            </a:r>
          </a:p>
        </p:txBody>
      </p:sp>
      <p:sp>
        <p:nvSpPr>
          <p:cNvPr id="194580" name="Text Box 20"/>
          <p:cNvSpPr txBox="1">
            <a:spLocks noChangeArrowheads="1"/>
          </p:cNvSpPr>
          <p:nvPr/>
        </p:nvSpPr>
        <p:spPr bwMode="auto">
          <a:xfrm>
            <a:off x="3635375" y="2205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y</a:t>
            </a:r>
          </a:p>
        </p:txBody>
      </p:sp>
      <p:sp>
        <p:nvSpPr>
          <p:cNvPr id="194583" name="Text Box 23"/>
          <p:cNvSpPr txBox="1">
            <a:spLocks noChangeArrowheads="1"/>
          </p:cNvSpPr>
          <p:nvPr/>
        </p:nvSpPr>
        <p:spPr bwMode="auto">
          <a:xfrm>
            <a:off x="7956550" y="24923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x</a:t>
            </a:r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>
            <a:off x="7380288" y="2205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y</a:t>
            </a:r>
          </a:p>
        </p:txBody>
      </p:sp>
      <p:sp>
        <p:nvSpPr>
          <p:cNvPr id="194585" name="Text Box 25"/>
          <p:cNvSpPr txBox="1">
            <a:spLocks noChangeArrowheads="1"/>
          </p:cNvSpPr>
          <p:nvPr/>
        </p:nvSpPr>
        <p:spPr bwMode="auto">
          <a:xfrm>
            <a:off x="1835150" y="2565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1</a:t>
            </a:r>
          </a:p>
        </p:txBody>
      </p:sp>
      <p:sp>
        <p:nvSpPr>
          <p:cNvPr id="194586" name="Text Box 26"/>
          <p:cNvSpPr txBox="1">
            <a:spLocks noChangeArrowheads="1"/>
          </p:cNvSpPr>
          <p:nvPr/>
        </p:nvSpPr>
        <p:spPr bwMode="auto">
          <a:xfrm>
            <a:off x="3348038" y="2708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1</a:t>
            </a:r>
          </a:p>
        </p:txBody>
      </p:sp>
      <p:pic>
        <p:nvPicPr>
          <p:cNvPr id="194587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205038"/>
            <a:ext cx="1766887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8" name="Text Box 28"/>
          <p:cNvSpPr txBox="1">
            <a:spLocks noChangeArrowheads="1"/>
          </p:cNvSpPr>
          <p:nvPr/>
        </p:nvSpPr>
        <p:spPr bwMode="auto">
          <a:xfrm>
            <a:off x="5651500" y="2708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1</a:t>
            </a:r>
          </a:p>
        </p:txBody>
      </p:sp>
      <p:sp>
        <p:nvSpPr>
          <p:cNvPr id="194589" name="Text Box 29"/>
          <p:cNvSpPr txBox="1">
            <a:spLocks noChangeArrowheads="1"/>
          </p:cNvSpPr>
          <p:nvPr/>
        </p:nvSpPr>
        <p:spPr bwMode="auto">
          <a:xfrm>
            <a:off x="7380288" y="29972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-1</a:t>
            </a:r>
          </a:p>
        </p:txBody>
      </p:sp>
      <p:sp>
        <p:nvSpPr>
          <p:cNvPr id="194590" name="Text Box 30"/>
          <p:cNvSpPr txBox="1">
            <a:spLocks noChangeArrowheads="1"/>
          </p:cNvSpPr>
          <p:nvPr/>
        </p:nvSpPr>
        <p:spPr bwMode="auto">
          <a:xfrm>
            <a:off x="6084888" y="2708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k-SK" altLang="sk-SK"/>
              <a:t>x</a:t>
            </a:r>
          </a:p>
        </p:txBody>
      </p:sp>
      <p:sp>
        <p:nvSpPr>
          <p:cNvPr id="194591" name="Text Box 31"/>
          <p:cNvSpPr txBox="1">
            <a:spLocks noChangeArrowheads="1"/>
          </p:cNvSpPr>
          <p:nvPr/>
        </p:nvSpPr>
        <p:spPr bwMode="auto">
          <a:xfrm>
            <a:off x="5148263" y="2133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y</a:t>
            </a:r>
          </a:p>
        </p:txBody>
      </p:sp>
      <p:sp>
        <p:nvSpPr>
          <p:cNvPr id="194592" name="Text Box 32"/>
          <p:cNvSpPr txBox="1">
            <a:spLocks noChangeArrowheads="1"/>
          </p:cNvSpPr>
          <p:nvPr/>
        </p:nvSpPr>
        <p:spPr bwMode="auto">
          <a:xfrm>
            <a:off x="2339975" y="3716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A</a:t>
            </a:r>
          </a:p>
        </p:txBody>
      </p:sp>
      <p:sp>
        <p:nvSpPr>
          <p:cNvPr id="194593" name="Text Box 33"/>
          <p:cNvSpPr txBox="1">
            <a:spLocks noChangeArrowheads="1"/>
          </p:cNvSpPr>
          <p:nvPr/>
        </p:nvSpPr>
        <p:spPr bwMode="auto">
          <a:xfrm>
            <a:off x="4211638" y="37163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B</a:t>
            </a:r>
          </a:p>
        </p:txBody>
      </p:sp>
      <p:sp>
        <p:nvSpPr>
          <p:cNvPr id="194594" name="Text Box 34"/>
          <p:cNvSpPr txBox="1">
            <a:spLocks noChangeArrowheads="1"/>
          </p:cNvSpPr>
          <p:nvPr/>
        </p:nvSpPr>
        <p:spPr bwMode="auto">
          <a:xfrm>
            <a:off x="6300788" y="371633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k-SK" altLang="sk-SK"/>
              <a:t>C</a:t>
            </a:r>
          </a:p>
        </p:txBody>
      </p:sp>
      <p:sp>
        <p:nvSpPr>
          <p:cNvPr id="194595" name="Text Box 35"/>
          <p:cNvSpPr txBox="1">
            <a:spLocks noChangeArrowheads="1"/>
          </p:cNvSpPr>
          <p:nvPr/>
        </p:nvSpPr>
        <p:spPr bwMode="auto">
          <a:xfrm>
            <a:off x="8027988" y="37163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D</a:t>
            </a:r>
          </a:p>
        </p:txBody>
      </p:sp>
      <p:sp>
        <p:nvSpPr>
          <p:cNvPr id="194596" name="Text Box 36"/>
          <p:cNvSpPr txBox="1">
            <a:spLocks noChangeArrowheads="1"/>
          </p:cNvSpPr>
          <p:nvPr/>
        </p:nvSpPr>
        <p:spPr bwMode="auto">
          <a:xfrm>
            <a:off x="900113" y="4221163"/>
            <a:ext cx="7502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 b="1" dirty="0"/>
              <a:t>3</a:t>
            </a:r>
            <a:r>
              <a:rPr lang="sk-SK" altLang="sk-SK" b="1" dirty="0" smtClean="0"/>
              <a:t>./ </a:t>
            </a:r>
            <a:r>
              <a:rPr lang="sk-SK" altLang="sk-SK" b="1" dirty="0"/>
              <a:t>Na ktorom z obrázkov nie je časť grafu exponenciálnej funkcie ?</a:t>
            </a:r>
          </a:p>
        </p:txBody>
      </p:sp>
      <p:sp>
        <p:nvSpPr>
          <p:cNvPr id="194602" name="Text Box 42"/>
          <p:cNvSpPr txBox="1">
            <a:spLocks noChangeArrowheads="1"/>
          </p:cNvSpPr>
          <p:nvPr/>
        </p:nvSpPr>
        <p:spPr bwMode="auto">
          <a:xfrm>
            <a:off x="7667625" y="5229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sk-SK" altLang="sk-SK"/>
          </a:p>
        </p:txBody>
      </p:sp>
      <p:sp>
        <p:nvSpPr>
          <p:cNvPr id="194607" name="Text Box 47"/>
          <p:cNvSpPr txBox="1">
            <a:spLocks noChangeArrowheads="1"/>
          </p:cNvSpPr>
          <p:nvPr/>
        </p:nvSpPr>
        <p:spPr bwMode="auto">
          <a:xfrm>
            <a:off x="5292725" y="62372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sk-SK" altLang="sk-SK"/>
          </a:p>
        </p:txBody>
      </p:sp>
      <p:sp>
        <p:nvSpPr>
          <p:cNvPr id="194609" name="Text Box 49"/>
          <p:cNvSpPr txBox="1">
            <a:spLocks noChangeArrowheads="1"/>
          </p:cNvSpPr>
          <p:nvPr/>
        </p:nvSpPr>
        <p:spPr bwMode="auto">
          <a:xfrm>
            <a:off x="1258888" y="1268413"/>
            <a:ext cx="1487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a) y = (1/x)</a:t>
            </a:r>
            <a:r>
              <a:rPr lang="sk-SK" altLang="sk-SK" baseline="30000"/>
              <a:t>x   </a:t>
            </a:r>
          </a:p>
        </p:txBody>
      </p:sp>
      <p:sp>
        <p:nvSpPr>
          <p:cNvPr id="194610" name="Text Box 50"/>
          <p:cNvSpPr txBox="1">
            <a:spLocks noChangeArrowheads="1"/>
          </p:cNvSpPr>
          <p:nvPr/>
        </p:nvSpPr>
        <p:spPr bwMode="auto">
          <a:xfrm>
            <a:off x="2916238" y="1268413"/>
            <a:ext cx="1206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b) y = x.4</a:t>
            </a:r>
            <a:r>
              <a:rPr lang="sk-SK" altLang="sk-SK" baseline="30000"/>
              <a:t>x</a:t>
            </a:r>
          </a:p>
        </p:txBody>
      </p:sp>
      <p:sp>
        <p:nvSpPr>
          <p:cNvPr id="194611" name="Text Box 51"/>
          <p:cNvSpPr txBox="1">
            <a:spLocks noChangeArrowheads="1"/>
          </p:cNvSpPr>
          <p:nvPr/>
        </p:nvSpPr>
        <p:spPr bwMode="auto">
          <a:xfrm>
            <a:off x="4211638" y="1268413"/>
            <a:ext cx="159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9137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c) y = 2,5</a:t>
            </a:r>
            <a:r>
              <a:rPr lang="sk-SK" altLang="sk-SK" baseline="30000"/>
              <a:t>x</a:t>
            </a:r>
            <a:r>
              <a:rPr lang="sk-SK" altLang="sk-SK"/>
              <a:t> + 3</a:t>
            </a:r>
            <a:endParaRPr lang="sk-SK" altLang="sk-SK" baseline="30000"/>
          </a:p>
        </p:txBody>
      </p:sp>
      <p:sp>
        <p:nvSpPr>
          <p:cNvPr id="194612" name="Text Box 52"/>
          <p:cNvSpPr txBox="1">
            <a:spLocks noChangeArrowheads="1"/>
          </p:cNvSpPr>
          <p:nvPr/>
        </p:nvSpPr>
        <p:spPr bwMode="auto">
          <a:xfrm>
            <a:off x="6084888" y="1268413"/>
            <a:ext cx="1436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d) y = (x+2)</a:t>
            </a:r>
            <a:r>
              <a:rPr lang="sk-SK" altLang="sk-SK" baseline="30000"/>
              <a:t>5</a:t>
            </a:r>
          </a:p>
        </p:txBody>
      </p:sp>
      <p:pic>
        <p:nvPicPr>
          <p:cNvPr id="194613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724400"/>
            <a:ext cx="19812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4" name="Text Box 54"/>
          <p:cNvSpPr txBox="1">
            <a:spLocks noChangeArrowheads="1"/>
          </p:cNvSpPr>
          <p:nvPr/>
        </p:nvSpPr>
        <p:spPr bwMode="auto">
          <a:xfrm>
            <a:off x="2700338" y="5157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x</a:t>
            </a:r>
          </a:p>
        </p:txBody>
      </p:sp>
      <p:sp>
        <p:nvSpPr>
          <p:cNvPr id="194615" name="Text Box 55"/>
          <p:cNvSpPr txBox="1">
            <a:spLocks noChangeArrowheads="1"/>
          </p:cNvSpPr>
          <p:nvPr/>
        </p:nvSpPr>
        <p:spPr bwMode="auto">
          <a:xfrm>
            <a:off x="1908175" y="4868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y</a:t>
            </a:r>
          </a:p>
        </p:txBody>
      </p:sp>
      <p:pic>
        <p:nvPicPr>
          <p:cNvPr id="194616" name="Picture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797425"/>
            <a:ext cx="1647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7" name="Picture 5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97425"/>
            <a:ext cx="2305050" cy="1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8" name="Text Box 58"/>
          <p:cNvSpPr txBox="1">
            <a:spLocks noChangeArrowheads="1"/>
          </p:cNvSpPr>
          <p:nvPr/>
        </p:nvSpPr>
        <p:spPr bwMode="auto">
          <a:xfrm>
            <a:off x="4932363" y="5445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x</a:t>
            </a:r>
          </a:p>
        </p:txBody>
      </p:sp>
      <p:sp>
        <p:nvSpPr>
          <p:cNvPr id="194619" name="Text Box 59"/>
          <p:cNvSpPr txBox="1">
            <a:spLocks noChangeArrowheads="1"/>
          </p:cNvSpPr>
          <p:nvPr/>
        </p:nvSpPr>
        <p:spPr bwMode="auto">
          <a:xfrm>
            <a:off x="7451725" y="5445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x</a:t>
            </a:r>
          </a:p>
        </p:txBody>
      </p:sp>
      <p:sp>
        <p:nvSpPr>
          <p:cNvPr id="194620" name="Text Box 60"/>
          <p:cNvSpPr txBox="1">
            <a:spLocks noChangeArrowheads="1"/>
          </p:cNvSpPr>
          <p:nvPr/>
        </p:nvSpPr>
        <p:spPr bwMode="auto">
          <a:xfrm>
            <a:off x="4356100" y="4724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y</a:t>
            </a:r>
          </a:p>
        </p:txBody>
      </p:sp>
      <p:sp>
        <p:nvSpPr>
          <p:cNvPr id="194621" name="Text Box 61"/>
          <p:cNvSpPr txBox="1">
            <a:spLocks noChangeArrowheads="1"/>
          </p:cNvSpPr>
          <p:nvPr/>
        </p:nvSpPr>
        <p:spPr bwMode="auto">
          <a:xfrm>
            <a:off x="6877050" y="4797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y</a:t>
            </a:r>
          </a:p>
        </p:txBody>
      </p:sp>
      <p:sp>
        <p:nvSpPr>
          <p:cNvPr id="194622" name="Text Box 62"/>
          <p:cNvSpPr txBox="1">
            <a:spLocks noChangeArrowheads="1"/>
          </p:cNvSpPr>
          <p:nvPr/>
        </p:nvSpPr>
        <p:spPr bwMode="auto">
          <a:xfrm>
            <a:off x="2771775" y="60928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A</a:t>
            </a:r>
          </a:p>
        </p:txBody>
      </p:sp>
      <p:sp>
        <p:nvSpPr>
          <p:cNvPr id="194623" name="Text Box 63"/>
          <p:cNvSpPr txBox="1">
            <a:spLocks noChangeArrowheads="1"/>
          </p:cNvSpPr>
          <p:nvPr/>
        </p:nvSpPr>
        <p:spPr bwMode="auto">
          <a:xfrm>
            <a:off x="5076825" y="60928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B</a:t>
            </a:r>
          </a:p>
        </p:txBody>
      </p:sp>
      <p:sp>
        <p:nvSpPr>
          <p:cNvPr id="194624" name="Text Box 64"/>
          <p:cNvSpPr txBox="1">
            <a:spLocks noChangeArrowheads="1"/>
          </p:cNvSpPr>
          <p:nvPr/>
        </p:nvSpPr>
        <p:spPr bwMode="auto">
          <a:xfrm>
            <a:off x="7812088" y="60928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sk-SK"/>
              <a:t>C</a:t>
            </a:r>
          </a:p>
        </p:txBody>
      </p:sp>
      <p:sp>
        <p:nvSpPr>
          <p:cNvPr id="44" name="Rectangle 5"/>
          <p:cNvSpPr txBox="1">
            <a:spLocks noChangeArrowheads="1"/>
          </p:cNvSpPr>
          <p:nvPr/>
        </p:nvSpPr>
        <p:spPr bwMode="auto">
          <a:xfrm>
            <a:off x="472877" y="-96837"/>
            <a:ext cx="8064896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b="1" dirty="0" smtClean="0">
                <a:solidFill>
                  <a:schemeClr val="accent2"/>
                </a:solidFill>
              </a:rPr>
              <a:t>Cvičenia</a:t>
            </a:r>
          </a:p>
        </p:txBody>
      </p:sp>
    </p:spTree>
    <p:extLst>
      <p:ext uri="{BB962C8B-B14F-4D97-AF65-F5344CB8AC3E}">
        <p14:creationId xmlns:p14="http://schemas.microsoft.com/office/powerpoint/2010/main" val="418159504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946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9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9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19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9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9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9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9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1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4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4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4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4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94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4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9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9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4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94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9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9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9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94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94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94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94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9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1946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1946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1946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000"/>
                            </p:stCondLst>
                            <p:childTnLst>
                              <p:par>
                                <p:cTn id="19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/>
      <p:bldP spid="194572" grpId="0"/>
      <p:bldP spid="194577" grpId="0"/>
      <p:bldP spid="194578" grpId="0"/>
      <p:bldP spid="194579" grpId="0"/>
      <p:bldP spid="194580" grpId="0"/>
      <p:bldP spid="194583" grpId="0"/>
      <p:bldP spid="194584" grpId="0"/>
      <p:bldP spid="194585" grpId="0"/>
      <p:bldP spid="194586" grpId="0"/>
      <p:bldP spid="194588" grpId="0"/>
      <p:bldP spid="194589" grpId="0"/>
      <p:bldP spid="194590" grpId="0"/>
      <p:bldP spid="194591" grpId="0"/>
      <p:bldP spid="194592" grpId="0"/>
      <p:bldP spid="194593" grpId="0"/>
      <p:bldP spid="194594" grpId="0"/>
      <p:bldP spid="194595" grpId="0"/>
      <p:bldP spid="194596" grpId="0"/>
      <p:bldP spid="194609" grpId="0"/>
      <p:bldP spid="194610" grpId="0"/>
      <p:bldP spid="194612" grpId="0"/>
      <p:bldP spid="194614" grpId="0"/>
      <p:bldP spid="194615" grpId="0"/>
      <p:bldP spid="194618" grpId="0"/>
      <p:bldP spid="194619" grpId="0"/>
      <p:bldP spid="194620" grpId="0"/>
      <p:bldP spid="194621" grpId="0"/>
      <p:bldP spid="194622" grpId="0"/>
      <p:bldP spid="194623" grpId="0"/>
      <p:bldP spid="194624" grpId="0"/>
      <p:bldP spid="44" grpId="0"/>
      <p:bldP spid="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sz="3200" b="0" dirty="0" smtClean="0"/>
              <a:t>4./ Na základe vlastností exponenciálnej funkcie, doplňte znak nerovnosti:</a:t>
            </a:r>
            <a:endParaRPr lang="sk-SK" sz="3200" b="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sk-SK" b="1" dirty="0" smtClean="0"/>
              <a:t> </a:t>
            </a:r>
          </a:p>
          <a:p>
            <a:pPr marL="514350" indent="-514350">
              <a:lnSpc>
                <a:spcPct val="20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sk-SK" b="1" dirty="0" smtClean="0"/>
              <a:t> </a:t>
            </a:r>
          </a:p>
          <a:p>
            <a:pPr marL="514350" indent="-514350">
              <a:lnSpc>
                <a:spcPct val="20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sk-SK" b="1" dirty="0" smtClean="0"/>
              <a:t> </a:t>
            </a:r>
          </a:p>
          <a:p>
            <a:pPr marL="514350" indent="-514350">
              <a:lnSpc>
                <a:spcPct val="20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sk-SK" b="1" dirty="0" smtClean="0"/>
              <a:t>   </a:t>
            </a:r>
          </a:p>
          <a:p>
            <a:pPr marL="514350" indent="-514350">
              <a:lnSpc>
                <a:spcPct val="200000"/>
              </a:lnSpc>
              <a:buClr>
                <a:schemeClr val="tx2"/>
              </a:buClr>
              <a:buFont typeface="+mj-lt"/>
              <a:buAutoNum type="arabicPeriod"/>
            </a:pPr>
            <a:endParaRPr lang="sk-SK" b="1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2019296"/>
            <a:ext cx="809625" cy="838200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2028821"/>
            <a:ext cx="809625" cy="828675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2886077"/>
            <a:ext cx="809625" cy="828675"/>
          </a:xfrm>
          <a:prstGeom prst="rect">
            <a:avLst/>
          </a:prstGeom>
          <a:noFill/>
        </p:spPr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2886077"/>
            <a:ext cx="809625" cy="828675"/>
          </a:xfrm>
          <a:prstGeom prst="rect">
            <a:avLst/>
          </a:prstGeom>
          <a:noFill/>
        </p:spPr>
      </p:pic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814771"/>
            <a:ext cx="809625" cy="828675"/>
          </a:xfrm>
          <a:prstGeom prst="rect">
            <a:avLst/>
          </a:prstGeom>
          <a:noFill/>
        </p:spPr>
      </p:pic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4546" y="4071945"/>
            <a:ext cx="1057275" cy="428625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929201"/>
            <a:ext cx="876300" cy="428625"/>
          </a:xfrm>
          <a:prstGeom prst="rect">
            <a:avLst/>
          </a:prstGeom>
          <a:noFill/>
        </p:spPr>
      </p:pic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28841" y="4929201"/>
            <a:ext cx="1057275" cy="428625"/>
          </a:xfrm>
          <a:prstGeom prst="rect">
            <a:avLst/>
          </a:prstGeom>
          <a:noFill/>
        </p:spPr>
      </p:pic>
      <p:pic>
        <p:nvPicPr>
          <p:cNvPr id="22" name="Obrázok 21" descr="expo kles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24811" y="1927344"/>
            <a:ext cx="4061965" cy="4144862"/>
          </a:xfrm>
          <a:prstGeom prst="rect">
            <a:avLst/>
          </a:prstGeom>
        </p:spPr>
      </p:pic>
      <p:sp>
        <p:nvSpPr>
          <p:cNvPr id="23" name="Tlačidlo akcie: Domov 22">
            <a:hlinkClick r:id="rId11" action="ppaction://hlinksldjump" highlightClick="1"/>
          </p:cNvPr>
          <p:cNvSpPr/>
          <p:nvPr/>
        </p:nvSpPr>
        <p:spPr>
          <a:xfrm>
            <a:off x="8429652" y="6286520"/>
            <a:ext cx="428628" cy="3571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 idx="4294967295"/>
          </p:nvPr>
        </p:nvSpPr>
        <p:spPr>
          <a:xfrm>
            <a:off x="485763" y="428612"/>
            <a:ext cx="6174469" cy="1143000"/>
          </a:xfrm>
        </p:spPr>
        <p:txBody>
          <a:bodyPr>
            <a:normAutofit/>
          </a:bodyPr>
          <a:lstStyle/>
          <a:p>
            <a:pPr algn="l"/>
            <a:r>
              <a:rPr lang="sk-SK" dirty="0" smtClean="0"/>
              <a:t>Posunutie grafu funkcie  </a:t>
            </a:r>
            <a:endParaRPr lang="sk-SK" dirty="0"/>
          </a:p>
        </p:txBody>
      </p:sp>
      <p:graphicFrame>
        <p:nvGraphicFramePr>
          <p:cNvPr id="144391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547691" y="1857375"/>
          <a:ext cx="45243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Rovnice" r:id="rId3" imgW="965160" imgH="228600" progId="Equation.3">
                  <p:embed/>
                </p:oleObj>
              </mc:Choice>
              <mc:Fallback>
                <p:oleObj name="Rovnice" r:id="rId3" imgW="9651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91" y="1857375"/>
                        <a:ext cx="45243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lokTextu 15"/>
          <p:cNvSpPr txBox="1"/>
          <p:nvPr/>
        </p:nvSpPr>
        <p:spPr>
          <a:xfrm>
            <a:off x="1357290" y="3500438"/>
            <a:ext cx="557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alibri" pitchFamily="34" charset="0"/>
              </a:rPr>
              <a:t>Parameter  </a:t>
            </a:r>
            <a:r>
              <a:rPr lang="sk-SK" sz="2800" dirty="0" smtClean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sk-SK" sz="2800" dirty="0" smtClean="0">
                <a:latin typeface="Calibri" pitchFamily="34" charset="0"/>
              </a:rPr>
              <a:t> – posúva graf po osi </a:t>
            </a:r>
            <a:r>
              <a:rPr lang="sk-SK" sz="3200" dirty="0" smtClean="0">
                <a:solidFill>
                  <a:srgbClr val="FF0000"/>
                </a:solidFill>
                <a:latin typeface="Calibri" pitchFamily="34" charset="0"/>
              </a:rPr>
              <a:t>x</a:t>
            </a:r>
            <a:endParaRPr lang="sk-SK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1857356" y="4263102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latin typeface="Calibri" pitchFamily="34" charset="0"/>
              </a:rPr>
              <a:t>Parameter  </a:t>
            </a:r>
            <a:r>
              <a:rPr lang="sk-SK" sz="2800" dirty="0" smtClean="0">
                <a:solidFill>
                  <a:srgbClr val="FF0000"/>
                </a:solidFill>
                <a:latin typeface="Calibri" pitchFamily="34" charset="0"/>
              </a:rPr>
              <a:t>q </a:t>
            </a:r>
            <a:r>
              <a:rPr lang="sk-SK" sz="2800" dirty="0" smtClean="0">
                <a:latin typeface="Calibri" pitchFamily="34" charset="0"/>
              </a:rPr>
              <a:t>– posúva graf po osi </a:t>
            </a:r>
            <a:r>
              <a:rPr lang="sk-SK" sz="2800" dirty="0" smtClean="0">
                <a:solidFill>
                  <a:srgbClr val="FF0000"/>
                </a:solidFill>
                <a:latin typeface="Calibri" pitchFamily="34" charset="0"/>
              </a:rPr>
              <a:t>y</a:t>
            </a:r>
            <a:endParaRPr lang="sk-SK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8" name="Tlačidlo akcie: Domov 17">
            <a:hlinkClick r:id="rId5" action="ppaction://hlinksldjump" highlightClick="1"/>
          </p:cNvPr>
          <p:cNvSpPr/>
          <p:nvPr/>
        </p:nvSpPr>
        <p:spPr>
          <a:xfrm>
            <a:off x="8501090" y="6357958"/>
            <a:ext cx="357190" cy="3571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6037" y="1928802"/>
            <a:ext cx="8606760" cy="4429156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sk-SK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</a:t>
            </a:r>
            <a:r>
              <a:rPr lang="sk-SK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./ </a:t>
            </a:r>
            <a:r>
              <a:rPr lang="sk-SK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Načrtnite grafy a určte vlastnosti  nasledujúcich funkcií:</a:t>
            </a:r>
          </a:p>
          <a:p>
            <a:pPr marL="3200400" lvl="6" indent="-514350">
              <a:lnSpc>
                <a:spcPct val="150000"/>
              </a:lnSpc>
              <a:buClr>
                <a:schemeClr val="tx2"/>
              </a:buClr>
              <a:buFont typeface="+mj-lt"/>
              <a:buAutoNum type="alphaLcParenR"/>
            </a:pPr>
            <a:r>
              <a:rPr lang="sk-SK" sz="3200" b="1" dirty="0" smtClean="0"/>
              <a:t> </a:t>
            </a:r>
          </a:p>
          <a:p>
            <a:pPr marL="3200400" lvl="6" indent="-514350">
              <a:lnSpc>
                <a:spcPct val="150000"/>
              </a:lnSpc>
              <a:buClr>
                <a:schemeClr val="tx2"/>
              </a:buClr>
              <a:buFont typeface="+mj-lt"/>
              <a:buAutoNum type="alphaLcParenR"/>
            </a:pPr>
            <a:r>
              <a:rPr lang="sk-SK" sz="3200" b="1" dirty="0" smtClean="0"/>
              <a:t> </a:t>
            </a:r>
          </a:p>
          <a:p>
            <a:pPr marL="3200400" lvl="6" indent="-514350">
              <a:lnSpc>
                <a:spcPct val="150000"/>
              </a:lnSpc>
              <a:buClr>
                <a:schemeClr val="tx2"/>
              </a:buClr>
              <a:buFont typeface="+mj-lt"/>
              <a:buAutoNum type="alphaLcParenR"/>
            </a:pPr>
            <a:r>
              <a:rPr lang="sk-SK" sz="3200" b="1" dirty="0" smtClean="0"/>
              <a:t>  </a:t>
            </a:r>
          </a:p>
          <a:p>
            <a:pPr marL="3200400" lvl="6" indent="-514350">
              <a:lnSpc>
                <a:spcPct val="150000"/>
              </a:lnSpc>
              <a:buClr>
                <a:schemeClr val="tx2"/>
              </a:buClr>
              <a:buFont typeface="+mj-lt"/>
              <a:buAutoNum type="alphaLcParenR"/>
            </a:pPr>
            <a:r>
              <a:rPr lang="sk-SK" sz="3200" b="1" dirty="0" smtClean="0"/>
              <a:t> </a:t>
            </a:r>
            <a:endParaRPr lang="sk-SK" sz="3200" b="1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24751" y="2684129"/>
            <a:ext cx="1643074" cy="470945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9517" y="4326755"/>
            <a:ext cx="1852615" cy="531005"/>
          </a:xfrm>
          <a:prstGeom prst="rect">
            <a:avLst/>
          </a:prstGeom>
          <a:noFill/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0469" y="4936234"/>
            <a:ext cx="2157415" cy="993096"/>
          </a:xfrm>
          <a:prstGeom prst="rect">
            <a:avLst/>
          </a:prstGeom>
          <a:noFill/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3316028"/>
            <a:ext cx="2143140" cy="827352"/>
          </a:xfrm>
          <a:prstGeom prst="rect">
            <a:avLst/>
          </a:prstGeom>
          <a:noFill/>
        </p:spPr>
      </p:pic>
      <p:sp>
        <p:nvSpPr>
          <p:cNvPr id="14" name="Tlačidlo akcie: Domov 13">
            <a:hlinkClick r:id="rId6" action="ppaction://hlinksldjump" highlightClick="1"/>
          </p:cNvPr>
          <p:cNvSpPr/>
          <p:nvPr/>
        </p:nvSpPr>
        <p:spPr>
          <a:xfrm>
            <a:off x="8501090" y="6286520"/>
            <a:ext cx="357190" cy="3571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16013"/>
          </a:xfrm>
        </p:spPr>
        <p:txBody>
          <a:bodyPr/>
          <a:lstStyle/>
          <a:p>
            <a:pPr eaLnBrk="1" hangingPunct="1"/>
            <a:r>
              <a:rPr lang="sk-SK" altLang="sk-SK" sz="5400" b="1" smtClean="0"/>
              <a:t>ZHRNUTIE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28750"/>
            <a:ext cx="8134672" cy="473655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Blip>
                <a:blip r:embed="rId2"/>
              </a:buBlip>
            </a:pPr>
            <a:r>
              <a:rPr lang="sk-SK" altLang="sk-SK" sz="2800" dirty="0" smtClean="0"/>
              <a:t>y = </a:t>
            </a:r>
            <a:r>
              <a:rPr lang="sk-SK" altLang="sk-SK" sz="2800" dirty="0" err="1" smtClean="0"/>
              <a:t>a</a:t>
            </a:r>
            <a:r>
              <a:rPr lang="sk-SK" altLang="sk-SK" sz="2800" baseline="30000" dirty="0" err="1" smtClean="0"/>
              <a:t>x</a:t>
            </a:r>
            <a:r>
              <a:rPr lang="sk-SK" altLang="sk-SK" sz="2800" dirty="0" smtClean="0"/>
              <a:t> je exponenciálna funkcia, pričom  </a:t>
            </a:r>
            <a:r>
              <a:rPr lang="sk-SK" altLang="sk-SK" sz="2800" dirty="0" smtClean="0"/>
              <a:t>a </a:t>
            </a:r>
            <a:r>
              <a:rPr lang="sk-SK" altLang="sk-SK" sz="2800" dirty="0" smtClean="0"/>
              <a:t>› 0 a tiež a ≠ 1</a:t>
            </a:r>
            <a:r>
              <a:rPr lang="sk-SK" altLang="sk-SK" sz="2800" dirty="0" smtClean="0"/>
              <a:t>.</a:t>
            </a: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None/>
            </a:pPr>
            <a:endParaRPr lang="sk-SK" altLang="sk-SK" sz="28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Blip>
                <a:blip r:embed="rId2"/>
              </a:buBlip>
            </a:pPr>
            <a:r>
              <a:rPr lang="sk-SK" altLang="sk-SK" sz="2800" dirty="0" smtClean="0"/>
              <a:t>Definičný obor funkcie je množina R.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sk-SK" altLang="sk-SK" sz="28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Blip>
                <a:blip r:embed="rId2"/>
              </a:buBlip>
            </a:pPr>
            <a:r>
              <a:rPr lang="sk-SK" altLang="sk-SK" sz="2800" dirty="0" smtClean="0"/>
              <a:t>Obor hodnôt funkcie je množina všetkých kladných reálnych čísel.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k-SK" altLang="sk-SK" sz="18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Blip>
                <a:blip r:embed="rId2"/>
              </a:buBlip>
            </a:pPr>
            <a:r>
              <a:rPr lang="sk-SK" altLang="sk-SK" sz="2800" dirty="0" smtClean="0"/>
              <a:t>Graf tejto funkcie je </a:t>
            </a:r>
            <a:r>
              <a:rPr lang="sk-SK" altLang="sk-SK" sz="2800" dirty="0" err="1" smtClean="0"/>
              <a:t>exponenciála</a:t>
            </a:r>
            <a:r>
              <a:rPr lang="sk-SK" altLang="sk-SK" sz="2800" dirty="0" smtClean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k-SK" altLang="sk-SK" sz="20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Blip>
                <a:blip r:embed="rId2"/>
              </a:buBlip>
            </a:pPr>
            <a:r>
              <a:rPr lang="sk-SK" altLang="sk-SK" sz="2800" dirty="0" smtClean="0"/>
              <a:t>Táto funkcia je pre a › 1 rastúca a pre </a:t>
            </a:r>
            <a:r>
              <a:rPr lang="sk-SK" altLang="sk-SK" sz="2800" dirty="0" smtClean="0"/>
              <a:t> </a:t>
            </a:r>
            <a:r>
              <a:rPr lang="sk-SK" altLang="sk-SK" sz="2800" dirty="0" smtClean="0"/>
              <a:t>a </a:t>
            </a:r>
            <a:r>
              <a:rPr lang="ru-RU" altLang="sk-SK" sz="2800" dirty="0" smtClean="0"/>
              <a:t>Є</a:t>
            </a:r>
            <a:r>
              <a:rPr lang="sk-SK" altLang="sk-SK" sz="2800" dirty="0" smtClean="0"/>
              <a:t> (0, 1) klesajúca.</a:t>
            </a:r>
            <a:endParaRPr lang="ru-RU" altLang="sk-SK" sz="2800" dirty="0" smtClean="0"/>
          </a:p>
        </p:txBody>
      </p:sp>
    </p:spTree>
    <p:extLst>
      <p:ext uri="{BB962C8B-B14F-4D97-AF65-F5344CB8AC3E}">
        <p14:creationId xmlns:p14="http://schemas.microsoft.com/office/powerpoint/2010/main" val="42302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642910" y="2500314"/>
            <a:ext cx="8229600" cy="1143000"/>
          </a:xfrm>
        </p:spPr>
        <p:txBody>
          <a:bodyPr/>
          <a:lstStyle/>
          <a:p>
            <a:pPr algn="ctr"/>
            <a:r>
              <a:rPr lang="sk-SK" b="1" dirty="0" smtClean="0"/>
              <a:t>Ďakujem za Vám pozornosť.</a:t>
            </a:r>
            <a:endParaRPr lang="sk-SK" b="1" dirty="0"/>
          </a:p>
        </p:txBody>
      </p:sp>
      <p:pic>
        <p:nvPicPr>
          <p:cNvPr id="21509" name="Picture 5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357694"/>
            <a:ext cx="1100023" cy="1805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tx2"/>
                </a:solidFill>
              </a:rPr>
              <a:t>Zavedenie exponenciálnej funkcie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tx2"/>
                </a:solidFill>
              </a:rPr>
              <a:t>Pojem </a:t>
            </a:r>
            <a:r>
              <a:rPr lang="sk-SK" dirty="0">
                <a:solidFill>
                  <a:schemeClr val="tx2"/>
                </a:solidFill>
              </a:rPr>
              <a:t>exponenciálna funkcia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tx2"/>
                </a:solidFill>
              </a:rPr>
              <a:t>Graf a vlastnosti exponenciálnej funkcie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tx2"/>
                </a:solidFill>
              </a:rPr>
              <a:t>Rozdiel </a:t>
            </a:r>
            <a:r>
              <a:rPr lang="sk-SK" dirty="0" err="1" smtClean="0">
                <a:solidFill>
                  <a:schemeClr val="tx2"/>
                </a:solidFill>
              </a:rPr>
              <a:t>mocninová</a:t>
            </a:r>
            <a:r>
              <a:rPr lang="sk-SK" dirty="0" smtClean="0">
                <a:solidFill>
                  <a:schemeClr val="tx2"/>
                </a:solidFill>
              </a:rPr>
              <a:t> - exponenciálna</a:t>
            </a: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tx2"/>
                </a:solidFill>
              </a:rPr>
              <a:t>Cvičenia</a:t>
            </a:r>
            <a:endParaRPr lang="sk-SK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tx2"/>
                </a:solidFill>
              </a:rPr>
              <a:t>Posunutie grafu</a:t>
            </a:r>
            <a:r>
              <a:rPr lang="sk-SK" dirty="0">
                <a:solidFill>
                  <a:schemeClr val="tx2"/>
                </a:solidFill>
              </a:rPr>
              <a:t> </a:t>
            </a:r>
            <a:r>
              <a:rPr lang="sk-SK" dirty="0" smtClean="0">
                <a:solidFill>
                  <a:schemeClr val="tx2"/>
                </a:solidFill>
              </a:rPr>
              <a:t>funkcie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3452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Zavedenie exponenciálnej funkcie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3431" y="1772816"/>
            <a:ext cx="8229600" cy="2664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sk-SK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Rozprávka: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sk-SK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Kde bolo, tam bolo, bolo raz kráľovstvo</a:t>
            </a:r>
            <a:r>
              <a:rPr lang="sk-SK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 v ktorom </a:t>
            </a:r>
            <a:r>
              <a:rPr lang="sk-SK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kráľ </a:t>
            </a:r>
            <a:r>
              <a:rPr lang="sk-SK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prisľúbil tomu, kto rozveselí jeho smutnú dcéru toľko zrniek zlata, koľko sa zmestí na políčka šachovnice tak, že na prvom bude </a:t>
            </a:r>
            <a:r>
              <a:rPr lang="sk-SK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1 </a:t>
            </a:r>
            <a:r>
              <a:rPr lang="sk-SK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zrnko a na každom ďalšom </a:t>
            </a:r>
            <a:r>
              <a:rPr lang="sk-SK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2-krát </a:t>
            </a:r>
            <a:r>
              <a:rPr lang="sk-SK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toľko ako na predchádzajúcom...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sk-SK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Túto ponuku rýchlo využil istý Jano, lebo vedel, že </a:t>
            </a:r>
            <a:r>
              <a:rPr lang="sk-SK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...</a:t>
            </a:r>
            <a:endParaRPr lang="sk-SK" sz="2000" i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82" name="Picture 2" descr="Šachovnica – NAJKRAJŠIE IHRISKÁ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" t="901" b="89019"/>
          <a:stretch/>
        </p:blipFill>
        <p:spPr bwMode="auto">
          <a:xfrm>
            <a:off x="627738" y="4166903"/>
            <a:ext cx="788852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899592" y="4154324"/>
            <a:ext cx="8579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 </a:t>
            </a:r>
            <a:r>
              <a:rPr lang="sk-SK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+ 2 </a:t>
            </a:r>
            <a:r>
              <a:rPr lang="sk-SK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+  4  + 8  </a:t>
            </a:r>
            <a:r>
              <a:rPr lang="sk-SK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+ 16 + 32 + </a:t>
            </a:r>
            <a:r>
              <a:rPr lang="sk-SK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64+ 128+...</a:t>
            </a:r>
            <a:endParaRPr lang="sk-SK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>
          <a:xfrm>
            <a:off x="286661" y="5276735"/>
            <a:ext cx="8229600" cy="3314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sk-SK" dirty="0" smtClean="0"/>
              <a:t>   </a:t>
            </a:r>
            <a:r>
              <a:rPr lang="sk-SK" dirty="0"/>
              <a:t>A to by bolo spolu iba v </a:t>
            </a:r>
            <a:r>
              <a:rPr lang="sk-SK" dirty="0" smtClean="0"/>
              <a:t>1 </a:t>
            </a:r>
            <a:r>
              <a:rPr lang="sk-SK" dirty="0"/>
              <a:t>rade šachovnice </a:t>
            </a:r>
            <a:r>
              <a:rPr lang="sk-SK" dirty="0">
                <a:solidFill>
                  <a:srgbClr val="FFC000"/>
                </a:solidFill>
              </a:rPr>
              <a:t>255g</a:t>
            </a:r>
            <a:r>
              <a:rPr lang="sk-SK" dirty="0"/>
              <a:t> a ako vieme, má ich šachovnica ešte </a:t>
            </a:r>
            <a:r>
              <a:rPr lang="sk-SK" dirty="0" smtClean="0"/>
              <a:t>7!!! </a:t>
            </a:r>
            <a:endParaRPr lang="sk-SK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sk-SK" sz="1400" dirty="0" smtClean="0">
                <a:latin typeface="Comic Sans MS" pitchFamily="66" charset="0"/>
              </a:rPr>
              <a:t>        (pre zjednodušenie – nech je 1 zrnko  cca 1 gram)</a:t>
            </a:r>
            <a:endParaRPr lang="sk-SK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sk-SK" dirty="0" smtClean="0">
                <a:latin typeface="Comic Sans MS" pitchFamily="66" charset="0"/>
              </a:rPr>
              <a:t>   </a:t>
            </a:r>
            <a:r>
              <a:rPr lang="sk-SK" dirty="0"/>
              <a:t>Jano asi poriadne zruinoval kráľa...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sk-SK" dirty="0" smtClean="0">
              <a:latin typeface="Comic Sans MS" pitchFamily="66" charset="0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sk-SK" dirty="0" smtClean="0">
                <a:solidFill>
                  <a:srgbClr val="FFCC00"/>
                </a:solidFill>
                <a:latin typeface="Comic Sans MS" pitchFamily="66" charset="0"/>
              </a:rPr>
              <a:t>Vari koľko gramov zlata bolo na poslednom šachovom políčku?</a:t>
            </a:r>
          </a:p>
        </p:txBody>
      </p:sp>
    </p:spTree>
    <p:extLst>
      <p:ext uri="{BB962C8B-B14F-4D97-AF65-F5344CB8AC3E}">
        <p14:creationId xmlns:p14="http://schemas.microsoft.com/office/powerpoint/2010/main" val="284504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3452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Zavedenie exponenciálnej funkcie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3431" y="1772816"/>
            <a:ext cx="8229600" cy="576064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sk-SK" sz="2800" b="1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Koľko zlata </a:t>
            </a:r>
            <a:r>
              <a:rPr lang="sk-SK" sz="2800" b="1" dirty="0">
                <a:solidFill>
                  <a:srgbClr val="FFC000"/>
                </a:solidFill>
                <a:latin typeface="Constantia" panose="02030602050306030303" pitchFamily="18" charset="0"/>
              </a:rPr>
              <a:t>bolo na poslednom </a:t>
            </a:r>
            <a:r>
              <a:rPr lang="sk-SK" sz="2800" b="1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políčku</a:t>
            </a:r>
            <a:r>
              <a:rPr lang="sk-SK" sz="2800" b="1" dirty="0">
                <a:solidFill>
                  <a:srgbClr val="FFC000"/>
                </a:solidFill>
                <a:latin typeface="Constantia" panose="02030602050306030303" pitchFamily="18" charset="0"/>
              </a:rPr>
              <a:t>?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sk-SK" sz="2800" i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463431" y="2348880"/>
            <a:ext cx="3693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>
                <a:latin typeface="Constantia" panose="02030602050306030303" pitchFamily="18" charset="0"/>
              </a:rPr>
              <a:t>Bolo ich neuveriteľne </a:t>
            </a:r>
            <a:r>
              <a:rPr lang="sk-SK" sz="2400" dirty="0" smtClean="0">
                <a:latin typeface="Constantia" panose="02030602050306030303" pitchFamily="18" charset="0"/>
              </a:rPr>
              <a:t>veľa:</a:t>
            </a:r>
            <a:endParaRPr lang="sk-SK" sz="2400" dirty="0">
              <a:latin typeface="Constantia" panose="02030602050306030303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286000" y="2767478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sk-SK" altLang="sk-SK" sz="4800" b="1" dirty="0" smtClean="0">
                <a:solidFill>
                  <a:srgbClr val="FF6600"/>
                </a:solidFill>
                <a:latin typeface="Comic Sans MS" panose="030F0702030302020204" pitchFamily="66" charset="0"/>
              </a:rPr>
              <a:t>2</a:t>
            </a:r>
            <a:r>
              <a:rPr lang="sk-SK" altLang="sk-SK" sz="4800" b="1" baseline="30000" dirty="0" smtClean="0">
                <a:solidFill>
                  <a:srgbClr val="FF6600"/>
                </a:solidFill>
                <a:latin typeface="Comic Sans MS" panose="030F0702030302020204" pitchFamily="66" charset="0"/>
              </a:rPr>
              <a:t>63 </a:t>
            </a:r>
            <a:r>
              <a:rPr lang="sk-SK" altLang="sk-SK" sz="4800" b="1" dirty="0" smtClean="0">
                <a:solidFill>
                  <a:srgbClr val="FF6600"/>
                </a:solidFill>
                <a:latin typeface="Comic Sans MS" panose="030F0702030302020204" pitchFamily="66" charset="0"/>
              </a:rPr>
              <a:t>g</a:t>
            </a:r>
            <a:endParaRPr lang="sk-SK" altLang="sk-SK" sz="4800" b="1" dirty="0">
              <a:solidFill>
                <a:srgbClr val="FF6600"/>
              </a:solidFill>
              <a:latin typeface="Comic Sans MS" panose="030F0702030302020204" pitchFamily="66" charset="0"/>
            </a:endParaRPr>
          </a:p>
          <a:p>
            <a:pPr algn="ctr"/>
            <a:endParaRPr lang="sk-SK" altLang="sk-SK" sz="2400" b="1" baseline="30000" dirty="0">
              <a:solidFill>
                <a:srgbClr val="FF66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sk-SK" altLang="sk-SK" b="1" dirty="0">
                <a:solidFill>
                  <a:srgbClr val="FF6600"/>
                </a:solidFill>
                <a:latin typeface="Comic Sans MS" panose="030F0702030302020204" pitchFamily="66" charset="0"/>
              </a:rPr>
              <a:t>a to je asi </a:t>
            </a:r>
            <a:r>
              <a:rPr lang="sk-SK" altLang="sk-SK" b="1" dirty="0">
                <a:solidFill>
                  <a:srgbClr val="FFCC00"/>
                </a:solidFill>
                <a:latin typeface="Comic Sans MS" panose="030F0702030302020204" pitchFamily="66" charset="0"/>
              </a:rPr>
              <a:t>9.10</a:t>
            </a:r>
            <a:r>
              <a:rPr lang="sk-SK" altLang="sk-SK" b="1" baseline="30000" dirty="0">
                <a:solidFill>
                  <a:srgbClr val="FFCC00"/>
                </a:solidFill>
                <a:latin typeface="Comic Sans MS" panose="030F0702030302020204" pitchFamily="66" charset="0"/>
              </a:rPr>
              <a:t>12</a:t>
            </a:r>
            <a:r>
              <a:rPr lang="sk-SK" altLang="sk-SK" b="1" dirty="0">
                <a:solidFill>
                  <a:srgbClr val="FFCC00"/>
                </a:solidFill>
                <a:latin typeface="Comic Sans MS" panose="030F0702030302020204" pitchFamily="66" charset="0"/>
              </a:rPr>
              <a:t> ton!!!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471483" y="4437112"/>
            <a:ext cx="8288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 smtClean="0">
                <a:latin typeface="Constantia" panose="02030602050306030303" pitchFamily="18" charset="0"/>
              </a:rPr>
              <a:t>Takto veľmi rýchlo rastú tzv. </a:t>
            </a:r>
            <a:r>
              <a:rPr lang="sk-SK" sz="24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exponenciálne funkcie, </a:t>
            </a:r>
            <a:r>
              <a:rPr lang="sk-SK" sz="2400" dirty="0" smtClean="0">
                <a:latin typeface="Constantia" panose="02030602050306030303" pitchFamily="18" charset="0"/>
              </a:rPr>
              <a:t>v  našom</a:t>
            </a:r>
          </a:p>
          <a:p>
            <a:r>
              <a:rPr lang="sk-SK" sz="2400" dirty="0">
                <a:latin typeface="Constantia" panose="02030602050306030303" pitchFamily="18" charset="0"/>
              </a:rPr>
              <a:t>p</a:t>
            </a:r>
            <a:r>
              <a:rPr lang="sk-SK" sz="2400" dirty="0" smtClean="0">
                <a:latin typeface="Constantia" panose="02030602050306030303" pitchFamily="18" charset="0"/>
              </a:rPr>
              <a:t>rípade by to bola funkcia:</a:t>
            </a:r>
            <a:endParaRPr lang="sk-SK" sz="2400" dirty="0">
              <a:latin typeface="Constantia" panose="02030602050306030303" pitchFamily="18" charset="0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2329694" y="526810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sk-SK" altLang="sk-SK" sz="4800" b="1" dirty="0">
                <a:solidFill>
                  <a:srgbClr val="FF6600"/>
                </a:solidFill>
                <a:latin typeface="Comic Sans MS" panose="030F0702030302020204" pitchFamily="66" charset="0"/>
              </a:rPr>
              <a:t>f</a:t>
            </a:r>
            <a:r>
              <a:rPr lang="sk-SK" altLang="sk-SK" sz="4800" b="1" dirty="0" smtClean="0">
                <a:solidFill>
                  <a:srgbClr val="FF6600"/>
                </a:solidFill>
                <a:latin typeface="Comic Sans MS" panose="030F0702030302020204" pitchFamily="66" charset="0"/>
              </a:rPr>
              <a:t>: y=2</a:t>
            </a:r>
            <a:r>
              <a:rPr lang="sk-SK" altLang="sk-SK" sz="4800" b="1" baseline="30000" dirty="0" smtClean="0">
                <a:solidFill>
                  <a:srgbClr val="FF6600"/>
                </a:solidFill>
                <a:latin typeface="Comic Sans MS" panose="030F0702030302020204" pitchFamily="66" charset="0"/>
              </a:rPr>
              <a:t>x </a:t>
            </a:r>
            <a:endParaRPr lang="sk-SK" altLang="sk-SK" sz="4800" b="1" dirty="0">
              <a:solidFill>
                <a:srgbClr val="FF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Pojem exponenciálna funkcia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Exponenciálna funkcia so základom je určená predpisom 		    , pričom </a:t>
            </a:r>
          </a:p>
          <a:p>
            <a:pPr>
              <a:lnSpc>
                <a:spcPct val="150000"/>
              </a:lnSpc>
              <a:buNone/>
            </a:pP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Grafom exponenciálnej funkcie je EXPONENCIÁLA (exponenciálna krivka)</a:t>
            </a:r>
            <a:endParaRPr lang="sk-SK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2500306"/>
            <a:ext cx="1819275" cy="6191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60" y="2500306"/>
            <a:ext cx="2524125" cy="619125"/>
          </a:xfrm>
          <a:prstGeom prst="rect">
            <a:avLst/>
          </a:prstGeom>
          <a:noFill/>
        </p:spPr>
      </p:pic>
      <p:sp>
        <p:nvSpPr>
          <p:cNvPr id="11" name="Tlačidlo akcie: Domov 10">
            <a:hlinkClick r:id="rId4" action="ppaction://hlinksldjump" highlightClick="1"/>
          </p:cNvPr>
          <p:cNvSpPr/>
          <p:nvPr/>
        </p:nvSpPr>
        <p:spPr>
          <a:xfrm>
            <a:off x="8429652" y="6286520"/>
            <a:ext cx="357190" cy="3571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/>
          <p:cNvSpPr>
            <a:spLocks noGrp="1" noChangeArrowheads="1"/>
          </p:cNvSpPr>
          <p:nvPr>
            <p:ph type="title"/>
          </p:nvPr>
        </p:nvSpPr>
        <p:spPr>
          <a:xfrm>
            <a:off x="899592" y="88900"/>
            <a:ext cx="8064896" cy="936625"/>
          </a:xfr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 algn="l"/>
            <a:r>
              <a:rPr lang="en-US" altLang="sk-SK" b="1" dirty="0">
                <a:solidFill>
                  <a:schemeClr val="accent2"/>
                </a:solidFill>
              </a:rPr>
              <a:t>Graf </a:t>
            </a:r>
            <a:r>
              <a:rPr lang="sk-SK" altLang="sk-SK" b="1" dirty="0" smtClean="0">
                <a:solidFill>
                  <a:schemeClr val="accent2"/>
                </a:solidFill>
              </a:rPr>
              <a:t>exponenciálnej </a:t>
            </a:r>
            <a:r>
              <a:rPr lang="en-US" altLang="sk-SK" b="1" dirty="0" err="1" smtClean="0">
                <a:solidFill>
                  <a:schemeClr val="accent2"/>
                </a:solidFill>
              </a:rPr>
              <a:t>funkcie</a:t>
            </a:r>
            <a:endParaRPr lang="sk-SK" altLang="sk-SK" b="1" dirty="0">
              <a:solidFill>
                <a:schemeClr val="accent2"/>
              </a:solidFill>
            </a:endParaRP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3887787" cy="4067175"/>
          </a:xfrm>
          <a:prstGeom prst="rect">
            <a:avLst/>
          </a:prstGeom>
          <a:solidFill>
            <a:srgbClr val="FFFF66"/>
          </a:solidFill>
        </p:spPr>
      </p:pic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1438"/>
            <a:ext cx="3700463" cy="4067175"/>
          </a:xfrm>
          <a:prstGeom prst="rect">
            <a:avLst/>
          </a:prstGeom>
          <a:solidFill>
            <a:schemeClr val="folHlink"/>
          </a:solidFill>
        </p:spPr>
      </p:pic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3924300" y="3789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endParaRPr kumimoji="0" lang="sk-SK" altLang="sk-SK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2627313" y="1989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endParaRPr kumimoji="0" lang="sk-SK" altLang="sk-SK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7864475" y="4024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endParaRPr kumimoji="0" lang="sk-SK" altLang="sk-SK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6516688" y="1989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endParaRPr kumimoji="0" lang="sk-SK" altLang="sk-SK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6516688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endParaRPr kumimoji="0" lang="sk-SK" altLang="sk-SK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2555875" y="4149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endParaRPr kumimoji="0" lang="sk-SK" altLang="sk-SK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2418557" y="1209077"/>
            <a:ext cx="1014412" cy="40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 &gt;  1</a:t>
            </a: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5902325" y="1214438"/>
            <a:ext cx="1182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 &lt; a &lt; 1</a:t>
            </a:r>
            <a:endParaRPr kumimoji="0" lang="sk-SK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2627313" y="371633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1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sk-SK" altLang="sk-SK" sz="1800" b="1" i="0" u="none" strike="noStrike" kern="1200" cap="none" spc="0" normalizeH="0" baseline="0" noProof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6516688" y="3500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1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sk-SK" altLang="sk-SK" sz="1800" b="1" i="0" u="none" strike="noStrike" kern="1200" cap="none" spc="0" normalizeH="0" baseline="0" noProof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4140200" y="4365625"/>
            <a:ext cx="67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 = </a:t>
            </a:r>
            <a:endParaRPr kumimoji="0" lang="sk-SK" altLang="sk-SK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4211638" y="4652963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 =</a:t>
            </a:r>
            <a:r>
              <a:rPr kumimoji="0" lang="en-US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sk-SK" altLang="sk-SK" sz="1800" b="0" i="0" u="none" strike="noStrike" kern="120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03448" name="Object 24"/>
          <p:cNvGraphicFramePr>
            <a:graphicFrameLocks noChangeAspect="1"/>
          </p:cNvGraphicFramePr>
          <p:nvPr/>
        </p:nvGraphicFramePr>
        <p:xfrm>
          <a:off x="4716463" y="4652963"/>
          <a:ext cx="5762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Rovnica" r:id="rId6" imgW="380835" imgH="215806" progId="Equation.3">
                  <p:embed/>
                </p:oleObj>
              </mc:Choice>
              <mc:Fallback>
                <p:oleObj name="Rovnica" r:id="rId6" imgW="380835" imgH="215806" progId="Equation.3">
                  <p:embed/>
                  <p:pic>
                    <p:nvPicPr>
                      <p:cNvPr id="1034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652963"/>
                        <a:ext cx="57626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0" name="Text Box 26"/>
          <p:cNvSpPr txBox="1">
            <a:spLocks noChangeArrowheads="1"/>
          </p:cNvSpPr>
          <p:nvPr/>
        </p:nvSpPr>
        <p:spPr bwMode="auto">
          <a:xfrm>
            <a:off x="3541713" y="4949033"/>
            <a:ext cx="286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nie je párna, ani nepárna</a:t>
            </a:r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3563938" y="5300663"/>
            <a:ext cx="3031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ohraničená (zdola, zhora)</a:t>
            </a: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1042988" y="4797425"/>
            <a:ext cx="996950" cy="36671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rastúca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7258050" y="4836318"/>
            <a:ext cx="1212850" cy="36671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klesajúca</a:t>
            </a:r>
          </a:p>
        </p:txBody>
      </p:sp>
      <p:sp>
        <p:nvSpPr>
          <p:cNvPr id="103454" name="Text Box 30"/>
          <p:cNvSpPr txBox="1">
            <a:spLocks noChangeArrowheads="1"/>
          </p:cNvSpPr>
          <p:nvPr/>
        </p:nvSpPr>
        <p:spPr bwMode="auto">
          <a:xfrm>
            <a:off x="4211638" y="5589588"/>
            <a:ext cx="12875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b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kumimoji="0" lang="sk-SK" altLang="sk-SK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ie</a:t>
            </a:r>
            <a:r>
              <a:rPr kumimoji="0" lang="sk-SK" altLang="sk-SK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prostá</a:t>
            </a:r>
          </a:p>
        </p:txBody>
      </p:sp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3609975" y="5916614"/>
            <a:ext cx="229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nemá max. ani min.</a:t>
            </a:r>
          </a:p>
        </p:txBody>
      </p:sp>
      <p:sp>
        <p:nvSpPr>
          <p:cNvPr id="103456" name="Text Box 32"/>
          <p:cNvSpPr txBox="1">
            <a:spLocks noChangeArrowheads="1"/>
          </p:cNvSpPr>
          <p:nvPr/>
        </p:nvSpPr>
        <p:spPr bwMode="auto">
          <a:xfrm>
            <a:off x="4643438" y="43656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1903412" y="1511184"/>
            <a:ext cx="19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(napr. a=2; y=2</a:t>
            </a:r>
            <a:r>
              <a:rPr kumimoji="0" lang="sk-SK" sz="1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29" name="BlokTextu 28"/>
          <p:cNvSpPr txBox="1"/>
          <p:nvPr/>
        </p:nvSpPr>
        <p:spPr>
          <a:xfrm>
            <a:off x="5436790" y="1521897"/>
            <a:ext cx="278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(napr. a=0,5; y=0,5</a:t>
            </a:r>
            <a:r>
              <a:rPr kumimoji="0" lang="sk-SK" sz="1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3121508" y="6261032"/>
            <a:ext cx="38779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sk-SK" altLang="sk-SK" b="1" dirty="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r>
              <a:rPr kumimoji="0" lang="sk-SK" altLang="sk-SK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raf prechádza bodmi [0,1</a:t>
            </a:r>
            <a:r>
              <a:rPr lang="sk-SK" altLang="sk-SK" b="1" dirty="0">
                <a:solidFill>
                  <a:srgbClr val="000000"/>
                </a:solidFill>
                <a:latin typeface="Arial" panose="020B0604020202020204" pitchFamily="34" charset="0"/>
              </a:rPr>
              <a:t>]; </a:t>
            </a:r>
            <a:r>
              <a:rPr lang="sk-SK" altLang="sk-SK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[1,a]; </a:t>
            </a:r>
            <a:endParaRPr lang="sk-SK" altLang="sk-SK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62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/>
      <p:bldP spid="103429" grpId="1"/>
      <p:bldP spid="103431" grpId="0"/>
      <p:bldP spid="103432" grpId="0"/>
      <p:bldP spid="103433" grpId="0"/>
      <p:bldP spid="103434" grpId="0"/>
      <p:bldP spid="103435" grpId="0"/>
      <p:bldP spid="103436" grpId="0"/>
      <p:bldP spid="103437" grpId="0"/>
      <p:bldP spid="103438" grpId="0"/>
      <p:bldP spid="103440" grpId="0"/>
      <p:bldP spid="103441" grpId="0"/>
      <p:bldP spid="103442" grpId="0"/>
      <p:bldP spid="103443" grpId="0"/>
      <p:bldP spid="103450" grpId="0"/>
      <p:bldP spid="103451" grpId="0"/>
      <p:bldP spid="103452" grpId="0" animBg="1"/>
      <p:bldP spid="103453" grpId="0" animBg="1"/>
      <p:bldP spid="103454" grpId="0"/>
      <p:bldP spid="103455" grpId="0"/>
      <p:bldP spid="103456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Rozdiel </a:t>
            </a:r>
            <a:r>
              <a:rPr lang="sk-SK" dirty="0" err="1"/>
              <a:t>mocninová</a:t>
            </a:r>
            <a:r>
              <a:rPr lang="sk-SK" dirty="0"/>
              <a:t> </a:t>
            </a:r>
            <a:r>
              <a:rPr lang="sk-SK" dirty="0" smtClean="0"/>
              <a:t>a exponenciálna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3869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k-SK" sz="2200" dirty="0" err="1" smtClean="0">
                <a:solidFill>
                  <a:srgbClr val="FFC000"/>
                </a:solidFill>
              </a:rPr>
              <a:t>Mocninové</a:t>
            </a:r>
            <a:r>
              <a:rPr lang="sk-SK" sz="2200" dirty="0" smtClean="0">
                <a:solidFill>
                  <a:srgbClr val="FFC000"/>
                </a:solidFill>
              </a:rPr>
              <a:t> funkcie </a:t>
            </a:r>
            <a:r>
              <a:rPr lang="sk-SK" sz="2200" dirty="0" smtClean="0"/>
              <a:t>majú nezávislú premennú x v základe mocniny:</a:t>
            </a:r>
          </a:p>
          <a:p>
            <a:pPr>
              <a:lnSpc>
                <a:spcPct val="150000"/>
              </a:lnSpc>
            </a:pPr>
            <a:endParaRPr lang="sk-SK" dirty="0"/>
          </a:p>
          <a:p>
            <a:pPr>
              <a:lnSpc>
                <a:spcPct val="150000"/>
              </a:lnSpc>
            </a:pPr>
            <a:r>
              <a:rPr lang="sk-SK" sz="2200" dirty="0" smtClean="0">
                <a:solidFill>
                  <a:srgbClr val="FFC000"/>
                </a:solidFill>
              </a:rPr>
              <a:t>Exponenciálne </a:t>
            </a:r>
            <a:r>
              <a:rPr lang="sk-SK" sz="2200" dirty="0">
                <a:solidFill>
                  <a:srgbClr val="FFC000"/>
                </a:solidFill>
              </a:rPr>
              <a:t>funkcie </a:t>
            </a:r>
            <a:r>
              <a:rPr lang="sk-SK" sz="2200" dirty="0"/>
              <a:t>majú nezávislú premennú x v exponente</a:t>
            </a:r>
            <a:r>
              <a:rPr lang="sk-SK" sz="2200" dirty="0" smtClean="0"/>
              <a:t>:</a:t>
            </a:r>
          </a:p>
          <a:p>
            <a:pPr>
              <a:lnSpc>
                <a:spcPct val="150000"/>
              </a:lnSpc>
            </a:pPr>
            <a:endParaRPr lang="sk-SK" sz="2200" dirty="0"/>
          </a:p>
          <a:p>
            <a:pPr>
              <a:lnSpc>
                <a:spcPct val="150000"/>
              </a:lnSpc>
            </a:pPr>
            <a:endParaRPr lang="sk-SK" sz="2200" dirty="0" smtClean="0"/>
          </a:p>
          <a:p>
            <a:pPr>
              <a:lnSpc>
                <a:spcPct val="150000"/>
              </a:lnSpc>
            </a:pPr>
            <a:r>
              <a:rPr lang="sk-SK" sz="2200" dirty="0" smtClean="0"/>
              <a:t>Preto </a:t>
            </a:r>
            <a:r>
              <a:rPr lang="sk-SK" sz="2200" dirty="0" err="1" smtClean="0">
                <a:solidFill>
                  <a:srgbClr val="FFC000"/>
                </a:solidFill>
              </a:rPr>
              <a:t>exponenciála</a:t>
            </a:r>
            <a:r>
              <a:rPr lang="sk-SK" sz="2200" dirty="0" smtClean="0"/>
              <a:t> rastie oveľa rýchlejšie ako </a:t>
            </a:r>
            <a:r>
              <a:rPr lang="sk-SK" sz="2200" dirty="0" smtClean="0">
                <a:solidFill>
                  <a:srgbClr val="FFC000"/>
                </a:solidFill>
              </a:rPr>
              <a:t>parabola. </a:t>
            </a:r>
            <a:r>
              <a:rPr lang="sk-SK" dirty="0" smtClean="0"/>
              <a:t>		   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1" name="Tlačidlo akcie: Domov 10">
            <a:hlinkClick r:id="rId2" action="ppaction://hlinksldjump" highlightClick="1"/>
          </p:cNvPr>
          <p:cNvSpPr/>
          <p:nvPr/>
        </p:nvSpPr>
        <p:spPr>
          <a:xfrm>
            <a:off x="8429652" y="6286520"/>
            <a:ext cx="357190" cy="35719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195736" y="3933056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sk-SK" altLang="sk-SK" sz="3400" b="1" i="1" dirty="0">
                <a:solidFill>
                  <a:srgbClr val="FF6600"/>
                </a:solidFill>
                <a:latin typeface="Comic Sans MS" panose="030F0702030302020204" pitchFamily="66" charset="0"/>
              </a:rPr>
              <a:t>f</a:t>
            </a:r>
            <a:r>
              <a:rPr lang="sk-SK" altLang="sk-SK" sz="3400" b="1" i="1" dirty="0" smtClean="0">
                <a:solidFill>
                  <a:srgbClr val="FF6600"/>
                </a:solidFill>
                <a:latin typeface="Comic Sans MS" panose="030F0702030302020204" pitchFamily="66" charset="0"/>
              </a:rPr>
              <a:t>: y=2</a:t>
            </a:r>
            <a:r>
              <a:rPr lang="sk-SK" altLang="sk-SK" sz="3400" b="1" i="1" baseline="30000" dirty="0" smtClean="0">
                <a:solidFill>
                  <a:srgbClr val="FF6600"/>
                </a:solidFill>
                <a:latin typeface="Comic Sans MS" panose="030F0702030302020204" pitchFamily="66" charset="0"/>
              </a:rPr>
              <a:t>x </a:t>
            </a:r>
            <a:endParaRPr lang="sk-SK" altLang="sk-SK" sz="3400" b="1" i="1" dirty="0">
              <a:solidFill>
                <a:srgbClr val="FF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2195736" y="2551175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sk-SK" altLang="sk-SK" sz="3400" b="1" i="1" dirty="0">
                <a:solidFill>
                  <a:srgbClr val="FF6600"/>
                </a:solidFill>
                <a:latin typeface="Comic Sans MS" panose="030F0702030302020204" pitchFamily="66" charset="0"/>
              </a:rPr>
              <a:t>f</a:t>
            </a:r>
            <a:r>
              <a:rPr lang="sk-SK" altLang="sk-SK" sz="3400" b="1" i="1" dirty="0" smtClean="0">
                <a:solidFill>
                  <a:srgbClr val="FF6600"/>
                </a:solidFill>
                <a:latin typeface="Comic Sans MS" panose="030F0702030302020204" pitchFamily="66" charset="0"/>
              </a:rPr>
              <a:t>: y=x</a:t>
            </a:r>
            <a:r>
              <a:rPr lang="sk-SK" altLang="sk-SK" sz="3400" b="1" i="1" baseline="30000" dirty="0" smtClean="0">
                <a:solidFill>
                  <a:srgbClr val="FF6600"/>
                </a:solidFill>
                <a:latin typeface="Comic Sans MS" panose="030F0702030302020204" pitchFamily="66" charset="0"/>
              </a:rPr>
              <a:t>2 </a:t>
            </a:r>
            <a:endParaRPr lang="sk-SK" altLang="sk-SK" sz="3400" b="1" i="1" dirty="0">
              <a:solidFill>
                <a:srgbClr val="FF66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352839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sk-SK" b="1" u="sng" dirty="0" smtClean="0">
                <a:solidFill>
                  <a:srgbClr val="FFC000"/>
                </a:solidFill>
              </a:rPr>
              <a:t>Príklad 1:</a:t>
            </a:r>
          </a:p>
          <a:p>
            <a:pPr eaLnBrk="1" hangingPunct="1">
              <a:defRPr/>
            </a:pPr>
            <a:r>
              <a:rPr lang="sk-SK" dirty="0" smtClean="0"/>
              <a:t>Oplodnené vajíčko sa v tele matky začne deliť najprv na dve, potom každá časť opäť na dve a tým vznikne vždy 2-násobok pôvodného počtu buniek.</a:t>
            </a:r>
          </a:p>
          <a:p>
            <a:pPr eaLnBrk="1" hangingPunct="1">
              <a:defRPr/>
            </a:pPr>
            <a:endParaRPr lang="sk-SK" dirty="0"/>
          </a:p>
          <a:p>
            <a:pPr marL="0" indent="0" eaLnBrk="1" hangingPunct="1">
              <a:buNone/>
              <a:defRPr/>
            </a:pPr>
            <a:r>
              <a:rPr lang="sk-SK" dirty="0" smtClean="0">
                <a:solidFill>
                  <a:srgbClr val="FFC000"/>
                </a:solidFill>
              </a:rPr>
              <a:t>Čo z toho vyplýva? Ako súvisí ranný vývoj embrya človeka s matematikou?</a:t>
            </a: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18335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z="3800" dirty="0" smtClean="0"/>
              <a:t>Využitie exponenciálnej funkcie v biológii </a:t>
            </a:r>
            <a:endParaRPr lang="sk-SK" sz="3800" dirty="0"/>
          </a:p>
        </p:txBody>
      </p:sp>
    </p:spTree>
    <p:extLst>
      <p:ext uri="{BB962C8B-B14F-4D97-AF65-F5344CB8AC3E}">
        <p14:creationId xmlns:p14="http://schemas.microsoft.com/office/powerpoint/2010/main" val="20911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mtClean="0"/>
              <a:t>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75236"/>
            <a:ext cx="8229600" cy="336572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sk-SK" dirty="0" smtClean="0">
                <a:latin typeface="Constantia" panose="02030602050306030303" pitchFamily="18" charset="0"/>
              </a:rPr>
              <a:t>za 1. hodinu:   2, 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sk-SK" dirty="0" smtClean="0">
                <a:latin typeface="Constantia" panose="02030602050306030303" pitchFamily="18" charset="0"/>
              </a:rPr>
              <a:t>za 2.                8, 16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sk-SK" dirty="0" smtClean="0">
                <a:latin typeface="Constantia" panose="02030602050306030303" pitchFamily="18" charset="0"/>
              </a:rPr>
              <a:t>za 3.               32, 64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sk-SK" dirty="0" err="1" smtClean="0">
                <a:latin typeface="Constantia" panose="02030602050306030303" pitchFamily="18" charset="0"/>
              </a:rPr>
              <a:t>atď</a:t>
            </a:r>
            <a:r>
              <a:rPr lang="sk-SK" dirty="0" smtClean="0">
                <a:latin typeface="Constantia" panose="02030602050306030303" pitchFamily="18" charset="0"/>
              </a:rPr>
              <a:t>...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sk-SK" dirty="0" smtClean="0">
                <a:latin typeface="Constantia" panose="02030602050306030303" pitchFamily="18" charset="0"/>
              </a:rPr>
              <a:t>Na konci poslednej hodiny ich bude: 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sk-SK" dirty="0" smtClean="0">
                <a:latin typeface="Constantia" panose="02030602050306030303" pitchFamily="18" charset="0"/>
              </a:rPr>
              <a:t> </a:t>
            </a:r>
            <a:r>
              <a:rPr lang="sk-SK" sz="5400" b="1" dirty="0" smtClean="0">
                <a:solidFill>
                  <a:srgbClr val="FF3300"/>
                </a:solidFill>
                <a:latin typeface="Constantia" panose="02030602050306030303" pitchFamily="18" charset="0"/>
              </a:rPr>
              <a:t>1 048 576 !</a:t>
            </a: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18335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z="3800" dirty="0" smtClean="0"/>
              <a:t>Využitie exponenciálnej funkcie v biológii </a:t>
            </a:r>
            <a:endParaRPr lang="sk-SK" sz="3800" dirty="0"/>
          </a:p>
        </p:txBody>
      </p:sp>
      <p:sp>
        <p:nvSpPr>
          <p:cNvPr id="2" name="Obdĺžnik 1"/>
          <p:cNvSpPr/>
          <p:nvPr/>
        </p:nvSpPr>
        <p:spPr>
          <a:xfrm>
            <a:off x="395536" y="1484784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sk-SK" sz="2400" b="1" u="sng" dirty="0">
                <a:solidFill>
                  <a:srgbClr val="FFC000"/>
                </a:solidFill>
              </a:rPr>
              <a:t>Príklad 2:</a:t>
            </a:r>
          </a:p>
          <a:p>
            <a:pPr>
              <a:defRPr/>
            </a:pPr>
            <a:r>
              <a:rPr lang="sk-SK" sz="2400" dirty="0"/>
              <a:t>Za priaznivých podmienok sa baktérie za 30 minút rozmnožia na 2-násobok. Preto ak sa napríklad do mlieka dostane len 1 choroboplodná baktéria, koľko z nej vznikne za 10 hodín?</a:t>
            </a:r>
          </a:p>
        </p:txBody>
      </p:sp>
    </p:spTree>
    <p:extLst>
      <p:ext uri="{BB962C8B-B14F-4D97-AF65-F5344CB8AC3E}">
        <p14:creationId xmlns:p14="http://schemas.microsoft.com/office/powerpoint/2010/main" val="32323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3">
        <a:dk1>
          <a:srgbClr val="000000"/>
        </a:dk1>
        <a:lt1>
          <a:srgbClr val="FFCC66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E2B8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14">
        <a:dk1>
          <a:srgbClr val="000000"/>
        </a:dk1>
        <a:lt1>
          <a:srgbClr val="66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B8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edvolený návrh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210</TotalTime>
  <Words>644</Words>
  <Application>Microsoft Office PowerPoint</Application>
  <PresentationFormat>Prezentácia na obrazovke (4:3)</PresentationFormat>
  <Paragraphs>137</Paragraphs>
  <Slides>15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2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15</vt:i4>
      </vt:variant>
    </vt:vector>
  </HeadingPairs>
  <TitlesOfParts>
    <vt:vector size="26" baseType="lpstr">
      <vt:lpstr>Amienne</vt:lpstr>
      <vt:lpstr>Arial</vt:lpstr>
      <vt:lpstr>Calibri</vt:lpstr>
      <vt:lpstr>Comic Sans MS</vt:lpstr>
      <vt:lpstr>Constantia</vt:lpstr>
      <vt:lpstr>Wingdings</vt:lpstr>
      <vt:lpstr>Wingdings 2</vt:lpstr>
      <vt:lpstr>Tok</vt:lpstr>
      <vt:lpstr>Predvolený návrh</vt:lpstr>
      <vt:lpstr>Rovnica</vt:lpstr>
      <vt:lpstr>Rovnice</vt:lpstr>
      <vt:lpstr>Exponenciálna funkcia</vt:lpstr>
      <vt:lpstr>Obsah</vt:lpstr>
      <vt:lpstr>Zavedenie exponenciálnej funkcie</vt:lpstr>
      <vt:lpstr>Zavedenie exponenciálnej funkcie</vt:lpstr>
      <vt:lpstr>Pojem exponenciálna funkcia</vt:lpstr>
      <vt:lpstr>Graf exponenciálnej funkcie</vt:lpstr>
      <vt:lpstr>Rozdiel mocninová a exponenciálna </vt:lpstr>
      <vt:lpstr>Prezentácia programu PowerPoint</vt:lpstr>
      <vt:lpstr> </vt:lpstr>
      <vt:lpstr>Prezentácia programu PowerPoint</vt:lpstr>
      <vt:lpstr>4./ Na základe vlastností exponenciálnej funkcie, doplňte znak nerovnosti:</vt:lpstr>
      <vt:lpstr>Posunutie grafu funkcie  </vt:lpstr>
      <vt:lpstr>Prezentácia programu PowerPoint</vt:lpstr>
      <vt:lpstr>ZHRNUTIE</vt:lpstr>
      <vt:lpstr>Ďakujem za Vám pozornosť.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Exponenciálna funkcia</dc:title>
  <dc:creator>Michala Hanušinová</dc:creator>
  <cp:lastModifiedBy>Dušan Andraško</cp:lastModifiedBy>
  <cp:revision>35</cp:revision>
  <dcterms:created xsi:type="dcterms:W3CDTF">2011-01-30T15:01:06Z</dcterms:created>
  <dcterms:modified xsi:type="dcterms:W3CDTF">2021-12-07T05:15:30Z</dcterms:modified>
</cp:coreProperties>
</file>