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0"/>
  </p:notesMasterIdLst>
  <p:sldIdLst>
    <p:sldId id="256" r:id="rId2"/>
    <p:sldId id="262" r:id="rId3"/>
    <p:sldId id="258" r:id="rId4"/>
    <p:sldId id="257" r:id="rId5"/>
    <p:sldId id="261" r:id="rId6"/>
    <p:sldId id="259" r:id="rId7"/>
    <p:sldId id="260" r:id="rId8"/>
    <p:sldId id="263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78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7D65C-EDE6-4025-B7C6-DC5D0BD205D1}" type="datetimeFigureOut">
              <a:rPr lang="sk-SK" smtClean="0"/>
              <a:pPr/>
              <a:t>31. 1. 2023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9F289-31A7-4948-9B06-9230F6FFF8B9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Zaoblený obdĺžnik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Nadpis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0" name="Podnadpis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0FB5-0F96-4E1E-BFFE-FC34AB8DEC73}" type="datetimeFigureOut">
              <a:rPr lang="sk-SK" smtClean="0"/>
              <a:pPr/>
              <a:t>31. 1. 2023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A8F5-BC3C-47AD-A43B-6C41A39162B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0FB5-0F96-4E1E-BFFE-FC34AB8DEC73}" type="datetimeFigureOut">
              <a:rPr lang="sk-SK" smtClean="0"/>
              <a:pPr/>
              <a:t>31. 1. 2023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A8F5-BC3C-47AD-A43B-6C41A39162B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0FB5-0F96-4E1E-BFFE-FC34AB8DEC73}" type="datetimeFigureOut">
              <a:rPr lang="sk-SK" smtClean="0"/>
              <a:pPr/>
              <a:t>31. 1. 2023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A8F5-BC3C-47AD-A43B-6C41A39162B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0FB5-0F96-4E1E-BFFE-FC34AB8DEC73}" type="datetimeFigureOut">
              <a:rPr lang="sk-SK" smtClean="0"/>
              <a:pPr/>
              <a:t>31. 1. 2023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A8F5-BC3C-47AD-A43B-6C41A39162B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ĺžnik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Zaoblený obdĺžnik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0FB5-0F96-4E1E-BFFE-FC34AB8DEC73}" type="datetimeFigureOut">
              <a:rPr lang="sk-SK" smtClean="0"/>
              <a:pPr/>
              <a:t>31. 1. 2023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A8F5-BC3C-47AD-A43B-6C41A39162B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0FB5-0F96-4E1E-BFFE-FC34AB8DEC73}" type="datetimeFigureOut">
              <a:rPr lang="sk-SK" smtClean="0"/>
              <a:pPr/>
              <a:t>31. 1. 2023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A8F5-BC3C-47AD-A43B-6C41A39162B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0FB5-0F96-4E1E-BFFE-FC34AB8DEC73}" type="datetimeFigureOut">
              <a:rPr lang="sk-SK" smtClean="0"/>
              <a:pPr/>
              <a:t>31. 1. 2023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A8F5-BC3C-47AD-A43B-6C41A39162B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0FB5-0F96-4E1E-BFFE-FC34AB8DEC73}" type="datetimeFigureOut">
              <a:rPr lang="sk-SK" smtClean="0"/>
              <a:pPr/>
              <a:t>31. 1. 2023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A8F5-BC3C-47AD-A43B-6C41A39162B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0FB5-0F96-4E1E-BFFE-FC34AB8DEC73}" type="datetimeFigureOut">
              <a:rPr lang="sk-SK" smtClean="0"/>
              <a:pPr/>
              <a:t>31. 1. 2023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A8F5-BC3C-47AD-A43B-6C41A39162B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0FB5-0F96-4E1E-BFFE-FC34AB8DEC73}" type="datetimeFigureOut">
              <a:rPr lang="sk-SK" smtClean="0"/>
              <a:pPr/>
              <a:t>31. 1. 2023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A8F5-BC3C-47AD-A43B-6C41A39162B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aoblený obdĺžnik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s jedným zaobleným rohom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10FB5-0F96-4E1E-BFFE-FC34AB8DEC73}" type="datetimeFigureOut">
              <a:rPr lang="sk-SK" smtClean="0"/>
              <a:pPr/>
              <a:t>31. 1. 2023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2A8F5-BC3C-47AD-A43B-6C41A39162B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Zaoblený obdĺžnik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Zástupný symbol nadpisu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2510FB5-0F96-4E1E-BFFE-FC34AB8DEC73}" type="datetimeFigureOut">
              <a:rPr lang="sk-SK" smtClean="0"/>
              <a:pPr/>
              <a:t>31. 1. 2023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422A8F5-BC3C-47AD-A43B-6C41A39162B0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14348" y="1571612"/>
            <a:ext cx="7406640" cy="1472184"/>
          </a:xfrm>
        </p:spPr>
        <p:txBody>
          <a:bodyPr>
            <a:normAutofit/>
          </a:bodyPr>
          <a:lstStyle/>
          <a:p>
            <a:r>
              <a:rPr lang="sk-SK" b="1" dirty="0" smtClean="0"/>
              <a:t>Výpočet základu</a:t>
            </a:r>
            <a:endParaRPr lang="sk-SK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929322" y="4000504"/>
            <a:ext cx="2000264" cy="571504"/>
          </a:xfrm>
        </p:spPr>
        <p:txBody>
          <a:bodyPr>
            <a:noAutofit/>
          </a:bodyPr>
          <a:lstStyle/>
          <a:p>
            <a:r>
              <a:rPr lang="sk-SK" sz="2400" b="1" dirty="0" smtClean="0"/>
              <a:t>7. ročník</a:t>
            </a:r>
            <a:endParaRPr lang="sk-SK" sz="2400" b="1" dirty="0"/>
          </a:p>
        </p:txBody>
      </p:sp>
      <p:pic>
        <p:nvPicPr>
          <p:cNvPr id="6145" name="Picture 1" descr="C:\Users\42190\AppData\Local\Microsoft\Windows\INetCache\IE\BU5QO059\150px-Percent_18e.svg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857232"/>
            <a:ext cx="1214446" cy="11010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500034" y="714356"/>
            <a:ext cx="828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2400" dirty="0" smtClean="0">
                <a:solidFill>
                  <a:schemeClr val="accent2"/>
                </a:solidFill>
              </a:rPr>
              <a:t>Pripomeňme si ešte raz pojmy ZÁKLAD, ČASŤ </a:t>
            </a:r>
          </a:p>
          <a:p>
            <a:r>
              <a:rPr lang="sk-SK" sz="2400" dirty="0" smtClean="0">
                <a:solidFill>
                  <a:schemeClr val="accent2"/>
                </a:solidFill>
              </a:rPr>
              <a:t>a POČET %:</a:t>
            </a:r>
            <a:endParaRPr lang="sk-SK" sz="2400" dirty="0">
              <a:solidFill>
                <a:schemeClr val="accent2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428596" y="1857364"/>
            <a:ext cx="709239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dirty="0" smtClean="0">
                <a:solidFill>
                  <a:srgbClr val="FF0000"/>
                </a:solidFill>
              </a:rPr>
              <a:t>Základ</a:t>
            </a:r>
            <a:r>
              <a:rPr lang="sk-SK" sz="2000" dirty="0" smtClean="0"/>
              <a:t> = celok, z ktorého určujeme príslušnú časť. </a:t>
            </a:r>
          </a:p>
          <a:p>
            <a:pPr algn="ctr"/>
            <a:r>
              <a:rPr lang="sk-SK" sz="2000" b="1" dirty="0" smtClean="0"/>
              <a:t>Celok = 100%</a:t>
            </a:r>
          </a:p>
          <a:p>
            <a:r>
              <a:rPr lang="sk-SK" sz="2000" dirty="0" smtClean="0"/>
              <a:t>Napr.: všetci žiaci školy, celková cena </a:t>
            </a:r>
          </a:p>
          <a:p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500034" y="3071810"/>
            <a:ext cx="72426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dirty="0" smtClean="0">
                <a:solidFill>
                  <a:srgbClr val="FF0000"/>
                </a:solidFill>
              </a:rPr>
              <a:t>Časť (percentová časť)</a:t>
            </a:r>
            <a:r>
              <a:rPr lang="sk-SK" sz="2000" dirty="0" smtClean="0"/>
              <a:t>= časť celku, ktorá prislúcha </a:t>
            </a:r>
          </a:p>
          <a:p>
            <a:r>
              <a:rPr lang="sk-SK" sz="2000" dirty="0" smtClean="0"/>
              <a:t>určitému počtu percent.</a:t>
            </a:r>
          </a:p>
          <a:p>
            <a:r>
              <a:rPr lang="sk-SK" sz="2000" dirty="0" smtClean="0"/>
              <a:t>Napr.: len dievčatá, časť celkovej ceny</a:t>
            </a:r>
            <a:endParaRPr lang="sk-SK" sz="2000" dirty="0"/>
          </a:p>
        </p:txBody>
      </p:sp>
      <p:sp>
        <p:nvSpPr>
          <p:cNvPr id="5" name="BlokTextu 4"/>
          <p:cNvSpPr txBox="1"/>
          <p:nvPr/>
        </p:nvSpPr>
        <p:spPr>
          <a:xfrm>
            <a:off x="357620" y="4214818"/>
            <a:ext cx="80922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b="1" dirty="0" smtClean="0">
                <a:solidFill>
                  <a:srgbClr val="FF0000"/>
                </a:solidFill>
              </a:rPr>
              <a:t>Počet percent </a:t>
            </a:r>
            <a:r>
              <a:rPr lang="sk-SK" sz="2000" dirty="0" smtClean="0"/>
              <a:t>= počet %, ktorý určuje príslušnú časť celku.</a:t>
            </a:r>
          </a:p>
          <a:p>
            <a:r>
              <a:rPr lang="sk-SK" sz="2000" dirty="0" smtClean="0"/>
              <a:t>Napr.: 15% ceny TV je 75 eur....vždy podľa </a:t>
            </a:r>
            <a:r>
              <a:rPr lang="sk-SK" sz="2000" smtClean="0"/>
              <a:t>konkrétnej úlohy.</a:t>
            </a:r>
            <a:endParaRPr lang="sk-SK" sz="2000" dirty="0" smtClean="0"/>
          </a:p>
        </p:txBody>
      </p:sp>
      <p:pic>
        <p:nvPicPr>
          <p:cNvPr id="20482" name="Picture 2" descr="C:\Users\42190\AppData\Local\Microsoft\Windows\INetCache\IE\BU5QO059\1024px-Emblem-percentage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4929198"/>
            <a:ext cx="1322374" cy="1322374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428596" y="5286388"/>
            <a:ext cx="7286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Pri riešení úlohy je potrebné určiť, ktoré z veličín poznáme a </a:t>
            </a:r>
          </a:p>
          <a:p>
            <a:r>
              <a:rPr lang="sk-SK" dirty="0" smtClean="0"/>
              <a:t>čo máme vlastne vypočítať (a urobiť prehľadný zápis).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85786" y="857232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sk-SK" b="1" dirty="0" smtClean="0"/>
              <a:t/>
            </a:r>
            <a:br>
              <a:rPr lang="sk-SK" b="1" dirty="0" smtClean="0"/>
            </a:br>
            <a:r>
              <a:rPr lang="sk-SK" b="1" dirty="0" smtClean="0"/>
              <a:t>Ako vypočítať </a:t>
            </a:r>
            <a:r>
              <a:rPr lang="sk-SK" dirty="0" smtClean="0"/>
              <a:t>základ, ak poznáme časť a počet</a:t>
            </a:r>
            <a:r>
              <a:rPr lang="sk-SK" b="1" dirty="0" smtClean="0"/>
              <a:t> percent?</a:t>
            </a:r>
            <a:endParaRPr lang="sk-SK" b="1" dirty="0"/>
          </a:p>
        </p:txBody>
      </p:sp>
      <p:sp>
        <p:nvSpPr>
          <p:cNvPr id="3" name="BlokTextu 2"/>
          <p:cNvSpPr txBox="1"/>
          <p:nvPr/>
        </p:nvSpPr>
        <p:spPr>
          <a:xfrm>
            <a:off x="928662" y="2214554"/>
            <a:ext cx="6572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solidFill>
                  <a:srgbClr val="FF0000"/>
                </a:solidFill>
              </a:rPr>
              <a:t>Máme viac možností : </a:t>
            </a:r>
          </a:p>
          <a:p>
            <a:pPr marL="342900" indent="-342900">
              <a:buAutoNum type="arabicPeriod"/>
            </a:pPr>
            <a:r>
              <a:rPr lang="sk-SK" sz="3200" dirty="0" smtClean="0"/>
              <a:t>Výpočet cez 1% (logicky)</a:t>
            </a:r>
          </a:p>
          <a:p>
            <a:pPr marL="342900" indent="-342900">
              <a:buAutoNum type="arabicPeriod"/>
            </a:pPr>
            <a:r>
              <a:rPr lang="sk-SK" sz="3200" dirty="0" smtClean="0"/>
              <a:t>Výpočet vzorcom (</a:t>
            </a:r>
            <a:r>
              <a:rPr lang="sk-SK" sz="3200" dirty="0" err="1" smtClean="0"/>
              <a:t>z,č,p</a:t>
            </a:r>
            <a:r>
              <a:rPr lang="sk-SK" sz="3200" dirty="0" smtClean="0"/>
              <a:t>)</a:t>
            </a:r>
            <a:endParaRPr lang="sk-SK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sk-SK" dirty="0" err="1" smtClean="0">
                <a:solidFill>
                  <a:srgbClr val="FF0000"/>
                </a:solidFill>
              </a:rPr>
              <a:t>Pr</a:t>
            </a:r>
            <a:r>
              <a:rPr lang="sk-SK" dirty="0" smtClean="0">
                <a:solidFill>
                  <a:srgbClr val="FF0000"/>
                </a:solidFill>
              </a:rPr>
              <a:t>. 1: Vypočítaj celok, ak 28% </a:t>
            </a:r>
            <a:br>
              <a:rPr lang="sk-SK" dirty="0" smtClean="0">
                <a:solidFill>
                  <a:srgbClr val="FF0000"/>
                </a:solidFill>
              </a:rPr>
            </a:br>
            <a:r>
              <a:rPr lang="sk-SK" dirty="0" smtClean="0">
                <a:solidFill>
                  <a:srgbClr val="FF0000"/>
                </a:solidFill>
              </a:rPr>
              <a:t>z neho je 560 eur. 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643050"/>
            <a:ext cx="5214974" cy="41879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dirty="0" smtClean="0"/>
              <a:t>(Základ) z = ? €</a:t>
            </a:r>
          </a:p>
          <a:p>
            <a:pPr>
              <a:buNone/>
            </a:pPr>
            <a:r>
              <a:rPr lang="sk-SK" dirty="0" smtClean="0"/>
              <a:t>(Časť) č = 560 €</a:t>
            </a:r>
          </a:p>
          <a:p>
            <a:pPr>
              <a:buNone/>
            </a:pPr>
            <a:r>
              <a:rPr lang="sk-SK" u="sng" dirty="0" smtClean="0"/>
              <a:t>(Počet percent)p = 28 % </a:t>
            </a:r>
          </a:p>
          <a:p>
            <a:pPr>
              <a:buNone/>
            </a:pPr>
            <a:endParaRPr lang="sk-SK" u="sng" dirty="0" smtClean="0"/>
          </a:p>
          <a:p>
            <a:pPr>
              <a:buNone/>
            </a:pPr>
            <a:r>
              <a:rPr lang="sk-SK" dirty="0" smtClean="0"/>
              <a:t>Cez 1%: </a:t>
            </a:r>
          </a:p>
          <a:p>
            <a:pPr>
              <a:buNone/>
            </a:pPr>
            <a:r>
              <a:rPr lang="sk-SK" dirty="0" smtClean="0"/>
              <a:t>28% ....560  € ...</a:t>
            </a:r>
            <a:r>
              <a:rPr lang="sk-SK" sz="1600" dirty="0" smtClean="0"/>
              <a:t>tieto dve hodnoty si navzájom prislúchajú  (28% je 560 eur)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1% .....560:28 = 20 €</a:t>
            </a:r>
          </a:p>
          <a:p>
            <a:pPr>
              <a:buNone/>
            </a:pPr>
            <a:r>
              <a:rPr lang="sk-SK" dirty="0" smtClean="0"/>
              <a:t>100% .....20.100=2000 €</a:t>
            </a:r>
          </a:p>
          <a:p>
            <a:pPr>
              <a:buNone/>
            </a:pPr>
            <a:endParaRPr lang="sk-SK" u="sng" dirty="0" smtClean="0"/>
          </a:p>
          <a:p>
            <a:pPr>
              <a:buNone/>
            </a:pPr>
            <a:endParaRPr lang="sk-SK" dirty="0"/>
          </a:p>
        </p:txBody>
      </p:sp>
      <p:sp>
        <p:nvSpPr>
          <p:cNvPr id="4" name="BlokTextu 3"/>
          <p:cNvSpPr txBox="1"/>
          <p:nvPr/>
        </p:nvSpPr>
        <p:spPr>
          <a:xfrm>
            <a:off x="5643570" y="1785927"/>
            <a:ext cx="27146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Alebo vzorcom:</a:t>
            </a:r>
          </a:p>
          <a:p>
            <a:endParaRPr lang="sk-SK" sz="2400" dirty="0" smtClean="0"/>
          </a:p>
          <a:p>
            <a:endParaRPr lang="sk-SK" sz="2400" dirty="0" smtClean="0"/>
          </a:p>
          <a:p>
            <a:r>
              <a:rPr lang="sk-SK" sz="2400" dirty="0" smtClean="0"/>
              <a:t>...dosadíme do vzorca a vypočítame...</a:t>
            </a:r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5286380" y="5643578"/>
            <a:ext cx="2743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C00000"/>
                </a:solidFill>
              </a:rPr>
              <a:t>Celok je 2000 €.</a:t>
            </a:r>
            <a:endParaRPr lang="sk-SK" sz="2400" dirty="0">
              <a:solidFill>
                <a:srgbClr val="C00000"/>
              </a:solidFill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43636" y="2214554"/>
            <a:ext cx="1214446" cy="6889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786842" cy="1051560"/>
          </a:xfrm>
        </p:spPr>
        <p:txBody>
          <a:bodyPr>
            <a:normAutofit fontScale="90000"/>
          </a:bodyPr>
          <a:lstStyle/>
          <a:p>
            <a:r>
              <a:rPr lang="sk-SK" sz="3200" dirty="0" smtClean="0">
                <a:solidFill>
                  <a:srgbClr val="FF0000"/>
                </a:solidFill>
              </a:rPr>
              <a:t>Pr.2: Urči celok, ak 12% z neho je 72 kg.</a:t>
            </a:r>
            <a:endParaRPr lang="sk-SK" sz="3200" dirty="0">
              <a:solidFill>
                <a:srgbClr val="FF0000"/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785786" y="1428736"/>
            <a:ext cx="166423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 </a:t>
            </a:r>
          </a:p>
          <a:p>
            <a:r>
              <a:rPr lang="sk-SK" sz="2400" dirty="0" smtClean="0"/>
              <a:t>p = 12%</a:t>
            </a:r>
          </a:p>
          <a:p>
            <a:r>
              <a:rPr lang="sk-SK" sz="2400" dirty="0" smtClean="0"/>
              <a:t>č= 72 kg</a:t>
            </a:r>
          </a:p>
          <a:p>
            <a:r>
              <a:rPr lang="sk-SK" sz="2400" u="sng" dirty="0" smtClean="0"/>
              <a:t>z = _? kg</a:t>
            </a:r>
          </a:p>
          <a:p>
            <a:endParaRPr lang="sk-SK" sz="2400" u="sng" dirty="0" smtClean="0"/>
          </a:p>
          <a:p>
            <a:endParaRPr lang="sk-SK" u="sng" dirty="0" smtClean="0"/>
          </a:p>
          <a:p>
            <a:endParaRPr lang="sk-SK" u="sng" dirty="0" smtClean="0"/>
          </a:p>
          <a:p>
            <a:endParaRPr lang="sk-SK" u="sng" dirty="0" smtClean="0"/>
          </a:p>
          <a:p>
            <a:endParaRPr lang="sk-SK" u="sng" dirty="0"/>
          </a:p>
        </p:txBody>
      </p:sp>
      <p:sp>
        <p:nvSpPr>
          <p:cNvPr id="5" name="BlokTextu 4"/>
          <p:cNvSpPr txBox="1"/>
          <p:nvPr/>
        </p:nvSpPr>
        <p:spPr>
          <a:xfrm>
            <a:off x="857224" y="3429000"/>
            <a:ext cx="40927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12% ... 72 kg</a:t>
            </a:r>
          </a:p>
          <a:p>
            <a:r>
              <a:rPr lang="sk-SK" sz="2400" dirty="0" smtClean="0"/>
              <a:t>1% .... 72 : 12 = 6 kg</a:t>
            </a:r>
          </a:p>
          <a:p>
            <a:r>
              <a:rPr lang="sk-SK" sz="2400" dirty="0" smtClean="0"/>
              <a:t>100% ... 100.6 = 600 kg</a:t>
            </a:r>
          </a:p>
          <a:p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4000496" y="5286388"/>
            <a:ext cx="3978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chemeClr val="accent2"/>
                </a:solidFill>
              </a:rPr>
              <a:t>100% (celok) je 600 kg.</a:t>
            </a:r>
            <a:endParaRPr lang="sk-SK" sz="2400" dirty="0">
              <a:solidFill>
                <a:schemeClr val="accent2"/>
              </a:solidFill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2531292" y="1571612"/>
            <a:ext cx="6612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solidFill>
                  <a:srgbClr val="C00000"/>
                </a:solidFill>
              </a:rPr>
              <a:t>Na poradí veličín v zápise až tak nezáleží, </a:t>
            </a:r>
          </a:p>
          <a:p>
            <a:r>
              <a:rPr lang="sk-SK" b="1" dirty="0" smtClean="0">
                <a:solidFill>
                  <a:srgbClr val="C00000"/>
                </a:solidFill>
              </a:rPr>
              <a:t>obyčajne sa však neznáma uvádza ako posledná. </a:t>
            </a:r>
          </a:p>
          <a:p>
            <a:r>
              <a:rPr lang="sk-SK" b="1" dirty="0" smtClean="0">
                <a:solidFill>
                  <a:srgbClr val="C00000"/>
                </a:solidFill>
              </a:rPr>
              <a:t>Najdôležitejšie je určiť, čo je </a:t>
            </a:r>
            <a:r>
              <a:rPr lang="sk-SK" b="1" dirty="0" err="1" smtClean="0">
                <a:solidFill>
                  <a:srgbClr val="C00000"/>
                </a:solidFill>
              </a:rPr>
              <a:t>čo</a:t>
            </a:r>
            <a:r>
              <a:rPr lang="sk-SK" b="1" dirty="0" err="1" smtClean="0">
                <a:solidFill>
                  <a:srgbClr val="C00000"/>
                </a:solidFill>
                <a:sym typeface="Wingdings" pitchFamily="2" charset="2"/>
              </a:rPr>
              <a:t></a:t>
            </a:r>
            <a:r>
              <a:rPr lang="sk-SK" b="1" dirty="0" smtClean="0">
                <a:solidFill>
                  <a:srgbClr val="C00000"/>
                </a:solidFill>
                <a:sym typeface="Wingdings" pitchFamily="2" charset="2"/>
              </a:rPr>
              <a:t>.</a:t>
            </a:r>
            <a:endParaRPr lang="sk-SK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500034" y="1357298"/>
            <a:ext cx="8595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sk-SK" sz="2000" b="1" dirty="0" err="1" smtClean="0">
                <a:solidFill>
                  <a:schemeClr val="accent1"/>
                </a:solidFill>
              </a:rPr>
              <a:t>Pr</a:t>
            </a:r>
            <a:r>
              <a:rPr lang="sk-SK" sz="2000" b="1" dirty="0" smtClean="0">
                <a:solidFill>
                  <a:schemeClr val="accent1"/>
                </a:solidFill>
              </a:rPr>
              <a:t>. 3: Koľko žiakov chodí do tejto školy, ak dievčat je 320,</a:t>
            </a:r>
          </a:p>
          <a:p>
            <a:pPr algn="just"/>
            <a:r>
              <a:rPr lang="sk-SK" sz="2000" b="1" dirty="0" smtClean="0">
                <a:solidFill>
                  <a:schemeClr val="accent1"/>
                </a:solidFill>
              </a:rPr>
              <a:t>čo predstavuje 40% celkového počtu?</a:t>
            </a:r>
            <a:endParaRPr lang="sk-SK" sz="2000" b="1" dirty="0">
              <a:solidFill>
                <a:schemeClr val="accent1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1071538" y="571480"/>
            <a:ext cx="761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rgbClr val="FF0000"/>
                </a:solidFill>
              </a:rPr>
              <a:t>Výpočet základu v slovných úlohách:</a:t>
            </a:r>
            <a:endParaRPr lang="sk-SK" sz="2800" b="1" dirty="0">
              <a:solidFill>
                <a:srgbClr val="FF0000"/>
              </a:solidFill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714348" y="2357430"/>
            <a:ext cx="24893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z = ? žiakov</a:t>
            </a:r>
          </a:p>
          <a:p>
            <a:r>
              <a:rPr lang="sk-SK" sz="2400" dirty="0" smtClean="0"/>
              <a:t>p = 40 %</a:t>
            </a:r>
          </a:p>
          <a:p>
            <a:r>
              <a:rPr lang="sk-SK" sz="2400" u="sng" dirty="0" smtClean="0"/>
              <a:t>č = 320 žiakov</a:t>
            </a:r>
            <a:endParaRPr lang="sk-SK" sz="2400" u="sng" dirty="0"/>
          </a:p>
        </p:txBody>
      </p:sp>
      <p:sp>
        <p:nvSpPr>
          <p:cNvPr id="5" name="BlokTextu 4"/>
          <p:cNvSpPr txBox="1"/>
          <p:nvPr/>
        </p:nvSpPr>
        <p:spPr>
          <a:xfrm>
            <a:off x="642910" y="3714752"/>
            <a:ext cx="43220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40% ....320 ž.</a:t>
            </a:r>
          </a:p>
          <a:p>
            <a:r>
              <a:rPr lang="sk-SK" sz="2400" dirty="0" smtClean="0"/>
              <a:t>1% ... 320 : 40 = 8 ž.</a:t>
            </a:r>
          </a:p>
          <a:p>
            <a:r>
              <a:rPr lang="sk-SK" sz="2400" dirty="0" smtClean="0"/>
              <a:t>100% .... 100 . 8 = 800 ž.</a:t>
            </a:r>
          </a:p>
          <a:p>
            <a:endParaRPr lang="sk-SK" dirty="0"/>
          </a:p>
          <a:p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928662" y="5357826"/>
            <a:ext cx="5750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C00000"/>
                </a:solidFill>
              </a:rPr>
              <a:t>Školu navštevuje spolu 800 žiakov. </a:t>
            </a:r>
            <a:endParaRPr lang="sk-SK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85720" y="714356"/>
            <a:ext cx="84449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sk-SK" sz="2000" b="1" dirty="0" smtClean="0">
                <a:solidFill>
                  <a:schemeClr val="accent1"/>
                </a:solidFill>
              </a:rPr>
              <a:t>Pr.4. Zdenka si sporí na nový mobil. Aká je jeho cena, ak </a:t>
            </a:r>
          </a:p>
          <a:p>
            <a:pPr algn="just"/>
            <a:r>
              <a:rPr lang="sk-SK" sz="2000" b="1" dirty="0" smtClean="0">
                <a:solidFill>
                  <a:schemeClr val="accent1"/>
                </a:solidFill>
              </a:rPr>
              <a:t>pri nasporenej čiastke 210 eur má 75% potrebnej sumy?</a:t>
            </a:r>
            <a:endParaRPr lang="sk-SK" sz="2000" b="1" dirty="0">
              <a:solidFill>
                <a:schemeClr val="accent1"/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785786" y="2214554"/>
            <a:ext cx="16786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z = ? €</a:t>
            </a:r>
          </a:p>
          <a:p>
            <a:r>
              <a:rPr lang="sk-SK" sz="2400" dirty="0" smtClean="0"/>
              <a:t>č =210 €</a:t>
            </a:r>
          </a:p>
          <a:p>
            <a:r>
              <a:rPr lang="sk-SK" sz="2400" u="sng" dirty="0" smtClean="0"/>
              <a:t>p = 75 %</a:t>
            </a:r>
            <a:endParaRPr lang="sk-SK" u="sng" dirty="0"/>
          </a:p>
        </p:txBody>
      </p:sp>
      <p:sp>
        <p:nvSpPr>
          <p:cNvPr id="4" name="BlokTextu 3"/>
          <p:cNvSpPr txBox="1"/>
          <p:nvPr/>
        </p:nvSpPr>
        <p:spPr>
          <a:xfrm>
            <a:off x="642910" y="3714752"/>
            <a:ext cx="45512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75% ...210 €</a:t>
            </a:r>
          </a:p>
          <a:p>
            <a:r>
              <a:rPr lang="sk-SK" sz="2400" dirty="0" smtClean="0"/>
              <a:t>1% ..... 210 : 75 = 2,8 €</a:t>
            </a:r>
          </a:p>
          <a:p>
            <a:r>
              <a:rPr lang="sk-SK" sz="2400" dirty="0" smtClean="0"/>
              <a:t>100% .... 100 . 2,8 = 280 €</a:t>
            </a:r>
            <a:endParaRPr lang="sk-SK" sz="2400" dirty="0"/>
          </a:p>
        </p:txBody>
      </p:sp>
      <p:sp>
        <p:nvSpPr>
          <p:cNvPr id="6" name="BlokTextu 5"/>
          <p:cNvSpPr txBox="1"/>
          <p:nvPr/>
        </p:nvSpPr>
        <p:spPr>
          <a:xfrm>
            <a:off x="2071670" y="5429264"/>
            <a:ext cx="3922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C00000"/>
                </a:solidFill>
              </a:rPr>
              <a:t>Mobil má cenu 280 eur. </a:t>
            </a:r>
            <a:endParaRPr lang="sk-SK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4286256"/>
            <a:ext cx="8183880" cy="1051560"/>
          </a:xfrm>
        </p:spPr>
        <p:txBody>
          <a:bodyPr/>
          <a:lstStyle/>
          <a:p>
            <a:r>
              <a:rPr lang="sk-SK" dirty="0" smtClean="0"/>
              <a:t>Ďakujem za pozornosť!</a:t>
            </a:r>
            <a:endParaRPr lang="sk-SK" dirty="0"/>
          </a:p>
        </p:txBody>
      </p:sp>
      <p:sp>
        <p:nvSpPr>
          <p:cNvPr id="3" name="BlokTextu 2"/>
          <p:cNvSpPr txBox="1"/>
          <p:nvPr/>
        </p:nvSpPr>
        <p:spPr>
          <a:xfrm>
            <a:off x="6286512" y="592933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/>
              <a:t>Mgr. </a:t>
            </a:r>
            <a:r>
              <a:rPr lang="sk-SK" b="1" dirty="0" err="1" smtClean="0"/>
              <a:t>Hlebašková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kt">
  <a:themeElements>
    <a:clrScheme name="Aspek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k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k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90</TotalTime>
  <Words>433</Words>
  <Application>Microsoft Office PowerPoint</Application>
  <PresentationFormat>Prezentácia na obrazovke (4:3)</PresentationFormat>
  <Paragraphs>69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3" baseType="lpstr">
      <vt:lpstr>Calibri</vt:lpstr>
      <vt:lpstr>Verdana</vt:lpstr>
      <vt:lpstr>Wingdings</vt:lpstr>
      <vt:lpstr>Wingdings 2</vt:lpstr>
      <vt:lpstr>Aspekt</vt:lpstr>
      <vt:lpstr>Výpočet základu</vt:lpstr>
      <vt:lpstr>Prezentácia programu PowerPoint</vt:lpstr>
      <vt:lpstr> Ako vypočítať základ, ak poznáme časť a počet percent?</vt:lpstr>
      <vt:lpstr>Pr. 1: Vypočítaj celok, ak 28%  z neho je 560 eur. </vt:lpstr>
      <vt:lpstr>Pr.2: Urči celok, ak 12% z neho je 72 kg.</vt:lpstr>
      <vt:lpstr>Prezentácia programu PowerPoint</vt:lpstr>
      <vt:lpstr>Prezentácia programu PowerPoint</vt:lpstr>
      <vt:lpstr>Ďakujem za pozornosť!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Výpočet percentovej časti</dc:title>
  <dc:creator>421905865145</dc:creator>
  <cp:lastModifiedBy>Dušan Andraško</cp:lastModifiedBy>
  <cp:revision>58</cp:revision>
  <dcterms:created xsi:type="dcterms:W3CDTF">2021-01-16T17:08:26Z</dcterms:created>
  <dcterms:modified xsi:type="dcterms:W3CDTF">2023-01-31T05:47:40Z</dcterms:modified>
</cp:coreProperties>
</file>