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00FFCC"/>
    <a:srgbClr val="FF0066"/>
    <a:srgbClr val="66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December 17,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December 17,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2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December 17,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4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A75F32-E0E1-48FE-B2B2-EF935F01F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199"/>
            <a:ext cx="4932328" cy="3326453"/>
          </a:xfrm>
        </p:spPr>
        <p:txBody>
          <a:bodyPr anchor="b">
            <a:normAutofit fontScale="90000"/>
          </a:bodyPr>
          <a:lstStyle/>
          <a:p>
            <a:r>
              <a:rPr lang="sk-SK" dirty="0"/>
              <a:t>Premeny jednotiek </a:t>
            </a:r>
            <a:r>
              <a:rPr lang="sk-SK" smtClean="0"/>
              <a:t>dĺžky a hmotnosti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9F3BB7-C79D-474C-88FD-1508B6D06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sk-SK" sz="6400" dirty="0" smtClean="0"/>
              <a:t> </a:t>
            </a:r>
            <a:endParaRPr lang="sk-SK" sz="6400" dirty="0"/>
          </a:p>
          <a:p>
            <a:endParaRPr lang="sk-SK" sz="6400" dirty="0"/>
          </a:p>
          <a:p>
            <a:pPr marL="857250" indent="-857250">
              <a:buFontTx/>
              <a:buChar char="-"/>
            </a:pPr>
            <a:endParaRPr lang="sk-SK" sz="6400" dirty="0"/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>
            <a:extLst>
              <a:ext uri="{FF2B5EF4-FFF2-40B4-BE49-F238E27FC236}">
                <a16:creationId xmlns:a16="http://schemas.microsoft.com/office/drawing/2014/main" id="{E5BC9C41-0C45-425D-9968-E063C556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0" r="22117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8F446A1-614A-4630-B924-E7314623E496}"/>
              </a:ext>
            </a:extLst>
          </p:cNvPr>
          <p:cNvSpPr txBox="1"/>
          <p:nvPr/>
        </p:nvSpPr>
        <p:spPr>
          <a:xfrm>
            <a:off x="687206" y="5233181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6. ročník</a:t>
            </a:r>
          </a:p>
        </p:txBody>
      </p:sp>
    </p:spTree>
    <p:extLst>
      <p:ext uri="{BB962C8B-B14F-4D97-AF65-F5344CB8AC3E}">
        <p14:creationId xmlns:p14="http://schemas.microsoft.com/office/powerpoint/2010/main" val="154076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CD5A6-FB26-4A5C-8588-4C2BFEF4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/>
              <a:t>Jednotky</a:t>
            </a:r>
            <a:r>
              <a:rPr lang="en-US" sz="5400" b="1" dirty="0"/>
              <a:t> </a:t>
            </a:r>
            <a:r>
              <a:rPr lang="en-US" sz="5400" b="1" dirty="0" err="1"/>
              <a:t>hmotnosti</a:t>
            </a:r>
            <a:r>
              <a:rPr lang="en-US" sz="5400" b="1" dirty="0"/>
              <a:t> </a:t>
            </a:r>
            <a:endParaRPr lang="sk-SK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F5A3305-8E2D-4A4D-BB53-3CD99F09E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=0,001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8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sz="28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sz="28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=0,001 </m:t>
                      </m:r>
                      <m:r>
                        <a:rPr lang="sk-SK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8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F5A3305-8E2D-4A4D-BB53-3CD99F09E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zakrivená nahor 3">
            <a:extLst>
              <a:ext uri="{FF2B5EF4-FFF2-40B4-BE49-F238E27FC236}">
                <a16:creationId xmlns:a16="http://schemas.microsoft.com/office/drawing/2014/main" id="{24EB42E8-3D5E-4C76-8BFC-629D84AE0F66}"/>
              </a:ext>
            </a:extLst>
          </p:cNvPr>
          <p:cNvSpPr/>
          <p:nvPr/>
        </p:nvSpPr>
        <p:spPr>
          <a:xfrm>
            <a:off x="2478435" y="2344888"/>
            <a:ext cx="1837251" cy="956228"/>
          </a:xfrm>
          <a:prstGeom prst="curvedUp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Šípka: zakrivená nahor 4">
            <a:extLst>
              <a:ext uri="{FF2B5EF4-FFF2-40B4-BE49-F238E27FC236}">
                <a16:creationId xmlns:a16="http://schemas.microsoft.com/office/drawing/2014/main" id="{008AC293-7BCA-434D-B7EE-191EF4B32018}"/>
              </a:ext>
            </a:extLst>
          </p:cNvPr>
          <p:cNvSpPr/>
          <p:nvPr/>
        </p:nvSpPr>
        <p:spPr>
          <a:xfrm>
            <a:off x="1205948" y="4402959"/>
            <a:ext cx="3273287" cy="956228"/>
          </a:xfrm>
          <a:prstGeom prst="curvedUp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: zakrivená nahor 5">
            <a:extLst>
              <a:ext uri="{FF2B5EF4-FFF2-40B4-BE49-F238E27FC236}">
                <a16:creationId xmlns:a16="http://schemas.microsoft.com/office/drawing/2014/main" id="{D6FA1A76-7A3D-4B23-8C81-FF830A0ACEEC}"/>
              </a:ext>
            </a:extLst>
          </p:cNvPr>
          <p:cNvSpPr/>
          <p:nvPr/>
        </p:nvSpPr>
        <p:spPr>
          <a:xfrm>
            <a:off x="7876316" y="2344888"/>
            <a:ext cx="1837251" cy="95622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zakrivená nahor 6">
            <a:extLst>
              <a:ext uri="{FF2B5EF4-FFF2-40B4-BE49-F238E27FC236}">
                <a16:creationId xmlns:a16="http://schemas.microsoft.com/office/drawing/2014/main" id="{7762084A-1B8C-4F3B-B930-F3AD67FF9B71}"/>
              </a:ext>
            </a:extLst>
          </p:cNvPr>
          <p:cNvSpPr/>
          <p:nvPr/>
        </p:nvSpPr>
        <p:spPr>
          <a:xfrm>
            <a:off x="7332975" y="4402959"/>
            <a:ext cx="3653077" cy="95622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zakrivená nahor 7">
            <a:extLst>
              <a:ext uri="{FF2B5EF4-FFF2-40B4-BE49-F238E27FC236}">
                <a16:creationId xmlns:a16="http://schemas.microsoft.com/office/drawing/2014/main" id="{7198D114-9654-4B40-AEFE-229F80048753}"/>
              </a:ext>
            </a:extLst>
          </p:cNvPr>
          <p:cNvSpPr/>
          <p:nvPr/>
        </p:nvSpPr>
        <p:spPr>
          <a:xfrm>
            <a:off x="2842591" y="4402959"/>
            <a:ext cx="1288773" cy="583470"/>
          </a:xfrm>
          <a:prstGeom prst="curvedUpArrow">
            <a:avLst>
              <a:gd name="adj1" fmla="val 27366"/>
              <a:gd name="adj2" fmla="val 52540"/>
              <a:gd name="adj3" fmla="val 29543"/>
            </a:avLst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zakrivená nahor 8">
            <a:extLst>
              <a:ext uri="{FF2B5EF4-FFF2-40B4-BE49-F238E27FC236}">
                <a16:creationId xmlns:a16="http://schemas.microsoft.com/office/drawing/2014/main" id="{3C3528C8-3DE7-417D-9700-7DB28114B0AD}"/>
              </a:ext>
            </a:extLst>
          </p:cNvPr>
          <p:cNvSpPr/>
          <p:nvPr/>
        </p:nvSpPr>
        <p:spPr>
          <a:xfrm>
            <a:off x="1515021" y="4402959"/>
            <a:ext cx="1327570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0F01593A-95C0-4C93-90D4-92585AEA9329}"/>
              </a:ext>
            </a:extLst>
          </p:cNvPr>
          <p:cNvSpPr/>
          <p:nvPr/>
        </p:nvSpPr>
        <p:spPr>
          <a:xfrm>
            <a:off x="9080867" y="4364616"/>
            <a:ext cx="1514140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zakrivená nahor 10">
            <a:extLst>
              <a:ext uri="{FF2B5EF4-FFF2-40B4-BE49-F238E27FC236}">
                <a16:creationId xmlns:a16="http://schemas.microsoft.com/office/drawing/2014/main" id="{9E1D70E2-E765-42D5-A035-B1D9858A8EBC}"/>
              </a:ext>
            </a:extLst>
          </p:cNvPr>
          <p:cNvSpPr/>
          <p:nvPr/>
        </p:nvSpPr>
        <p:spPr>
          <a:xfrm>
            <a:off x="7568593" y="4388277"/>
            <a:ext cx="1514140" cy="612460"/>
          </a:xfrm>
          <a:prstGeom prst="curvedUpArrow">
            <a:avLst>
              <a:gd name="adj1" fmla="val 22373"/>
              <a:gd name="adj2" fmla="val 34224"/>
              <a:gd name="adj3" fmla="val 25000"/>
            </a:avLst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B863029-45B7-4265-9B44-B26C5CECD68B}"/>
              </a:ext>
            </a:extLst>
          </p:cNvPr>
          <p:cNvSpPr txBox="1"/>
          <p:nvPr/>
        </p:nvSpPr>
        <p:spPr>
          <a:xfrm>
            <a:off x="9086370" y="4349977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FD82473E-6C6A-48E8-A82B-44A617D60555}"/>
              </a:ext>
            </a:extLst>
          </p:cNvPr>
          <p:cNvSpPr txBox="1"/>
          <p:nvPr/>
        </p:nvSpPr>
        <p:spPr>
          <a:xfrm>
            <a:off x="7530511" y="4387753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100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60B3B7C-C4FC-4D54-BFF8-529009CF4ECE}"/>
              </a:ext>
            </a:extLst>
          </p:cNvPr>
          <p:cNvSpPr txBox="1"/>
          <p:nvPr/>
        </p:nvSpPr>
        <p:spPr>
          <a:xfrm>
            <a:off x="8219928" y="4839160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C9C67A3D-C7C6-4CFC-B4C0-F52A8F9A6223}"/>
              </a:ext>
            </a:extLst>
          </p:cNvPr>
          <p:cNvSpPr txBox="1"/>
          <p:nvPr/>
        </p:nvSpPr>
        <p:spPr>
          <a:xfrm>
            <a:off x="7812206" y="2522027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CDC95830-0210-4673-B76C-EF4FF032F4A5}"/>
                  </a:ext>
                </a:extLst>
              </p:cNvPr>
              <p:cNvSpPr txBox="1"/>
              <p:nvPr/>
            </p:nvSpPr>
            <p:spPr>
              <a:xfrm>
                <a:off x="2478432" y="2455041"/>
                <a:ext cx="1520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1 000</a:t>
                </a:r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CDC95830-0210-4673-B76C-EF4FF032F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32" y="2455041"/>
                <a:ext cx="1520071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A28E2C5A-CA6C-4A5F-B086-2ECDD554F5D6}"/>
                  </a:ext>
                </a:extLst>
              </p:cNvPr>
              <p:cNvSpPr txBox="1"/>
              <p:nvPr/>
            </p:nvSpPr>
            <p:spPr>
              <a:xfrm>
                <a:off x="1424296" y="4349977"/>
                <a:ext cx="135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A28E2C5A-CA6C-4A5F-B086-2ECDD554F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6" y="4349977"/>
                <a:ext cx="135250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49ADC811-08F2-4005-A64D-CB92D6D263CC}"/>
                  </a:ext>
                </a:extLst>
              </p:cNvPr>
              <p:cNvSpPr txBox="1"/>
              <p:nvPr/>
            </p:nvSpPr>
            <p:spPr>
              <a:xfrm>
                <a:off x="2645996" y="4387752"/>
                <a:ext cx="135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</a:t>
                </a:r>
              </a:p>
            </p:txBody>
          </p:sp>
        </mc:Choice>
        <mc:Fallback xmlns="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49ADC811-08F2-4005-A64D-CB92D6D2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96" y="4387752"/>
                <a:ext cx="135250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195A3285-F846-4E64-84A4-2B407D837B33}"/>
                  </a:ext>
                </a:extLst>
              </p:cNvPr>
              <p:cNvSpPr txBox="1"/>
              <p:nvPr/>
            </p:nvSpPr>
            <p:spPr>
              <a:xfrm>
                <a:off x="1931614" y="4858267"/>
                <a:ext cx="1562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1 000</a:t>
                </a:r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195A3285-F846-4E64-84A4-2B407D83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14" y="4858267"/>
                <a:ext cx="156231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57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F9023-D131-4454-9526-802C405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>
                <a:solidFill>
                  <a:srgbClr val="FFFFFF"/>
                </a:solidFill>
              </a:rPr>
              <a:t>Pomôcka k jednotkám hmotnosti: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53FA4E-346A-4BD6-8438-C717E452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16" y="1950025"/>
            <a:ext cx="9224568" cy="32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9BA791-D34F-40E8-98D9-256F93E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FFFF"/>
                </a:solidFill>
              </a:rPr>
              <a:t>Premeňte: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64EE8-7ADE-43E3-B4A6-E22CD657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21635"/>
            <a:ext cx="11293200" cy="5870713"/>
          </a:xfrm>
        </p:spPr>
        <p:txBody>
          <a:bodyPr numCol="2">
            <a:normAutofit lnSpcReduction="10000"/>
          </a:bodyPr>
          <a:lstStyle/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8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sk-SK" sz="2000" b="1" dirty="0">
                <a:solidFill>
                  <a:srgbClr val="FFFFFF"/>
                </a:solidFill>
              </a:rPr>
              <a:t> t = __________kg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6,</a:t>
            </a:r>
            <a:r>
              <a:rPr lang="en-US" sz="2000" b="1" dirty="0">
                <a:solidFill>
                  <a:srgbClr val="FFFFFF"/>
                </a:solidFill>
              </a:rPr>
              <a:t>3</a:t>
            </a:r>
            <a:r>
              <a:rPr lang="sk-SK" sz="2000" b="1" dirty="0">
                <a:solidFill>
                  <a:srgbClr val="FFFFFF"/>
                </a:solidFill>
              </a:rPr>
              <a:t>3 t = __________q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9</a:t>
            </a:r>
            <a:r>
              <a:rPr lang="en-US" sz="2000" b="1" dirty="0">
                <a:solidFill>
                  <a:srgbClr val="FFFFFF"/>
                </a:solidFill>
              </a:rPr>
              <a:t>0 </a:t>
            </a:r>
            <a:r>
              <a:rPr lang="sk-SK" sz="2000" b="1" dirty="0">
                <a:solidFill>
                  <a:srgbClr val="FFFFFF"/>
                </a:solidFill>
              </a:rPr>
              <a:t>kg = _________dag </a:t>
            </a:r>
          </a:p>
          <a:p>
            <a:pPr marL="1944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sk-SK" sz="2000" b="1" dirty="0">
                <a:solidFill>
                  <a:srgbClr val="FFFFFF"/>
                </a:solidFill>
              </a:rPr>
              <a:t>4 kg = _________g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3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sk-SK" sz="2000" b="1" dirty="0">
                <a:solidFill>
                  <a:srgbClr val="FFFFFF"/>
                </a:solidFill>
              </a:rPr>
              <a:t>,8 kg = _________g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60 q = _________t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6</a:t>
            </a:r>
            <a:r>
              <a:rPr lang="en-US" sz="2000" b="1" dirty="0">
                <a:solidFill>
                  <a:srgbClr val="FFFFFF"/>
                </a:solidFill>
              </a:rPr>
              <a:t>2</a:t>
            </a:r>
            <a:r>
              <a:rPr lang="sk-SK" sz="2000" b="1" dirty="0">
                <a:solidFill>
                  <a:srgbClr val="FFFFFF"/>
                </a:solidFill>
              </a:rPr>
              <a:t> 000 kg = ______t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25</a:t>
            </a:r>
            <a:r>
              <a:rPr lang="en-US" sz="2000" b="1" dirty="0">
                <a:solidFill>
                  <a:srgbClr val="FFFFFF"/>
                </a:solidFill>
              </a:rPr>
              <a:t>5</a:t>
            </a:r>
            <a:r>
              <a:rPr lang="sk-SK" sz="2000" b="1" dirty="0">
                <a:solidFill>
                  <a:srgbClr val="FFFFFF"/>
                </a:solidFill>
              </a:rPr>
              <a:t> g = _________kg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70 dag = 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7</a:t>
            </a:r>
            <a:r>
              <a:rPr lang="en-US" sz="2000" b="1" dirty="0">
                <a:solidFill>
                  <a:srgbClr val="FFFFFF"/>
                </a:solidFill>
              </a:rPr>
              <a:t>0</a:t>
            </a:r>
            <a:r>
              <a:rPr lang="sk-SK" sz="2000" b="1" dirty="0">
                <a:solidFill>
                  <a:srgbClr val="FFFFFF"/>
                </a:solidFill>
              </a:rPr>
              <a:t> 000 kg =_________q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5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sk-SK" sz="2000" b="1" dirty="0">
                <a:solidFill>
                  <a:srgbClr val="FFFFFF"/>
                </a:solidFill>
              </a:rPr>
              <a:t> q = ____________kg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0,98 kg = _______dag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0,2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sk-SK" sz="2000" b="1" dirty="0">
                <a:solidFill>
                  <a:srgbClr val="FFFFFF"/>
                </a:solidFill>
              </a:rPr>
              <a:t>5 t = __________kg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6</a:t>
            </a:r>
            <a:r>
              <a:rPr lang="en-US" sz="2000" b="1" dirty="0">
                <a:solidFill>
                  <a:srgbClr val="FFFFFF"/>
                </a:solidFill>
              </a:rPr>
              <a:t>5</a:t>
            </a:r>
            <a:r>
              <a:rPr lang="sk-SK" sz="2000" b="1" dirty="0">
                <a:solidFill>
                  <a:srgbClr val="FFFFFF"/>
                </a:solidFill>
              </a:rPr>
              <a:t> g =__________mg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4</a:t>
            </a:r>
            <a:r>
              <a:rPr lang="en-US" sz="2000" b="1" dirty="0">
                <a:solidFill>
                  <a:srgbClr val="FFFFFF"/>
                </a:solidFill>
              </a:rPr>
              <a:t>0</a:t>
            </a:r>
            <a:r>
              <a:rPr lang="sk-SK" sz="2000" b="1" dirty="0">
                <a:solidFill>
                  <a:srgbClr val="FFFFFF"/>
                </a:solidFill>
              </a:rPr>
              <a:t> kg = _________q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45,83 g = __________mg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400 g = ________kg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 0,25</a:t>
            </a:r>
            <a:r>
              <a:rPr lang="en-US" sz="2000" b="1" dirty="0">
                <a:solidFill>
                  <a:srgbClr val="FFFFFF"/>
                </a:solidFill>
              </a:rPr>
              <a:t>0</a:t>
            </a:r>
            <a:r>
              <a:rPr lang="sk-SK" sz="2000" b="1" dirty="0">
                <a:solidFill>
                  <a:srgbClr val="FFFFFF"/>
                </a:solidFill>
              </a:rPr>
              <a:t> kg = _________g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 120</a:t>
            </a:r>
            <a:r>
              <a:rPr lang="en-US" sz="2000" b="1" dirty="0">
                <a:solidFill>
                  <a:srgbClr val="FFFFFF"/>
                </a:solidFill>
              </a:rPr>
              <a:t>,9</a:t>
            </a:r>
            <a:r>
              <a:rPr lang="sk-SK" sz="2000" b="1" dirty="0">
                <a:solidFill>
                  <a:srgbClr val="FFFFFF"/>
                </a:solidFill>
              </a:rPr>
              <a:t> kg = ___________t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500 mg = ________g </a:t>
            </a:r>
          </a:p>
          <a:p>
            <a:pPr marL="1944" indent="0">
              <a:buNone/>
            </a:pPr>
            <a:r>
              <a:rPr lang="sk-SK" sz="2000" b="1" dirty="0">
                <a:solidFill>
                  <a:srgbClr val="FFFFFF"/>
                </a:solidFill>
              </a:rPr>
              <a:t>7</a:t>
            </a:r>
            <a:r>
              <a:rPr lang="en-US" sz="2000" b="1" dirty="0">
                <a:solidFill>
                  <a:srgbClr val="FFFFFF"/>
                </a:solidFill>
              </a:rPr>
              <a:t>0</a:t>
            </a:r>
            <a:r>
              <a:rPr lang="sk-SK" sz="2000" b="1" dirty="0">
                <a:solidFill>
                  <a:srgbClr val="FFFFFF"/>
                </a:solidFill>
              </a:rPr>
              <a:t> t = ____________q </a:t>
            </a:r>
          </a:p>
        </p:txBody>
      </p:sp>
    </p:spTree>
    <p:extLst>
      <p:ext uri="{BB962C8B-B14F-4D97-AF65-F5344CB8AC3E}">
        <p14:creationId xmlns:p14="http://schemas.microsoft.com/office/powerpoint/2010/main" val="227499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8803206-8AE5-4F1B-B24E-2E77F67E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51C6D6A-3D26-4569-A189-BA808929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Mgr. Simona Szabová</a:t>
            </a:r>
          </a:p>
        </p:txBody>
      </p:sp>
    </p:spTree>
    <p:extLst>
      <p:ext uri="{BB962C8B-B14F-4D97-AF65-F5344CB8AC3E}">
        <p14:creationId xmlns:p14="http://schemas.microsoft.com/office/powerpoint/2010/main" val="277366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9E8CA-94CA-43DB-99A9-3129E684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FFFF"/>
                </a:solidFill>
              </a:rPr>
              <a:t>Jednotky dĺžky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B2AE3B-8D18-48CF-83FB-9F1A5905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5122800"/>
          </a:xfrm>
        </p:spPr>
        <p:txBody>
          <a:bodyPr/>
          <a:lstStyle/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Vezmite si do ruky pravítko.</a:t>
            </a: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V akých jednotkách meria toto pravítko?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Koľko najviac centimetrov môžeme s týmto pravítkom odmerať?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Aké iné jednotky je možné namerať pomocou tohto pravítka? </a:t>
            </a:r>
          </a:p>
        </p:txBody>
      </p:sp>
      <p:pic>
        <p:nvPicPr>
          <p:cNvPr id="1026" name="Picture 2" descr="Pravítko 15 cm 742500 transparentní | KNIHCENTRUM.sk">
            <a:extLst>
              <a:ext uri="{FF2B5EF4-FFF2-40B4-BE49-F238E27FC236}">
                <a16:creationId xmlns:a16="http://schemas.microsoft.com/office/drawing/2014/main" id="{35129BE5-0D7B-4B25-BD01-A1BB2744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5" y="2208971"/>
            <a:ext cx="11387165" cy="31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92A14-00C5-41FA-80E5-EEB426D9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FFFF"/>
                </a:solidFill>
              </a:rPr>
              <a:t>Jednotky dĺžky</a:t>
            </a:r>
            <a:endParaRPr lang="sk-SK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C7F47E1-AB2C-4DC2-911D-1BF0C9BE4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56" y="1298713"/>
                <a:ext cx="11293200" cy="5559287"/>
              </a:xfrm>
            </p:spPr>
            <p:txBody>
              <a:bodyPr>
                <a:normAutofit/>
              </a:bodyPr>
              <a:lstStyle/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=0,001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C7F47E1-AB2C-4DC2-911D-1BF0C9BE4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56" y="1298713"/>
                <a:ext cx="11293200" cy="5559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zakrivená nahor 3">
            <a:extLst>
              <a:ext uri="{FF2B5EF4-FFF2-40B4-BE49-F238E27FC236}">
                <a16:creationId xmlns:a16="http://schemas.microsoft.com/office/drawing/2014/main" id="{D277DC3E-B8D8-4B16-86E5-BC756A8C674E}"/>
              </a:ext>
            </a:extLst>
          </p:cNvPr>
          <p:cNvSpPr/>
          <p:nvPr/>
        </p:nvSpPr>
        <p:spPr>
          <a:xfrm>
            <a:off x="5406887" y="1934119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BBA75BF-CD16-4BF7-9AA4-73E834E9252C}"/>
              </a:ext>
            </a:extLst>
          </p:cNvPr>
          <p:cNvSpPr txBox="1"/>
          <p:nvPr/>
        </p:nvSpPr>
        <p:spPr>
          <a:xfrm>
            <a:off x="5562602" y="1869220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6" name="Šípka: zakrivená nahor 5">
            <a:extLst>
              <a:ext uri="{FF2B5EF4-FFF2-40B4-BE49-F238E27FC236}">
                <a16:creationId xmlns:a16="http://schemas.microsoft.com/office/drawing/2014/main" id="{35B5E858-43F5-4658-8460-C2B8AE5BC759}"/>
              </a:ext>
            </a:extLst>
          </p:cNvPr>
          <p:cNvSpPr/>
          <p:nvPr/>
        </p:nvSpPr>
        <p:spPr>
          <a:xfrm>
            <a:off x="4830419" y="3405809"/>
            <a:ext cx="1464366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zakrivená nahor 6">
            <a:extLst>
              <a:ext uri="{FF2B5EF4-FFF2-40B4-BE49-F238E27FC236}">
                <a16:creationId xmlns:a16="http://schemas.microsoft.com/office/drawing/2014/main" id="{D58D1DA5-4439-448D-8290-E9E7102347C1}"/>
              </a:ext>
            </a:extLst>
          </p:cNvPr>
          <p:cNvSpPr/>
          <p:nvPr/>
        </p:nvSpPr>
        <p:spPr>
          <a:xfrm>
            <a:off x="6413884" y="3392699"/>
            <a:ext cx="1590346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50633CC-6794-4B30-B926-DDAF347DA2F5}"/>
              </a:ext>
            </a:extLst>
          </p:cNvPr>
          <p:cNvSpPr txBox="1"/>
          <p:nvPr/>
        </p:nvSpPr>
        <p:spPr>
          <a:xfrm>
            <a:off x="4863549" y="3340110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14888F6-3423-4C1D-B350-F8DAFC5A00F9}"/>
              </a:ext>
            </a:extLst>
          </p:cNvPr>
          <p:cNvSpPr txBox="1"/>
          <p:nvPr/>
        </p:nvSpPr>
        <p:spPr>
          <a:xfrm>
            <a:off x="6387464" y="3313605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A72CC58C-0230-4B38-9627-9457AC83C025}"/>
              </a:ext>
            </a:extLst>
          </p:cNvPr>
          <p:cNvSpPr/>
          <p:nvPr/>
        </p:nvSpPr>
        <p:spPr>
          <a:xfrm>
            <a:off x="4300163" y="3392843"/>
            <a:ext cx="4227442" cy="921169"/>
          </a:xfrm>
          <a:prstGeom prst="curvedUpArrow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B4760657-0907-422E-9602-3571D800C993}"/>
              </a:ext>
            </a:extLst>
          </p:cNvPr>
          <p:cNvSpPr txBox="1"/>
          <p:nvPr/>
        </p:nvSpPr>
        <p:spPr>
          <a:xfrm>
            <a:off x="5562602" y="3896701"/>
            <a:ext cx="11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100</a:t>
            </a:r>
          </a:p>
        </p:txBody>
      </p:sp>
      <p:sp>
        <p:nvSpPr>
          <p:cNvPr id="12" name="Šípka: zakrivená nahor 11">
            <a:extLst>
              <a:ext uri="{FF2B5EF4-FFF2-40B4-BE49-F238E27FC236}">
                <a16:creationId xmlns:a16="http://schemas.microsoft.com/office/drawing/2014/main" id="{59E29F9E-B407-4AD4-83E6-925A52571281}"/>
              </a:ext>
            </a:extLst>
          </p:cNvPr>
          <p:cNvSpPr/>
          <p:nvPr/>
        </p:nvSpPr>
        <p:spPr>
          <a:xfrm>
            <a:off x="3496979" y="4877396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Šípka: zakrivená nahor 12">
            <a:extLst>
              <a:ext uri="{FF2B5EF4-FFF2-40B4-BE49-F238E27FC236}">
                <a16:creationId xmlns:a16="http://schemas.microsoft.com/office/drawing/2014/main" id="{5DE54779-3727-44B1-B98B-C8B05C58C647}"/>
              </a:ext>
            </a:extLst>
          </p:cNvPr>
          <p:cNvSpPr/>
          <p:nvPr/>
        </p:nvSpPr>
        <p:spPr>
          <a:xfrm>
            <a:off x="5379065" y="4896771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Šípka: zakrivená nahor 13">
            <a:extLst>
              <a:ext uri="{FF2B5EF4-FFF2-40B4-BE49-F238E27FC236}">
                <a16:creationId xmlns:a16="http://schemas.microsoft.com/office/drawing/2014/main" id="{DA0B3AE3-D9B4-4960-97B8-B77CB9AEE7AA}"/>
              </a:ext>
            </a:extLst>
          </p:cNvPr>
          <p:cNvSpPr/>
          <p:nvPr/>
        </p:nvSpPr>
        <p:spPr>
          <a:xfrm>
            <a:off x="7118786" y="4896771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5B51DB24-6076-4F41-90AD-047F93F3E924}"/>
              </a:ext>
            </a:extLst>
          </p:cNvPr>
          <p:cNvSpPr txBox="1"/>
          <p:nvPr/>
        </p:nvSpPr>
        <p:spPr>
          <a:xfrm>
            <a:off x="3667465" y="4865461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FBBBBDC7-6C16-419F-96A1-15DB97B0DE46}"/>
              </a:ext>
            </a:extLst>
          </p:cNvPr>
          <p:cNvSpPr txBox="1"/>
          <p:nvPr/>
        </p:nvSpPr>
        <p:spPr>
          <a:xfrm>
            <a:off x="5590361" y="4896771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FF26B07-2221-47E9-82CE-2C51ECDE7297}"/>
              </a:ext>
            </a:extLst>
          </p:cNvPr>
          <p:cNvSpPr txBox="1"/>
          <p:nvPr/>
        </p:nvSpPr>
        <p:spPr>
          <a:xfrm>
            <a:off x="7443465" y="4879309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8" name="Šípka: zakrivená nahor 17">
            <a:extLst>
              <a:ext uri="{FF2B5EF4-FFF2-40B4-BE49-F238E27FC236}">
                <a16:creationId xmlns:a16="http://schemas.microsoft.com/office/drawing/2014/main" id="{6B14A41B-1D50-4682-A81F-A763125D64F7}"/>
              </a:ext>
            </a:extLst>
          </p:cNvPr>
          <p:cNvSpPr/>
          <p:nvPr/>
        </p:nvSpPr>
        <p:spPr>
          <a:xfrm>
            <a:off x="3012229" y="4941125"/>
            <a:ext cx="6294783" cy="95622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49C3B286-FF5F-47A7-B32E-FFC5EC3C6BA0}"/>
              </a:ext>
            </a:extLst>
          </p:cNvPr>
          <p:cNvSpPr txBox="1"/>
          <p:nvPr/>
        </p:nvSpPr>
        <p:spPr>
          <a:xfrm>
            <a:off x="5203789" y="5457778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</p:spTree>
    <p:extLst>
      <p:ext uri="{BB962C8B-B14F-4D97-AF65-F5344CB8AC3E}">
        <p14:creationId xmlns:p14="http://schemas.microsoft.com/office/powerpoint/2010/main" val="13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FC418-F2A7-4EBB-AC46-575D1090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FFFF"/>
                </a:solidFill>
              </a:rPr>
              <a:t>Jednotky dĺžky</a:t>
            </a:r>
            <a:endParaRPr lang="sk-SK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5C4BE2-0CB8-4940-AA44-5EA75C6CD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56" y="3061253"/>
                <a:ext cx="11293200" cy="728870"/>
              </a:xfrm>
            </p:spPr>
            <p:txBody>
              <a:bodyPr/>
              <a:lstStyle/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1 000 000 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sk-SK" sz="32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5C4BE2-0CB8-4940-AA44-5EA75C6CD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56" y="3061253"/>
                <a:ext cx="11293200" cy="728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583362D8-FA3B-4073-9932-19371038EDA7}"/>
              </a:ext>
            </a:extLst>
          </p:cNvPr>
          <p:cNvSpPr txBox="1"/>
          <p:nvPr/>
        </p:nvSpPr>
        <p:spPr>
          <a:xfrm>
            <a:off x="2421837" y="3671516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5" name="Šípka: zakrivená nahor 4">
            <a:extLst>
              <a:ext uri="{FF2B5EF4-FFF2-40B4-BE49-F238E27FC236}">
                <a16:creationId xmlns:a16="http://schemas.microsoft.com/office/drawing/2014/main" id="{8A9AF13C-D8DD-4011-932E-104A88DBFCAF}"/>
              </a:ext>
            </a:extLst>
          </p:cNvPr>
          <p:cNvSpPr/>
          <p:nvPr/>
        </p:nvSpPr>
        <p:spPr>
          <a:xfrm>
            <a:off x="2226366" y="3670104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: zakrivená nahor 5">
            <a:extLst>
              <a:ext uri="{FF2B5EF4-FFF2-40B4-BE49-F238E27FC236}">
                <a16:creationId xmlns:a16="http://schemas.microsoft.com/office/drawing/2014/main" id="{22B39F00-E90D-4DCC-B627-F10C5B2BCB69}"/>
              </a:ext>
            </a:extLst>
          </p:cNvPr>
          <p:cNvSpPr/>
          <p:nvPr/>
        </p:nvSpPr>
        <p:spPr>
          <a:xfrm>
            <a:off x="2052319" y="3619611"/>
            <a:ext cx="5108713" cy="1354751"/>
          </a:xfrm>
          <a:prstGeom prst="curvedUpArrow">
            <a:avLst>
              <a:gd name="adj1" fmla="val 9593"/>
              <a:gd name="adj2" fmla="val 34224"/>
              <a:gd name="adj3" fmla="val 25000"/>
            </a:avLst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zakrivená nahor 6">
            <a:extLst>
              <a:ext uri="{FF2B5EF4-FFF2-40B4-BE49-F238E27FC236}">
                <a16:creationId xmlns:a16="http://schemas.microsoft.com/office/drawing/2014/main" id="{E8B33382-A800-41DB-A136-85D38AE199BD}"/>
              </a:ext>
            </a:extLst>
          </p:cNvPr>
          <p:cNvSpPr/>
          <p:nvPr/>
        </p:nvSpPr>
        <p:spPr>
          <a:xfrm>
            <a:off x="9798157" y="3730806"/>
            <a:ext cx="1837251" cy="95622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79A4F22-F3AE-4470-855F-D6A255053D37}"/>
              </a:ext>
            </a:extLst>
          </p:cNvPr>
          <p:cNvSpPr txBox="1"/>
          <p:nvPr/>
        </p:nvSpPr>
        <p:spPr>
          <a:xfrm>
            <a:off x="9812492" y="3747255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  <p:sp>
        <p:nvSpPr>
          <p:cNvPr id="9" name="Šípka: zakrivená nahor 8">
            <a:extLst>
              <a:ext uri="{FF2B5EF4-FFF2-40B4-BE49-F238E27FC236}">
                <a16:creationId xmlns:a16="http://schemas.microsoft.com/office/drawing/2014/main" id="{43BD1E6E-3E6F-4F4A-B142-0622CA5A4D45}"/>
              </a:ext>
            </a:extLst>
          </p:cNvPr>
          <p:cNvSpPr/>
          <p:nvPr/>
        </p:nvSpPr>
        <p:spPr>
          <a:xfrm>
            <a:off x="5108622" y="3670104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00C78154-38C7-43AD-9B97-A77908432636}"/>
              </a:ext>
            </a:extLst>
          </p:cNvPr>
          <p:cNvSpPr/>
          <p:nvPr/>
        </p:nvSpPr>
        <p:spPr>
          <a:xfrm>
            <a:off x="7543669" y="3703611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35F68FA3-5595-44FF-9B64-340C7971355B}"/>
              </a:ext>
            </a:extLst>
          </p:cNvPr>
          <p:cNvSpPr txBox="1"/>
          <p:nvPr/>
        </p:nvSpPr>
        <p:spPr>
          <a:xfrm>
            <a:off x="5254312" y="3619611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A021EAF-58F9-4FE1-878F-85D30CA8EEE2}"/>
              </a:ext>
            </a:extLst>
          </p:cNvPr>
          <p:cNvSpPr txBox="1"/>
          <p:nvPr/>
        </p:nvSpPr>
        <p:spPr>
          <a:xfrm>
            <a:off x="7636435" y="3619611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3" name="Šípka: zakrivená nahor 12">
            <a:extLst>
              <a:ext uri="{FF2B5EF4-FFF2-40B4-BE49-F238E27FC236}">
                <a16:creationId xmlns:a16="http://schemas.microsoft.com/office/drawing/2014/main" id="{F1A8B94D-493C-424B-89D7-3204804D3060}"/>
              </a:ext>
            </a:extLst>
          </p:cNvPr>
          <p:cNvSpPr/>
          <p:nvPr/>
        </p:nvSpPr>
        <p:spPr>
          <a:xfrm>
            <a:off x="4678259" y="3670104"/>
            <a:ext cx="5108713" cy="1354751"/>
          </a:xfrm>
          <a:prstGeom prst="curvedUpArrow">
            <a:avLst>
              <a:gd name="adj1" fmla="val 9593"/>
              <a:gd name="adj2" fmla="val 34224"/>
              <a:gd name="adj3" fmla="val 25000"/>
            </a:avLst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FD6665A-8019-4A42-AAB3-1ACCDC92E7A6}"/>
              </a:ext>
            </a:extLst>
          </p:cNvPr>
          <p:cNvSpPr txBox="1"/>
          <p:nvPr/>
        </p:nvSpPr>
        <p:spPr>
          <a:xfrm>
            <a:off x="3565077" y="4357604"/>
            <a:ext cx="135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100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6F479155-1CA5-4A8A-81F9-68579EED2A04}"/>
              </a:ext>
            </a:extLst>
          </p:cNvPr>
          <p:cNvSpPr txBox="1"/>
          <p:nvPr/>
        </p:nvSpPr>
        <p:spPr>
          <a:xfrm>
            <a:off x="6498906" y="4456201"/>
            <a:ext cx="135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100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4ACFC54C-8950-4FDA-8AB1-BF952EB133B5}"/>
              </a:ext>
            </a:extLst>
          </p:cNvPr>
          <p:cNvSpPr txBox="1"/>
          <p:nvPr/>
        </p:nvSpPr>
        <p:spPr>
          <a:xfrm>
            <a:off x="4793445" y="2164342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  <p:sp>
        <p:nvSpPr>
          <p:cNvPr id="18" name="Šípka: zakrivená nadol 17">
            <a:extLst>
              <a:ext uri="{FF2B5EF4-FFF2-40B4-BE49-F238E27FC236}">
                <a16:creationId xmlns:a16="http://schemas.microsoft.com/office/drawing/2014/main" id="{CEDF115C-3253-4F37-935B-BB526C927360}"/>
              </a:ext>
            </a:extLst>
          </p:cNvPr>
          <p:cNvSpPr/>
          <p:nvPr/>
        </p:nvSpPr>
        <p:spPr>
          <a:xfrm>
            <a:off x="4184403" y="5267995"/>
            <a:ext cx="3610976" cy="77603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7794B12C-B3BA-4354-8080-5F5700FE432F}"/>
                  </a:ext>
                </a:extLst>
              </p:cNvPr>
              <p:cNvSpPr txBox="1"/>
              <p:nvPr/>
            </p:nvSpPr>
            <p:spPr>
              <a:xfrm>
                <a:off x="1427009" y="6058048"/>
                <a:ext cx="9289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=0,000 001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7794B12C-B3BA-4354-8080-5F5700FE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09" y="6058048"/>
                <a:ext cx="92897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Šípka: zakrivená nadol 19">
            <a:extLst>
              <a:ext uri="{FF2B5EF4-FFF2-40B4-BE49-F238E27FC236}">
                <a16:creationId xmlns:a16="http://schemas.microsoft.com/office/drawing/2014/main" id="{4830B2BF-FBAD-41BB-8D24-8D2C9C04C041}"/>
              </a:ext>
            </a:extLst>
          </p:cNvPr>
          <p:cNvSpPr/>
          <p:nvPr/>
        </p:nvSpPr>
        <p:spPr>
          <a:xfrm>
            <a:off x="2204719" y="2184720"/>
            <a:ext cx="7447722" cy="11412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2AA6F4E-E131-471F-A5F7-B03CCDC5303F}"/>
              </a:ext>
            </a:extLst>
          </p:cNvPr>
          <p:cNvSpPr txBox="1"/>
          <p:nvPr/>
        </p:nvSpPr>
        <p:spPr>
          <a:xfrm>
            <a:off x="4798303" y="5465813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  <a:r>
              <a:rPr lang="en-US" sz="2400" dirty="0"/>
              <a:t> 000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506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6EF4C-CCEB-4F3B-ABD3-B7D35FE3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FFFF"/>
                </a:solidFill>
              </a:rPr>
              <a:t>Jednotky dĺžky</a:t>
            </a:r>
            <a:endParaRPr lang="sk-SK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046D995-25CD-40EA-BC2F-959401204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56" y="3429000"/>
                <a:ext cx="11293200" cy="2089213"/>
              </a:xfrm>
            </p:spPr>
            <p:txBody>
              <a:bodyPr/>
              <a:lstStyle/>
              <a:p>
                <a:pPr marL="19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=1 000 000 </m:t>
                      </m:r>
                      <m:r>
                        <a:rPr lang="sk-SK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sk-SK" sz="18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046D995-25CD-40EA-BC2F-959401204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56" y="3429000"/>
                <a:ext cx="11293200" cy="2089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zakrivená nahor 3">
            <a:extLst>
              <a:ext uri="{FF2B5EF4-FFF2-40B4-BE49-F238E27FC236}">
                <a16:creationId xmlns:a16="http://schemas.microsoft.com/office/drawing/2014/main" id="{579F48BF-C870-47A6-B7B4-2A56C7FAA55C}"/>
              </a:ext>
            </a:extLst>
          </p:cNvPr>
          <p:cNvSpPr/>
          <p:nvPr/>
        </p:nvSpPr>
        <p:spPr>
          <a:xfrm>
            <a:off x="3167270" y="4054418"/>
            <a:ext cx="1762539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Šípka: zakrivená nahor 4">
            <a:extLst>
              <a:ext uri="{FF2B5EF4-FFF2-40B4-BE49-F238E27FC236}">
                <a16:creationId xmlns:a16="http://schemas.microsoft.com/office/drawing/2014/main" id="{9D73A1EC-DF0D-4D13-9860-9B1FA7828772}"/>
              </a:ext>
            </a:extLst>
          </p:cNvPr>
          <p:cNvSpPr/>
          <p:nvPr/>
        </p:nvSpPr>
        <p:spPr>
          <a:xfrm>
            <a:off x="5691724" y="4054418"/>
            <a:ext cx="1762539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: zakrivená nahor 5">
            <a:extLst>
              <a:ext uri="{FF2B5EF4-FFF2-40B4-BE49-F238E27FC236}">
                <a16:creationId xmlns:a16="http://schemas.microsoft.com/office/drawing/2014/main" id="{4929084F-9ABB-49C2-834B-BDB45F4220D6}"/>
              </a:ext>
            </a:extLst>
          </p:cNvPr>
          <p:cNvSpPr/>
          <p:nvPr/>
        </p:nvSpPr>
        <p:spPr>
          <a:xfrm>
            <a:off x="8216178" y="4054418"/>
            <a:ext cx="1762539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2C7C9AE8-9D6B-41FD-B00C-0BFD58B0DD64}"/>
                  </a:ext>
                </a:extLst>
              </p:cNvPr>
              <p:cNvSpPr txBox="1"/>
              <p:nvPr/>
            </p:nvSpPr>
            <p:spPr>
              <a:xfrm>
                <a:off x="3372594" y="4011941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2C7C9AE8-9D6B-41FD-B00C-0BFD58B0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94" y="4011941"/>
                <a:ext cx="111318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DEF2263E-2BCD-4385-BD09-8DC84C877A60}"/>
                  </a:ext>
                </a:extLst>
              </p:cNvPr>
              <p:cNvSpPr txBox="1"/>
              <p:nvPr/>
            </p:nvSpPr>
            <p:spPr>
              <a:xfrm>
                <a:off x="5794386" y="4011941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DEF2263E-2BCD-4385-BD09-8DC84C877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386" y="4011941"/>
                <a:ext cx="1113182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1C563563-FB34-4B09-8ADD-9514386D8998}"/>
                  </a:ext>
                </a:extLst>
              </p:cNvPr>
              <p:cNvSpPr txBox="1"/>
              <p:nvPr/>
            </p:nvSpPr>
            <p:spPr>
              <a:xfrm>
                <a:off x="8318840" y="4011941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1C563563-FB34-4B09-8ADD-9514386D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840" y="4011941"/>
                <a:ext cx="1113182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C6521657-1B00-403F-8132-3874B1B9B76E}"/>
              </a:ext>
            </a:extLst>
          </p:cNvPr>
          <p:cNvSpPr/>
          <p:nvPr/>
        </p:nvSpPr>
        <p:spPr>
          <a:xfrm>
            <a:off x="2843017" y="4054418"/>
            <a:ext cx="5108713" cy="1354751"/>
          </a:xfrm>
          <a:prstGeom prst="curvedUpArrow">
            <a:avLst>
              <a:gd name="adj1" fmla="val 9593"/>
              <a:gd name="adj2" fmla="val 34224"/>
              <a:gd name="adj3" fmla="val 25000"/>
            </a:avLst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zakrivená nahor 10">
            <a:extLst>
              <a:ext uri="{FF2B5EF4-FFF2-40B4-BE49-F238E27FC236}">
                <a16:creationId xmlns:a16="http://schemas.microsoft.com/office/drawing/2014/main" id="{8F24D674-A2B5-4305-9266-71349834F140}"/>
              </a:ext>
            </a:extLst>
          </p:cNvPr>
          <p:cNvSpPr/>
          <p:nvPr/>
        </p:nvSpPr>
        <p:spPr>
          <a:xfrm>
            <a:off x="5433434" y="4054418"/>
            <a:ext cx="5108713" cy="1354751"/>
          </a:xfrm>
          <a:prstGeom prst="curvedUpArrow">
            <a:avLst>
              <a:gd name="adj1" fmla="val 9593"/>
              <a:gd name="adj2" fmla="val 34224"/>
              <a:gd name="adj3" fmla="val 25000"/>
            </a:avLst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4B9287EB-A4B6-445C-B94B-87F17E029344}"/>
                  </a:ext>
                </a:extLst>
              </p:cNvPr>
              <p:cNvSpPr txBox="1"/>
              <p:nvPr/>
            </p:nvSpPr>
            <p:spPr>
              <a:xfrm>
                <a:off x="4462372" y="4792509"/>
                <a:ext cx="1229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</a:t>
                </a:r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4B9287EB-A4B6-445C-B94B-87F17E02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72" y="4792509"/>
                <a:ext cx="1229352" cy="461665"/>
              </a:xfrm>
              <a:prstGeom prst="rect">
                <a:avLst/>
              </a:prstGeom>
              <a:blipFill>
                <a:blip r:embed="rId6"/>
                <a:stretch>
                  <a:fillRect t="-10526" r="-990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540982A7-6C89-4D10-9643-2E5464691BE3}"/>
                  </a:ext>
                </a:extLst>
              </p:cNvPr>
              <p:cNvSpPr txBox="1"/>
              <p:nvPr/>
            </p:nvSpPr>
            <p:spPr>
              <a:xfrm>
                <a:off x="7321933" y="4907670"/>
                <a:ext cx="1229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</a:t>
                </a:r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540982A7-6C89-4D10-9643-2E546469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933" y="4907670"/>
                <a:ext cx="1229352" cy="461665"/>
              </a:xfrm>
              <a:prstGeom prst="rect">
                <a:avLst/>
              </a:prstGeom>
              <a:blipFill>
                <a:blip r:embed="rId7"/>
                <a:stretch>
                  <a:fillRect t="-10526" r="-990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Šípka: zakrivená nadol 13">
            <a:extLst>
              <a:ext uri="{FF2B5EF4-FFF2-40B4-BE49-F238E27FC236}">
                <a16:creationId xmlns:a16="http://schemas.microsoft.com/office/drawing/2014/main" id="{46F15A5E-D758-46F7-BA33-0ACA9B74CE17}"/>
              </a:ext>
            </a:extLst>
          </p:cNvPr>
          <p:cNvSpPr/>
          <p:nvPr/>
        </p:nvSpPr>
        <p:spPr>
          <a:xfrm>
            <a:off x="3094425" y="2383252"/>
            <a:ext cx="7447722" cy="1141200"/>
          </a:xfrm>
          <a:prstGeom prst="curved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Šípka: zakrivená nahor 14">
            <a:extLst>
              <a:ext uri="{FF2B5EF4-FFF2-40B4-BE49-F238E27FC236}">
                <a16:creationId xmlns:a16="http://schemas.microsoft.com/office/drawing/2014/main" id="{A0EC5617-4B0B-4876-869A-640582C7B0C3}"/>
              </a:ext>
            </a:extLst>
          </p:cNvPr>
          <p:cNvSpPr/>
          <p:nvPr/>
        </p:nvSpPr>
        <p:spPr>
          <a:xfrm>
            <a:off x="954435" y="4054418"/>
            <a:ext cx="1837251" cy="956228"/>
          </a:xfrm>
          <a:prstGeom prst="curvedUp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D6BED9D3-7EE9-421A-935C-60A15C2DD8D5}"/>
                  </a:ext>
                </a:extLst>
              </p:cNvPr>
              <p:cNvSpPr txBox="1"/>
              <p:nvPr/>
            </p:nvSpPr>
            <p:spPr>
              <a:xfrm>
                <a:off x="890954" y="4193883"/>
                <a:ext cx="135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1000</a:t>
                </a:r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D6BED9D3-7EE9-421A-935C-60A15C2DD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4" y="4193883"/>
                <a:ext cx="1352508" cy="461665"/>
              </a:xfrm>
              <a:prstGeom prst="rect">
                <a:avLst/>
              </a:prstGeom>
              <a:blipFill>
                <a:blip r:embed="rId8"/>
                <a:stretch>
                  <a:fillRect t="-10526" r="-3153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58FCA2AA-10E0-4F56-BAB3-AEE1AAD86CFB}"/>
                  </a:ext>
                </a:extLst>
              </p:cNvPr>
              <p:cNvSpPr txBox="1"/>
              <p:nvPr/>
            </p:nvSpPr>
            <p:spPr>
              <a:xfrm>
                <a:off x="5794386" y="2492187"/>
                <a:ext cx="1474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1000</a:t>
                </a: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58FCA2AA-10E0-4F56-BAB3-AEE1AAD8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386" y="2492187"/>
                <a:ext cx="1474134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496B3DCE-12EE-4205-ACDF-BC835C0CAA01}"/>
                  </a:ext>
                </a:extLst>
              </p:cNvPr>
              <p:cNvSpPr txBox="1"/>
              <p:nvPr/>
            </p:nvSpPr>
            <p:spPr>
              <a:xfrm>
                <a:off x="2843017" y="6256304"/>
                <a:ext cx="66724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=1 000 000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496B3DCE-12EE-4205-ACDF-BC835C0C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17" y="6256304"/>
                <a:ext cx="667242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Šípka: zakrivená nadol 19">
            <a:extLst>
              <a:ext uri="{FF2B5EF4-FFF2-40B4-BE49-F238E27FC236}">
                <a16:creationId xmlns:a16="http://schemas.microsoft.com/office/drawing/2014/main" id="{D91366D7-548C-4984-957E-97E70B87A2F5}"/>
              </a:ext>
            </a:extLst>
          </p:cNvPr>
          <p:cNvSpPr/>
          <p:nvPr/>
        </p:nvSpPr>
        <p:spPr>
          <a:xfrm>
            <a:off x="4462372" y="5480274"/>
            <a:ext cx="3250393" cy="776030"/>
          </a:xfrm>
          <a:prstGeom prst="curvedDownArrow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6934BF79-18AF-49D5-B80D-1A5312673B4F}"/>
                  </a:ext>
                </a:extLst>
              </p:cNvPr>
              <p:cNvSpPr txBox="1"/>
              <p:nvPr/>
            </p:nvSpPr>
            <p:spPr>
              <a:xfrm>
                <a:off x="4866069" y="5680334"/>
                <a:ext cx="1965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400" dirty="0"/>
                  <a:t> 1 000</a:t>
                </a:r>
                <a:r>
                  <a:rPr lang="en-US" sz="2400" dirty="0"/>
                  <a:t> 000</a:t>
                </a:r>
                <a:endParaRPr lang="sk-SK" sz="2400" dirty="0"/>
              </a:p>
            </p:txBody>
          </p:sp>
        </mc:Choice>
        <mc:Fallback xmlns="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6934BF79-18AF-49D5-B80D-1A5312673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69" y="5680334"/>
                <a:ext cx="1965469" cy="461665"/>
              </a:xfrm>
              <a:prstGeom prst="rect">
                <a:avLst/>
              </a:prstGeom>
              <a:blipFill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6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F28EC-3FFD-45D3-962C-C7FC15C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52104"/>
          </a:xfrm>
        </p:spPr>
        <p:txBody>
          <a:bodyPr/>
          <a:lstStyle/>
          <a:p>
            <a:r>
              <a:rPr lang="sk-SK" dirty="0"/>
              <a:t>Pomôcka k jednotkám dĺžky: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63C75F5-4C2C-42CC-881C-6FB9EC7B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38" y="1957365"/>
            <a:ext cx="8718323" cy="29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1CF60D-923A-4DD5-A907-AEFDCE92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Premeňte: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ACC6C1-C415-4130-A890-61FB0D25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87896"/>
            <a:ext cx="11293200" cy="5764695"/>
          </a:xfrm>
        </p:spPr>
        <p:txBody>
          <a:bodyPr numCol="2">
            <a:normAutofit/>
          </a:bodyPr>
          <a:lstStyle/>
          <a:p>
            <a:pPr marL="1944" indent="0">
              <a:buNone/>
            </a:pPr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sk-SK" dirty="0">
                <a:solidFill>
                  <a:srgbClr val="FFFFFF"/>
                </a:solidFill>
              </a:rPr>
              <a:t> m = _____________cm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4</a:t>
            </a:r>
            <a:r>
              <a:rPr lang="en-US" dirty="0">
                <a:solidFill>
                  <a:srgbClr val="FFFFFF"/>
                </a:solidFill>
              </a:rPr>
              <a:t>0 </a:t>
            </a:r>
            <a:r>
              <a:rPr lang="sk-SK" dirty="0">
                <a:solidFill>
                  <a:srgbClr val="FFFFFF"/>
                </a:solidFill>
              </a:rPr>
              <a:t>dm = 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1,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sk-SK" dirty="0">
                <a:solidFill>
                  <a:srgbClr val="FFFFFF"/>
                </a:solidFill>
              </a:rPr>
              <a:t> m = ____________cm </a:t>
            </a:r>
          </a:p>
          <a:p>
            <a:pPr marL="1944" indent="0">
              <a:buNone/>
            </a:pPr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sk-SK" dirty="0">
                <a:solidFill>
                  <a:srgbClr val="FFFFFF"/>
                </a:solidFill>
              </a:rPr>
              <a:t>6,2cm = ____________dm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sk-SK" dirty="0">
                <a:solidFill>
                  <a:srgbClr val="FFFFFF"/>
                </a:solidFill>
              </a:rPr>
              <a:t>,6 km = 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0,0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sk-SK" dirty="0">
                <a:solidFill>
                  <a:srgbClr val="FFFFFF"/>
                </a:solidFill>
              </a:rPr>
              <a:t>7 km = _____________dm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3</a:t>
            </a: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sk-SK" dirty="0">
                <a:solidFill>
                  <a:srgbClr val="FFFFFF"/>
                </a:solidFill>
              </a:rPr>
              <a:t> 490 m = __________km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38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sk-SK" dirty="0">
                <a:solidFill>
                  <a:srgbClr val="FFFFFF"/>
                </a:solidFill>
              </a:rPr>
              <a:t> mm = ______________m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0,45</a:t>
            </a:r>
            <a:r>
              <a:rPr lang="en-US" dirty="0">
                <a:solidFill>
                  <a:srgbClr val="FFFFFF"/>
                </a:solidFill>
              </a:rPr>
              <a:t>9</a:t>
            </a:r>
            <a:r>
              <a:rPr lang="sk-SK" dirty="0">
                <a:solidFill>
                  <a:srgbClr val="FFFFFF"/>
                </a:solidFill>
              </a:rPr>
              <a:t> m = ___________mm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3</a:t>
            </a:r>
            <a:r>
              <a:rPr lang="en-US" dirty="0">
                <a:solidFill>
                  <a:srgbClr val="FFFFFF"/>
                </a:solidFill>
              </a:rPr>
              <a:t>24</a:t>
            </a:r>
            <a:r>
              <a:rPr lang="sk-SK" dirty="0">
                <a:solidFill>
                  <a:srgbClr val="FFFFFF"/>
                </a:solidFill>
              </a:rPr>
              <a:t>,5 km = ______________m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35,4</a:t>
            </a: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sk-SK" dirty="0">
                <a:solidFill>
                  <a:srgbClr val="FFFFFF"/>
                </a:solidFill>
              </a:rPr>
              <a:t> cm = ____________mm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27</a:t>
            </a:r>
            <a:r>
              <a:rPr lang="en-US" dirty="0">
                <a:solidFill>
                  <a:srgbClr val="FFFFFF"/>
                </a:solidFill>
              </a:rPr>
              <a:t>2 </a:t>
            </a:r>
            <a:r>
              <a:rPr lang="sk-SK" dirty="0">
                <a:solidFill>
                  <a:srgbClr val="FFFFFF"/>
                </a:solidFill>
              </a:rPr>
              <a:t>cm = ______________m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1,1</a:t>
            </a:r>
            <a:r>
              <a:rPr lang="en-US" dirty="0">
                <a:solidFill>
                  <a:srgbClr val="FFFFFF"/>
                </a:solidFill>
              </a:rPr>
              <a:t>9</a:t>
            </a:r>
            <a:r>
              <a:rPr lang="sk-SK" dirty="0">
                <a:solidFill>
                  <a:srgbClr val="FFFFFF"/>
                </a:solidFill>
              </a:rPr>
              <a:t> cm =______________mm </a:t>
            </a:r>
          </a:p>
          <a:p>
            <a:pPr marL="1944" indent="0">
              <a:buNone/>
            </a:pPr>
            <a:r>
              <a:rPr lang="en-US" dirty="0">
                <a:solidFill>
                  <a:srgbClr val="FFFFFF"/>
                </a:solidFill>
              </a:rPr>
              <a:t>3 </a:t>
            </a:r>
            <a:r>
              <a:rPr lang="sk-SK" dirty="0">
                <a:solidFill>
                  <a:srgbClr val="FFFFFF"/>
                </a:solidFill>
              </a:rPr>
              <a:t>150 mm = ____________dm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 1</a:t>
            </a:r>
            <a:r>
              <a:rPr lang="sk-SK" dirty="0">
                <a:solidFill>
                  <a:srgbClr val="FFFFFF"/>
                </a:solidFill>
              </a:rPr>
              <a:t>36 dm = 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3,267 km = _____________m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 4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sk-SK" dirty="0">
                <a:solidFill>
                  <a:srgbClr val="FFFFFF"/>
                </a:solidFill>
              </a:rPr>
              <a:t>57 cm = _____________m </a:t>
            </a:r>
          </a:p>
          <a:p>
            <a:pPr marL="1944" indent="0">
              <a:buNone/>
            </a:pPr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sk-SK" dirty="0">
                <a:solidFill>
                  <a:srgbClr val="FFFFFF"/>
                </a:solidFill>
              </a:rPr>
              <a:t>0,92 dm = ____________cm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 5</a:t>
            </a:r>
            <a:r>
              <a:rPr lang="en-US" dirty="0">
                <a:solidFill>
                  <a:srgbClr val="FFFFFF"/>
                </a:solidFill>
              </a:rPr>
              <a:t>5</a:t>
            </a:r>
            <a:r>
              <a:rPr lang="sk-SK" dirty="0">
                <a:solidFill>
                  <a:srgbClr val="FFFFFF"/>
                </a:solidFill>
              </a:rPr>
              <a:t>0 m =_______________km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 16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sk-SK" dirty="0">
                <a:solidFill>
                  <a:srgbClr val="FFFFFF"/>
                </a:solidFill>
              </a:rPr>
              <a:t>2 mm= _____________m </a:t>
            </a:r>
          </a:p>
          <a:p>
            <a:pPr marL="1944" indent="0">
              <a:buNone/>
            </a:pPr>
            <a:r>
              <a:rPr lang="sk-SK" dirty="0">
                <a:solidFill>
                  <a:srgbClr val="FFFFFF"/>
                </a:solidFill>
              </a:rPr>
              <a:t>1,5</a:t>
            </a:r>
            <a:r>
              <a:rPr lang="en-US" dirty="0">
                <a:solidFill>
                  <a:srgbClr val="FFFFFF"/>
                </a:solidFill>
              </a:rPr>
              <a:t>1 </a:t>
            </a:r>
            <a:r>
              <a:rPr lang="sk-SK" dirty="0">
                <a:solidFill>
                  <a:srgbClr val="FFFFFF"/>
                </a:solidFill>
              </a:rPr>
              <a:t>dm = _____________mm </a:t>
            </a:r>
          </a:p>
        </p:txBody>
      </p:sp>
    </p:spTree>
    <p:extLst>
      <p:ext uri="{BB962C8B-B14F-4D97-AF65-F5344CB8AC3E}">
        <p14:creationId xmlns:p14="http://schemas.microsoft.com/office/powerpoint/2010/main" val="31150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011E8-44B2-4194-BAD7-06D72BD7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/>
              <a:t>Jednotky</a:t>
            </a:r>
            <a:r>
              <a:rPr lang="en-US" sz="5400" b="1" dirty="0"/>
              <a:t> </a:t>
            </a:r>
            <a:r>
              <a:rPr lang="en-US" sz="5400" b="1" dirty="0" err="1"/>
              <a:t>hmotnosti</a:t>
            </a:r>
            <a:r>
              <a:rPr lang="en-US" sz="5400" b="1" dirty="0"/>
              <a:t> </a:t>
            </a:r>
            <a:endParaRPr lang="sk-SK" sz="5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9E0DDD-D6C0-48E0-88F2-A0A121FD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sk-SK" b="1" dirty="0">
                <a:solidFill>
                  <a:srgbClr val="FFFFFF"/>
                </a:solidFill>
              </a:rPr>
              <a:t>Aká je základná jednotka hmotnosti?</a:t>
            </a:r>
          </a:p>
          <a:p>
            <a:pPr marL="1944" indent="0">
              <a:buNone/>
            </a:pPr>
            <a:r>
              <a:rPr lang="sk-SK" b="1" dirty="0">
                <a:solidFill>
                  <a:srgbClr val="FFFFFF"/>
                </a:solidFill>
              </a:rPr>
              <a:t>Aké ďalšie jednotky poznáte?</a:t>
            </a:r>
          </a:p>
          <a:p>
            <a:pPr marL="1944" indent="0">
              <a:buNone/>
            </a:pPr>
            <a:r>
              <a:rPr lang="sk-SK" b="1" dirty="0">
                <a:solidFill>
                  <a:srgbClr val="FFFFFF"/>
                </a:solidFill>
              </a:rPr>
              <a:t>Viete akú jednotku označujeme písmenom q?</a:t>
            </a:r>
          </a:p>
          <a:p>
            <a:pPr algn="l"/>
            <a:r>
              <a:rPr lang="sk-SK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Metrický cent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(z </a:t>
            </a:r>
            <a:r>
              <a:rPr lang="sk-SK" b="0" i="0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latinského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k-SK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centum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– „sto“), je označenie </a:t>
            </a:r>
            <a:r>
              <a:rPr lang="sk-SK" b="0" i="0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fyzikálnej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jednotky </a:t>
            </a:r>
            <a:r>
              <a:rPr lang="sk-SK" b="0" i="0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hmotnosti často používanej v minulosti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 Označujeme ju písmenom </a:t>
            </a:r>
            <a:r>
              <a:rPr lang="sk-SK" b="0" i="0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pričom 1 q = 100 </a:t>
            </a:r>
            <a:r>
              <a:rPr lang="sk-SK" b="0" i="0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kg</a:t>
            </a:r>
            <a:r>
              <a:rPr lang="sk-SK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 V minulosti sa v metrických centoch vážilo napr.: uhlie, drevo, obilie, piesok, atď. V súčasnosti sa slovo metrák hovorovo používa pri určení hmotnosti stavebných materiálov, obilia a niektorých potravinárskych výrobkov.</a:t>
            </a:r>
          </a:p>
          <a:p>
            <a:pPr marL="1944" indent="0">
              <a:buNone/>
            </a:pPr>
            <a:endParaRPr lang="sk-SK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FAB98F-4B90-4BCA-9119-130FC375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/>
              <a:t>Jednotky</a:t>
            </a:r>
            <a:r>
              <a:rPr lang="en-US" sz="5400" b="1" dirty="0"/>
              <a:t> </a:t>
            </a:r>
            <a:r>
              <a:rPr lang="en-US" sz="5400" b="1" dirty="0" err="1"/>
              <a:t>hmotnosti</a:t>
            </a:r>
            <a:r>
              <a:rPr lang="en-US" sz="5400" b="1" dirty="0"/>
              <a:t> </a:t>
            </a:r>
            <a:endParaRPr lang="sk-SK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87472CC-6FD4-43CB-A8F5-FD18F17E0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744" y="1311965"/>
                <a:ext cx="11293200" cy="5380383"/>
              </a:xfrm>
            </p:spPr>
            <p:txBody>
              <a:bodyPr>
                <a:normAutofit/>
              </a:bodyPr>
              <a:lstStyle/>
              <a:p>
                <a:pPr marL="1944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=0,001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𝑑𝑎𝑔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sk-SK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𝑑𝑎𝑔</m:t>
                      </m:r>
                    </m:oMath>
                  </m:oMathPara>
                </a14:m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𝑑𝑎𝑔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𝑑𝑎𝑔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=0,001 </m:t>
                      </m:r>
                      <m:r>
                        <a:rPr lang="sk-SK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sk-SK" sz="2400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b="0" dirty="0">
                  <a:solidFill>
                    <a:srgbClr val="FFFFFF"/>
                  </a:solidFill>
                </a:endParaRPr>
              </a:p>
              <a:p>
                <a:pPr marL="1944" indent="0">
                  <a:buNone/>
                </a:pPr>
                <a:endParaRPr lang="sk-SK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87472CC-6FD4-43CB-A8F5-FD18F17E0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44" y="1311965"/>
                <a:ext cx="11293200" cy="53803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zakrivená nahor 3">
            <a:extLst>
              <a:ext uri="{FF2B5EF4-FFF2-40B4-BE49-F238E27FC236}">
                <a16:creationId xmlns:a16="http://schemas.microsoft.com/office/drawing/2014/main" id="{D1571C3A-54EA-4658-8105-27D86BE9E290}"/>
              </a:ext>
            </a:extLst>
          </p:cNvPr>
          <p:cNvSpPr/>
          <p:nvPr/>
        </p:nvSpPr>
        <p:spPr>
          <a:xfrm>
            <a:off x="3021774" y="1881062"/>
            <a:ext cx="1837251" cy="956228"/>
          </a:xfrm>
          <a:prstGeom prst="curvedUp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Šípka: zakrivená nahor 4">
            <a:extLst>
              <a:ext uri="{FF2B5EF4-FFF2-40B4-BE49-F238E27FC236}">
                <a16:creationId xmlns:a16="http://schemas.microsoft.com/office/drawing/2014/main" id="{57DF2C50-307A-42D1-AD24-B08D4BC1E2E8}"/>
              </a:ext>
            </a:extLst>
          </p:cNvPr>
          <p:cNvSpPr/>
          <p:nvPr/>
        </p:nvSpPr>
        <p:spPr>
          <a:xfrm>
            <a:off x="1722783" y="5340233"/>
            <a:ext cx="3670852" cy="1141624"/>
          </a:xfrm>
          <a:prstGeom prst="curvedUpArrow">
            <a:avLst>
              <a:gd name="adj1" fmla="val 25000"/>
              <a:gd name="adj2" fmla="val 41735"/>
              <a:gd name="adj3" fmla="val 14553"/>
            </a:avLst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B7B3659A-CE9A-4377-A4E8-67A5FEEA6E52}"/>
                  </a:ext>
                </a:extLst>
              </p:cNvPr>
              <p:cNvSpPr txBox="1"/>
              <p:nvPr/>
            </p:nvSpPr>
            <p:spPr>
              <a:xfrm>
                <a:off x="2981485" y="1991500"/>
                <a:ext cx="135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1000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B7B3659A-CE9A-4377-A4E8-67A5FEEA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85" y="1991500"/>
                <a:ext cx="1352508" cy="461665"/>
              </a:xfrm>
              <a:prstGeom prst="rect">
                <a:avLst/>
              </a:prstGeom>
              <a:blipFill>
                <a:blip r:embed="rId3"/>
                <a:stretch>
                  <a:fillRect t="-10667" r="-3153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5511E4AF-01D2-4328-B4C5-5093DBE57847}"/>
                  </a:ext>
                </a:extLst>
              </p:cNvPr>
              <p:cNvSpPr txBox="1"/>
              <p:nvPr/>
            </p:nvSpPr>
            <p:spPr>
              <a:xfrm>
                <a:off x="2746258" y="5888277"/>
                <a:ext cx="135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1000</a:t>
                </a:r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5511E4AF-01D2-4328-B4C5-5093DBE5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58" y="5888277"/>
                <a:ext cx="1352508" cy="461665"/>
              </a:xfrm>
              <a:prstGeom prst="rect">
                <a:avLst/>
              </a:prstGeom>
              <a:blipFill>
                <a:blip r:embed="rId4"/>
                <a:stretch>
                  <a:fillRect t="-10526" r="-3167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Šípka: zakrivená nahor 7">
            <a:extLst>
              <a:ext uri="{FF2B5EF4-FFF2-40B4-BE49-F238E27FC236}">
                <a16:creationId xmlns:a16="http://schemas.microsoft.com/office/drawing/2014/main" id="{78A2993B-1A07-4A78-94EF-B1083AB90E93}"/>
              </a:ext>
            </a:extLst>
          </p:cNvPr>
          <p:cNvSpPr/>
          <p:nvPr/>
        </p:nvSpPr>
        <p:spPr>
          <a:xfrm>
            <a:off x="3217496" y="3729163"/>
            <a:ext cx="1641529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65846018-FD75-4C55-909A-BA254863CA22}"/>
                  </a:ext>
                </a:extLst>
              </p:cNvPr>
              <p:cNvSpPr txBox="1"/>
              <p:nvPr/>
            </p:nvSpPr>
            <p:spPr>
              <a:xfrm>
                <a:off x="3383808" y="3744017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65846018-FD75-4C55-909A-BA254863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08" y="3744017"/>
                <a:ext cx="1113182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99C6B5AD-61DD-464E-9568-31FB1999E60A}"/>
              </a:ext>
            </a:extLst>
          </p:cNvPr>
          <p:cNvSpPr/>
          <p:nvPr/>
        </p:nvSpPr>
        <p:spPr>
          <a:xfrm>
            <a:off x="3383808" y="5327949"/>
            <a:ext cx="1538771" cy="583096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2305FC1F-1822-4C3F-9E35-9108445C4341}"/>
                  </a:ext>
                </a:extLst>
              </p:cNvPr>
              <p:cNvSpPr txBox="1"/>
              <p:nvPr/>
            </p:nvSpPr>
            <p:spPr>
              <a:xfrm>
                <a:off x="3383808" y="532757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2305FC1F-1822-4C3F-9E35-9108445C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08" y="5327576"/>
                <a:ext cx="11131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: zakrivená nahor 11">
            <a:extLst>
              <a:ext uri="{FF2B5EF4-FFF2-40B4-BE49-F238E27FC236}">
                <a16:creationId xmlns:a16="http://schemas.microsoft.com/office/drawing/2014/main" id="{5F7E6063-E43B-420D-B5F4-7AADDADA3B5F}"/>
              </a:ext>
            </a:extLst>
          </p:cNvPr>
          <p:cNvSpPr/>
          <p:nvPr/>
        </p:nvSpPr>
        <p:spPr>
          <a:xfrm>
            <a:off x="2088939" y="5327576"/>
            <a:ext cx="1288773" cy="583470"/>
          </a:xfrm>
          <a:prstGeom prst="curvedUpArrow">
            <a:avLst>
              <a:gd name="adj1" fmla="val 27366"/>
              <a:gd name="adj2" fmla="val 52540"/>
              <a:gd name="adj3" fmla="val 29543"/>
            </a:avLst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0620392F-D98A-462D-852C-54D6724478AE}"/>
                  </a:ext>
                </a:extLst>
              </p:cNvPr>
              <p:cNvSpPr txBox="1"/>
              <p:nvPr/>
            </p:nvSpPr>
            <p:spPr>
              <a:xfrm>
                <a:off x="1894211" y="5323794"/>
                <a:ext cx="1229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/>
                  <a:t>     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sk-SK" sz="2400" dirty="0"/>
                  <a:t> 100</a:t>
                </a:r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0620392F-D98A-462D-852C-54D67244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11" y="5323794"/>
                <a:ext cx="1229352" cy="461665"/>
              </a:xfrm>
              <a:prstGeom prst="rect">
                <a:avLst/>
              </a:prstGeom>
              <a:blipFill>
                <a:blip r:embed="rId7"/>
                <a:stretch>
                  <a:fillRect t="-10526" r="-99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Šípka: zakrivená nahor 13">
            <a:extLst>
              <a:ext uri="{FF2B5EF4-FFF2-40B4-BE49-F238E27FC236}">
                <a16:creationId xmlns:a16="http://schemas.microsoft.com/office/drawing/2014/main" id="{12A28082-CF65-4397-AE95-D40FEAB78D62}"/>
              </a:ext>
            </a:extLst>
          </p:cNvPr>
          <p:cNvSpPr/>
          <p:nvPr/>
        </p:nvSpPr>
        <p:spPr>
          <a:xfrm>
            <a:off x="7209184" y="3622586"/>
            <a:ext cx="1762539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Šípka: zakrivená nahor 14">
            <a:extLst>
              <a:ext uri="{FF2B5EF4-FFF2-40B4-BE49-F238E27FC236}">
                <a16:creationId xmlns:a16="http://schemas.microsoft.com/office/drawing/2014/main" id="{7397412B-C588-41CF-B1DC-20A54E9849F4}"/>
              </a:ext>
            </a:extLst>
          </p:cNvPr>
          <p:cNvSpPr/>
          <p:nvPr/>
        </p:nvSpPr>
        <p:spPr>
          <a:xfrm>
            <a:off x="7209184" y="5493911"/>
            <a:ext cx="1514140" cy="58309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A65DABBC-71C4-4C56-937A-8BD11A0E2170}"/>
              </a:ext>
            </a:extLst>
          </p:cNvPr>
          <p:cNvSpPr txBox="1"/>
          <p:nvPr/>
        </p:nvSpPr>
        <p:spPr>
          <a:xfrm>
            <a:off x="7409663" y="3559046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631D474-C99D-47B6-B5DB-8403A2B8FED1}"/>
              </a:ext>
            </a:extLst>
          </p:cNvPr>
          <p:cNvSpPr txBox="1"/>
          <p:nvPr/>
        </p:nvSpPr>
        <p:spPr>
          <a:xfrm>
            <a:off x="7220079" y="5450013"/>
            <a:ext cx="11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</a:t>
            </a:r>
          </a:p>
        </p:txBody>
      </p:sp>
      <p:sp>
        <p:nvSpPr>
          <p:cNvPr id="18" name="Šípka: zakrivená nahor 17">
            <a:extLst>
              <a:ext uri="{FF2B5EF4-FFF2-40B4-BE49-F238E27FC236}">
                <a16:creationId xmlns:a16="http://schemas.microsoft.com/office/drawing/2014/main" id="{6039C488-678A-492B-B2DC-2A849DE35355}"/>
              </a:ext>
            </a:extLst>
          </p:cNvPr>
          <p:cNvSpPr/>
          <p:nvPr/>
        </p:nvSpPr>
        <p:spPr>
          <a:xfrm>
            <a:off x="8688672" y="5431020"/>
            <a:ext cx="1514140" cy="612460"/>
          </a:xfrm>
          <a:prstGeom prst="curvedUpArrow">
            <a:avLst>
              <a:gd name="adj1" fmla="val 22373"/>
              <a:gd name="adj2" fmla="val 34224"/>
              <a:gd name="adj3" fmla="val 25000"/>
            </a:avLst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720F5458-43F8-4717-B14C-18702C085232}"/>
              </a:ext>
            </a:extLst>
          </p:cNvPr>
          <p:cNvSpPr txBox="1"/>
          <p:nvPr/>
        </p:nvSpPr>
        <p:spPr>
          <a:xfrm>
            <a:off x="8662513" y="5388478"/>
            <a:ext cx="115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100</a:t>
            </a:r>
          </a:p>
        </p:txBody>
      </p:sp>
      <p:sp>
        <p:nvSpPr>
          <p:cNvPr id="20" name="Šípka: zakrivená nahor 19">
            <a:extLst>
              <a:ext uri="{FF2B5EF4-FFF2-40B4-BE49-F238E27FC236}">
                <a16:creationId xmlns:a16="http://schemas.microsoft.com/office/drawing/2014/main" id="{19AD7A11-ECCC-491A-B0AA-6B23EFAF893D}"/>
              </a:ext>
            </a:extLst>
          </p:cNvPr>
          <p:cNvSpPr/>
          <p:nvPr/>
        </p:nvSpPr>
        <p:spPr>
          <a:xfrm>
            <a:off x="7332975" y="1836601"/>
            <a:ext cx="1837251" cy="95622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1" name="Šípka: zakrivená nahor 20">
            <a:extLst>
              <a:ext uri="{FF2B5EF4-FFF2-40B4-BE49-F238E27FC236}">
                <a16:creationId xmlns:a16="http://schemas.microsoft.com/office/drawing/2014/main" id="{2983B2AE-E9AD-4534-AF53-88D1D60661C4}"/>
              </a:ext>
            </a:extLst>
          </p:cNvPr>
          <p:cNvSpPr/>
          <p:nvPr/>
        </p:nvSpPr>
        <p:spPr>
          <a:xfrm>
            <a:off x="6819260" y="5388478"/>
            <a:ext cx="3670852" cy="1049749"/>
          </a:xfrm>
          <a:prstGeom prst="curvedUpArrow">
            <a:avLst>
              <a:gd name="adj1" fmla="val 22515"/>
              <a:gd name="adj2" fmla="val 32185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BBFFAFF0-C196-42DA-8AFA-AE06BC9107DD}"/>
              </a:ext>
            </a:extLst>
          </p:cNvPr>
          <p:cNvSpPr txBox="1"/>
          <p:nvPr/>
        </p:nvSpPr>
        <p:spPr>
          <a:xfrm>
            <a:off x="7258298" y="1914585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8167919E-7677-4FE2-BF6D-A38CFA07F37A}"/>
              </a:ext>
            </a:extLst>
          </p:cNvPr>
          <p:cNvSpPr txBox="1"/>
          <p:nvPr/>
        </p:nvSpPr>
        <p:spPr>
          <a:xfrm>
            <a:off x="7817979" y="5926340"/>
            <a:ext cx="196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      : 1 000</a:t>
            </a:r>
          </a:p>
        </p:txBody>
      </p:sp>
    </p:spTree>
    <p:extLst>
      <p:ext uri="{BB962C8B-B14F-4D97-AF65-F5344CB8AC3E}">
        <p14:creationId xmlns:p14="http://schemas.microsoft.com/office/powerpoint/2010/main" val="331384827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_2SEEDS">
      <a:dk1>
        <a:srgbClr val="000000"/>
      </a:dk1>
      <a:lt1>
        <a:srgbClr val="FFFFFF"/>
      </a:lt1>
      <a:dk2>
        <a:srgbClr val="272441"/>
      </a:dk2>
      <a:lt2>
        <a:srgbClr val="E2E5E8"/>
      </a:lt2>
      <a:accent1>
        <a:srgbClr val="BA987F"/>
      </a:accent1>
      <a:accent2>
        <a:srgbClr val="C69696"/>
      </a:accent2>
      <a:accent3>
        <a:srgbClr val="A8A17F"/>
      </a:accent3>
      <a:accent4>
        <a:srgbClr val="7F93BA"/>
      </a:accent4>
      <a:accent5>
        <a:srgbClr val="9A96C6"/>
      </a:accent5>
      <a:accent6>
        <a:srgbClr val="9C7FBA"/>
      </a:accent6>
      <a:hlink>
        <a:srgbClr val="5A86A6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633</Words>
  <Application>Microsoft Office PowerPoint</Application>
  <PresentationFormat>Širokouhlá</PresentationFormat>
  <Paragraphs>136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Cambria Math</vt:lpstr>
      <vt:lpstr>Source Sans Pro</vt:lpstr>
      <vt:lpstr>Source Sans Pro Light</vt:lpstr>
      <vt:lpstr>ThinLineVTI</vt:lpstr>
      <vt:lpstr>Premeny jednotiek dĺžky a hmotnosti</vt:lpstr>
      <vt:lpstr>Jednotky dĺžky</vt:lpstr>
      <vt:lpstr>Jednotky dĺžky</vt:lpstr>
      <vt:lpstr>Jednotky dĺžky</vt:lpstr>
      <vt:lpstr>Jednotky dĺžky</vt:lpstr>
      <vt:lpstr>Pomôcka k jednotkám dĺžky:</vt:lpstr>
      <vt:lpstr>Premeňte: </vt:lpstr>
      <vt:lpstr>Jednotky hmotnosti </vt:lpstr>
      <vt:lpstr>Jednotky hmotnosti </vt:lpstr>
      <vt:lpstr>Jednotky hmotnosti </vt:lpstr>
      <vt:lpstr>Pomôcka k jednotkám hmotnosti:</vt:lpstr>
      <vt:lpstr>Premeňte: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Premeny jednotiek dĺžky a hmotnosti</dc:title>
  <dc:creator>Dell</dc:creator>
  <cp:lastModifiedBy>Dušan Andraško</cp:lastModifiedBy>
  <cp:revision>29</cp:revision>
  <dcterms:created xsi:type="dcterms:W3CDTF">2021-01-24T10:42:56Z</dcterms:created>
  <dcterms:modified xsi:type="dcterms:W3CDTF">2021-12-17T07:34:24Z</dcterms:modified>
</cp:coreProperties>
</file>