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5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9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11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9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0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68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6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9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0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7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>
                <a:latin typeface="+mn-lt"/>
              </a:rPr>
              <a:t>Logaritmické </a:t>
            </a:r>
            <a:r>
              <a:rPr lang="sk-SK" sz="6600" b="1" u="sng" dirty="0" smtClean="0">
                <a:latin typeface="+mn-lt"/>
              </a:rPr>
              <a:t>rovnice</a:t>
            </a:r>
            <a:endParaRPr lang="sk-SK" sz="66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23737" y="5328744"/>
            <a:ext cx="3033307" cy="1179357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Mgr. Anna </a:t>
            </a:r>
            <a:r>
              <a:rPr lang="sk-SK" sz="2000" b="1" dirty="0" err="1" smtClean="0"/>
              <a:t>Černinská</a:t>
            </a:r>
            <a:endParaRPr lang="sk-SK" sz="2000" b="1" dirty="0" smtClean="0"/>
          </a:p>
          <a:p>
            <a:r>
              <a:rPr lang="sk-SK" sz="2000" b="1" dirty="0" smtClean="0"/>
              <a:t>SOŠ elektrotechnická Liptovský Hrádok</a:t>
            </a:r>
          </a:p>
          <a:p>
            <a:endParaRPr lang="sk-SK" sz="2000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8643" y="-2257"/>
            <a:ext cx="8979579" cy="1325563"/>
          </a:xfrm>
        </p:spPr>
        <p:txBody>
          <a:bodyPr>
            <a:normAutofit/>
          </a:bodyPr>
          <a:lstStyle/>
          <a:p>
            <a:r>
              <a:rPr lang="sk-SK" sz="3200" b="1" u="sng" dirty="0"/>
              <a:t>Pri </a:t>
            </a:r>
            <a:r>
              <a:rPr lang="sk-SK" sz="3200" b="1" u="sng" dirty="0" smtClean="0"/>
              <a:t>riešení rovníc, ktoré obsahujú logaritmy s rovnakým základom, využívame: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19971" y="1368791"/>
            <a:ext cx="4867141" cy="3828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2" action="ppaction://hlinksldjump"/>
              </a:rPr>
              <a:t>definícia logaritmu</a:t>
            </a:r>
            <a:endParaRPr lang="sk-SK" b="1" dirty="0" smtClean="0"/>
          </a:p>
          <a:p>
            <a:pPr lvl="2"/>
            <a:r>
              <a:rPr lang="sk-SK" b="1" dirty="0" smtClean="0">
                <a:hlinkClick r:id="rId3" action="ppaction://hlinksldjump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4" action="ppaction://hlinksldjump"/>
              </a:rPr>
              <a:t>rovnosť </a:t>
            </a:r>
            <a:r>
              <a:rPr lang="sk-SK" b="1" dirty="0">
                <a:hlinkClick r:id="rId4" action="ppaction://hlinksldjump"/>
              </a:rPr>
              <a:t>logaritmov</a:t>
            </a:r>
            <a:r>
              <a:rPr lang="sk-SK" b="1" dirty="0"/>
              <a:t> </a:t>
            </a:r>
            <a:endParaRPr lang="sk-SK" b="1" dirty="0" smtClean="0"/>
          </a:p>
          <a:p>
            <a:pPr lvl="2"/>
            <a:r>
              <a:rPr lang="sk-SK" b="1" dirty="0" smtClean="0">
                <a:hlinkClick r:id="rId5" action="ppaction://hlinksldjump"/>
              </a:rPr>
              <a:t>úlohy</a:t>
            </a:r>
            <a:endParaRPr lang="sk-SK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 </a:t>
            </a:r>
            <a:r>
              <a:rPr lang="sk-SK" b="1" dirty="0" smtClean="0">
                <a:hlinkClick r:id="" action="ppaction://noaction"/>
              </a:rPr>
              <a:t>vety </a:t>
            </a:r>
            <a:r>
              <a:rPr lang="sk-SK" b="1" dirty="0">
                <a:hlinkClick r:id="" action="ppaction://noaction"/>
              </a:rPr>
              <a:t>o </a:t>
            </a:r>
            <a:r>
              <a:rPr lang="sk-SK" b="1" dirty="0" smtClean="0">
                <a:hlinkClick r:id="" action="ppaction://noaction"/>
              </a:rPr>
              <a:t>logaritmoch</a:t>
            </a:r>
            <a:endParaRPr lang="sk-SK" b="1" dirty="0" smtClean="0"/>
          </a:p>
          <a:p>
            <a:pPr lvl="2"/>
            <a:r>
              <a:rPr lang="sk-SK" b="1" dirty="0" smtClean="0">
                <a:hlinkClick r:id="" action="ppaction://noaction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>
                <a:hlinkClick r:id="" action="ppaction://noaction"/>
              </a:rPr>
              <a:t>substitúcia</a:t>
            </a:r>
            <a:endParaRPr lang="sk-SK" b="1" dirty="0" smtClean="0"/>
          </a:p>
          <a:p>
            <a:pPr lvl="2"/>
            <a:r>
              <a:rPr lang="sk-SK" b="1" dirty="0" smtClean="0">
                <a:hlinkClick r:id="" action="ppaction://noaction"/>
              </a:rPr>
              <a:t>úlohy</a:t>
            </a:r>
            <a:endParaRPr lang="sk-SK" b="1" dirty="0"/>
          </a:p>
        </p:txBody>
      </p:sp>
      <p:pic>
        <p:nvPicPr>
          <p:cNvPr id="4" name="Obrázok 3"/>
          <p:cNvPicPr/>
          <p:nvPr/>
        </p:nvPicPr>
        <p:blipFill rotWithShape="1">
          <a:blip r:embed="rId6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25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218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800" b="1" dirty="0" smtClean="0">
                <a:latin typeface="+mn-lt"/>
              </a:rPr>
              <a:t>1. </a:t>
            </a:r>
            <a:r>
              <a:rPr lang="sk-SK" sz="4800" b="1" u="sng" dirty="0" smtClean="0">
                <a:latin typeface="+mn-lt"/>
              </a:rPr>
              <a:t>definícia logaritmu: </a:t>
            </a:r>
            <a:r>
              <a:rPr lang="sk-SK" sz="5400" b="1" dirty="0" smtClean="0">
                <a:latin typeface="+mn-lt"/>
              </a:rPr>
              <a:t/>
            </a:r>
            <a:br>
              <a:rPr lang="sk-SK" sz="5400" b="1" dirty="0" smtClean="0">
                <a:latin typeface="+mn-lt"/>
              </a:rPr>
            </a:br>
            <a:r>
              <a:rPr lang="sk-SK" sz="5400" b="1" dirty="0" smtClean="0">
                <a:latin typeface="+mn-lt"/>
              </a:rPr>
              <a:t>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 x = y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sk-SK" sz="5400" b="1" dirty="0" smtClean="0">
                <a:latin typeface="+mn-lt"/>
                <a:sym typeface="Symbol" panose="05050102010706020507" pitchFamily="18" charset="2"/>
              </a:rPr>
              <a:t>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 </a:t>
            </a:r>
            <a:r>
              <a:rPr lang="sk-SK" sz="5400" b="1" dirty="0" err="1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baseline="30000" dirty="0" err="1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; 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</a:t>
            </a:r>
            <a:r>
              <a:rPr lang="sk-SK" dirty="0" smtClean="0"/>
              <a:t>x, a </a:t>
            </a:r>
            <a:r>
              <a:rPr lang="sk-SK" dirty="0">
                <a:sym typeface="Symbol" panose="05050102010706020507" pitchFamily="18" charset="2"/>
              </a:rPr>
              <a:t></a:t>
            </a:r>
            <a:r>
              <a:rPr lang="sk-SK" dirty="0"/>
              <a:t> </a:t>
            </a:r>
            <a:r>
              <a:rPr lang="sk-SK" dirty="0" smtClean="0"/>
              <a:t>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sz="5400" b="1" dirty="0"/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718446" y="1653231"/>
            <a:ext cx="6492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3</a:t>
            </a:r>
            <a:r>
              <a:rPr lang="sk-SK" sz="3200" b="1" dirty="0">
                <a:solidFill>
                  <a:srgbClr val="C00000"/>
                </a:solidFill>
              </a:rPr>
              <a:t> (2x - 7) = 2</a:t>
            </a:r>
          </a:p>
        </p:txBody>
      </p:sp>
      <p:sp>
        <p:nvSpPr>
          <p:cNvPr id="7" name="Obláčik 6"/>
          <p:cNvSpPr/>
          <p:nvPr/>
        </p:nvSpPr>
        <p:spPr>
          <a:xfrm>
            <a:off x="57150" y="2262444"/>
            <a:ext cx="6262046" cy="75507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Podľa definície </a:t>
            </a:r>
            <a:r>
              <a:rPr lang="sk-SK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logaritmu </a:t>
            </a:r>
            <a:r>
              <a:rPr lang="sk-SK" sz="20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musí platiť: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015682" y="2242871"/>
            <a:ext cx="1920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3200" b="1" baseline="300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2x – 7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40330" y="2869628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= 8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9338528" y="214493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57150" y="3140591"/>
            <a:ext cx="7338060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logaritmovať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môžeme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len kladné čísla,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vždy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musíme </a:t>
            </a:r>
            <a:r>
              <a:rPr lang="cs-CZ" sz="2000" dirty="0" err="1">
                <a:solidFill>
                  <a:schemeClr val="tx1"/>
                </a:solidFill>
              </a:rPr>
              <a:t>určovať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výraz, </a:t>
            </a:r>
            <a:r>
              <a:rPr lang="cs-CZ" sz="2000" dirty="0" err="1">
                <a:solidFill>
                  <a:schemeClr val="tx1"/>
                </a:solidFill>
              </a:rPr>
              <a:t>ktorý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logaritmujeme, </a:t>
            </a:r>
            <a:r>
              <a:rPr lang="cs-CZ" sz="2000" dirty="0">
                <a:solidFill>
                  <a:schemeClr val="tx1"/>
                </a:solidFill>
              </a:rPr>
              <a:t>musí byť kladný: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7915206" y="3552495"/>
            <a:ext cx="2219394" cy="157975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P: 2x – 7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2x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  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</a:rPr>
              <a:t> 3,5</a:t>
            </a:r>
            <a:endParaRPr kumimoji="0" lang="sk-SK" altLang="sk-SK" sz="4000" b="1" i="0" u="sng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1433214" y="4888098"/>
            <a:ext cx="5738648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8 je </a:t>
            </a:r>
            <a:r>
              <a:rPr lang="cs-CZ" sz="2000" dirty="0" err="1">
                <a:solidFill>
                  <a:schemeClr val="tx1"/>
                </a:solidFill>
              </a:rPr>
              <a:t>väčší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ako</a:t>
            </a:r>
            <a:r>
              <a:rPr lang="cs-CZ" sz="2000" dirty="0">
                <a:solidFill>
                  <a:schemeClr val="tx1"/>
                </a:solidFill>
              </a:rPr>
              <a:t> 3,5 -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podmienku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8115897" y="5381833"/>
            <a:ext cx="1402948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3" name="Šípka doľava 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319" y="0"/>
            <a:ext cx="2224263" cy="64633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1: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0" y="64112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449625" y="65163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79759" y="1052990"/>
            <a:ext cx="3493264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smtClean="0"/>
              <a:t>A) log </a:t>
            </a:r>
            <a:r>
              <a:rPr lang="sk-SK" sz="2800" b="1" baseline="-25000" dirty="0" smtClean="0"/>
              <a:t>6</a:t>
            </a:r>
            <a:r>
              <a:rPr lang="sk-SK" sz="2800" b="1" dirty="0" smtClean="0"/>
              <a:t> (4x - </a:t>
            </a:r>
            <a:r>
              <a:rPr lang="sk-SK" sz="2800" b="1" dirty="0"/>
              <a:t>2) = </a:t>
            </a:r>
            <a:r>
              <a:rPr lang="sk-SK" sz="2800" b="1" dirty="0" smtClean="0"/>
              <a:t>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B) log </a:t>
            </a:r>
            <a:r>
              <a:rPr lang="sk-SK" sz="2800" b="1" baseline="-25000" dirty="0" smtClean="0"/>
              <a:t>5</a:t>
            </a:r>
            <a:r>
              <a:rPr lang="sk-SK" sz="2800" b="1" dirty="0" smtClean="0"/>
              <a:t> (3 - x) </a:t>
            </a:r>
            <a:r>
              <a:rPr lang="sk-SK" sz="2800" b="1" dirty="0"/>
              <a:t>= </a:t>
            </a:r>
            <a:r>
              <a:rPr lang="sk-SK" sz="28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sk-SK" sz="2800" b="1" dirty="0" smtClean="0"/>
              <a:t>C) 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(1 </a:t>
            </a:r>
            <a:r>
              <a:rPr lang="sk-SK" sz="2800" b="1" dirty="0"/>
              <a:t>- </a:t>
            </a:r>
            <a:r>
              <a:rPr lang="sk-SK" sz="2800" b="1" dirty="0" smtClean="0"/>
              <a:t>x</a:t>
            </a:r>
            <a:r>
              <a:rPr lang="sk-SK" sz="2800" b="1" dirty="0"/>
              <a:t>) </a:t>
            </a:r>
            <a:r>
              <a:rPr lang="sk-SK" sz="2800" b="1" dirty="0" smtClean="0"/>
              <a:t>– 3 = 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D) 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(2x </a:t>
            </a:r>
            <a:r>
              <a:rPr lang="sk-SK" sz="2800" b="1" dirty="0"/>
              <a:t>+ </a:t>
            </a:r>
            <a:r>
              <a:rPr lang="sk-SK" sz="2800" b="1" dirty="0" smtClean="0"/>
              <a:t>7) </a:t>
            </a:r>
            <a:r>
              <a:rPr lang="sk-SK" sz="2800" b="1" dirty="0"/>
              <a:t>= </a:t>
            </a:r>
            <a:r>
              <a:rPr lang="sk-SK" sz="2800" b="1" dirty="0" smtClean="0"/>
              <a:t>-2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E) log </a:t>
            </a:r>
            <a:r>
              <a:rPr lang="sk-SK" sz="2800" b="1" baseline="-25000" dirty="0" smtClean="0"/>
              <a:t>0,5</a:t>
            </a:r>
            <a:r>
              <a:rPr lang="sk-SK" sz="2800" b="1" dirty="0" smtClean="0"/>
              <a:t> (x </a:t>
            </a:r>
            <a:r>
              <a:rPr lang="sk-SK" sz="2800" b="1" dirty="0"/>
              <a:t>+ </a:t>
            </a:r>
            <a:r>
              <a:rPr lang="sk-SK" sz="2800" b="1" dirty="0" smtClean="0"/>
              <a:t>5) </a:t>
            </a:r>
            <a:r>
              <a:rPr lang="sk-SK" sz="2800" b="1" dirty="0"/>
              <a:t>= -1</a:t>
            </a:r>
          </a:p>
          <a:p>
            <a:pPr>
              <a:lnSpc>
                <a:spcPct val="150000"/>
              </a:lnSpc>
            </a:pPr>
            <a:r>
              <a:rPr lang="sk-SK" sz="2800" b="1" dirty="0"/>
              <a:t>F</a:t>
            </a:r>
            <a:r>
              <a:rPr lang="sk-SK" sz="2800" b="1" dirty="0" smtClean="0"/>
              <a:t>) log </a:t>
            </a:r>
            <a:r>
              <a:rPr lang="sk-SK" sz="2800" b="1" baseline="-25000" dirty="0" smtClean="0"/>
              <a:t>0,25</a:t>
            </a:r>
            <a:r>
              <a:rPr lang="sk-SK" sz="2800" b="1" dirty="0" smtClean="0"/>
              <a:t> </a:t>
            </a:r>
            <a:r>
              <a:rPr lang="sk-SK" sz="2800" b="1" dirty="0"/>
              <a:t>(5x + 2) = </a:t>
            </a:r>
            <a:r>
              <a:rPr lang="sk-SK" sz="2800" b="1" dirty="0" smtClean="0"/>
              <a:t>0,5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G) log(x </a:t>
            </a:r>
            <a:r>
              <a:rPr lang="sk-SK" sz="2800" b="1" dirty="0"/>
              <a:t>+ </a:t>
            </a:r>
            <a:r>
              <a:rPr lang="sk-SK" sz="2800" b="1" dirty="0" smtClean="0"/>
              <a:t>8) = log 100</a:t>
            </a:r>
          </a:p>
          <a:p>
            <a:pPr>
              <a:lnSpc>
                <a:spcPct val="150000"/>
              </a:lnSpc>
            </a:pPr>
            <a:endParaRPr lang="sk-SK" sz="2800" b="1" dirty="0"/>
          </a:p>
          <a:p>
            <a:endParaRPr lang="sk-SK" sz="28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485835" y="10529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0,75</a:t>
            </a:r>
          </a:p>
        </p:txBody>
      </p:sp>
      <p:sp>
        <p:nvSpPr>
          <p:cNvPr id="8" name="Obdĺžnik 7"/>
          <p:cNvSpPr/>
          <p:nvPr/>
        </p:nvSpPr>
        <p:spPr>
          <a:xfrm>
            <a:off x="5485835" y="1678655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</a:t>
            </a:r>
            <a:r>
              <a:rPr lang="sk-SK" altLang="sk-SK" sz="2800" dirty="0" smtClean="0"/>
              <a:t> 3</a:t>
            </a:r>
            <a:r>
              <a:rPr lang="sk-SK" altLang="sk-SK" sz="2800" dirty="0"/>
              <a:t>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9" name="Obdĺžnik 8"/>
          <p:cNvSpPr/>
          <p:nvPr/>
        </p:nvSpPr>
        <p:spPr>
          <a:xfrm>
            <a:off x="5490560" y="2322159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</a:t>
            </a:r>
            <a:r>
              <a:rPr lang="sk-SK" altLang="sk-SK" sz="2800" dirty="0"/>
              <a:t> </a:t>
            </a:r>
            <a:r>
              <a:rPr lang="sk-SK" altLang="sk-SK" sz="2800" dirty="0" smtClean="0"/>
              <a:t>1	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485835" y="2958497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-3,5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-3,375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5483476" y="359026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-5 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5481116" y="42521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 -0,4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-0,3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5481116" y="48838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-8	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92</a:t>
            </a:r>
          </a:p>
        </p:txBody>
      </p:sp>
      <p:pic>
        <p:nvPicPr>
          <p:cNvPr id="16" name="Obrázok 15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Šípka doľava 13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5300" b="1" dirty="0" smtClean="0">
                <a:latin typeface="+mn-lt"/>
              </a:rPr>
              <a:t>2. </a:t>
            </a:r>
            <a:r>
              <a:rPr lang="sk-SK" sz="5300" b="1" u="sng" dirty="0" smtClean="0">
                <a:latin typeface="+mn-lt"/>
              </a:rPr>
              <a:t>rovnosť logaritmov: </a:t>
            </a:r>
            <a:r>
              <a:rPr lang="sk-SK" sz="5300" b="1" dirty="0">
                <a:latin typeface="+mn-lt"/>
              </a:rPr>
              <a:t/>
            </a:r>
            <a:br>
              <a:rPr lang="sk-SK" sz="5300" b="1" dirty="0">
                <a:latin typeface="+mn-lt"/>
              </a:rPr>
            </a:b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x = 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y </a:t>
            </a:r>
            <a:r>
              <a:rPr lang="sk-SK" b="1" dirty="0"/>
              <a:t>	</a:t>
            </a:r>
            <a:r>
              <a:rPr lang="sk-SK" b="1" dirty="0">
                <a:sym typeface="Symbol" panose="05050102010706020507" pitchFamily="18" charset="2"/>
              </a:rPr>
              <a:t></a:t>
            </a:r>
            <a:r>
              <a:rPr lang="sk-SK" b="1" dirty="0"/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	    </a:t>
            </a:r>
            <a:r>
              <a:rPr lang="sk-SK" sz="4900" dirty="0" smtClean="0"/>
              <a:t>x, y, a </a:t>
            </a:r>
            <a:r>
              <a:rPr lang="sk-SK" sz="4900" dirty="0">
                <a:sym typeface="Symbol" panose="05050102010706020507" pitchFamily="18" charset="2"/>
              </a:rPr>
              <a:t></a:t>
            </a:r>
            <a:r>
              <a:rPr lang="sk-SK" sz="4900" dirty="0"/>
              <a:t> 0, </a:t>
            </a:r>
            <a:r>
              <a:rPr lang="sk-SK" sz="4900" dirty="0" smtClean="0"/>
              <a:t>a</a:t>
            </a:r>
            <a:r>
              <a:rPr lang="sk-SK" sz="4900" dirty="0" smtClean="0">
                <a:sym typeface="Symbol" panose="05050102010706020507" pitchFamily="18" charset="2"/>
              </a:rPr>
              <a:t>1</a:t>
            </a:r>
            <a:r>
              <a:rPr lang="sk-SK" sz="4900" b="1" dirty="0" smtClean="0">
                <a:solidFill>
                  <a:srgbClr val="C00000"/>
                </a:solidFill>
              </a:rPr>
              <a:t> </a:t>
            </a:r>
            <a:endParaRPr lang="sk-SK" sz="4900" dirty="0">
              <a:solidFill>
                <a:srgbClr val="C00000"/>
              </a:solidFill>
            </a:endParaRPr>
          </a:p>
        </p:txBody>
      </p:sp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90514" y="1325563"/>
            <a:ext cx="817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(3x + 3) = 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(x - 5)</a:t>
            </a:r>
          </a:p>
        </p:txBody>
      </p:sp>
      <p:sp>
        <p:nvSpPr>
          <p:cNvPr id="5" name="Obláčik 4"/>
          <p:cNvSpPr/>
          <p:nvPr/>
        </p:nvSpPr>
        <p:spPr>
          <a:xfrm>
            <a:off x="15367" y="1873824"/>
            <a:ext cx="7440444" cy="16923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</a:rPr>
              <a:t>Ak sa logaritmy dvoch výrazov (pri rovnakom základe) rovnajú, tak sa musia rovnať aj dané výrazy, </a:t>
            </a:r>
            <a:r>
              <a:rPr lang="sk-SK" sz="2000" dirty="0" smtClean="0">
                <a:solidFill>
                  <a:schemeClr val="tx1"/>
                </a:solidFill>
              </a:rPr>
              <a:t>preto </a:t>
            </a:r>
            <a:r>
              <a:rPr lang="sk-SK" sz="2000" dirty="0">
                <a:solidFill>
                  <a:schemeClr val="tx1"/>
                </a:solidFill>
              </a:rPr>
              <a:t>rovnicu </a:t>
            </a:r>
            <a:r>
              <a:rPr lang="sk-SK" sz="2000" b="1" u="sng" dirty="0" err="1" smtClean="0">
                <a:solidFill>
                  <a:schemeClr val="tx1"/>
                </a:solidFill>
              </a:rPr>
              <a:t>odlogaritmujeme</a:t>
            </a:r>
            <a:r>
              <a:rPr lang="sk-SK" sz="2000" b="1" u="sng" dirty="0" smtClean="0">
                <a:solidFill>
                  <a:schemeClr val="tx1"/>
                </a:solidFill>
              </a:rPr>
              <a:t>: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455811" y="1968808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 + 3  = x - 5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10063756" y="195062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393071" y="2382930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- 4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2407920" y="3504584"/>
            <a:ext cx="5868502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</a:t>
            </a:r>
            <a:r>
              <a:rPr lang="cs-CZ" sz="2000" dirty="0" smtClean="0">
                <a:solidFill>
                  <a:schemeClr val="tx1"/>
                </a:solidFill>
              </a:rPr>
              <a:t>výrazy, </a:t>
            </a:r>
            <a:r>
              <a:rPr lang="cs-CZ" sz="2000" dirty="0" err="1" smtClean="0">
                <a:solidFill>
                  <a:schemeClr val="tx1"/>
                </a:solidFill>
              </a:rPr>
              <a:t>ktoré</a:t>
            </a:r>
            <a:r>
              <a:rPr lang="cs-CZ" sz="2000" dirty="0" smtClean="0">
                <a:solidFill>
                  <a:schemeClr val="tx1"/>
                </a:solidFill>
              </a:rPr>
              <a:t> logaritmujeme, </a:t>
            </a:r>
            <a:r>
              <a:rPr lang="cs-CZ" sz="2000" dirty="0" err="1" smtClean="0">
                <a:solidFill>
                  <a:schemeClr val="tx1"/>
                </a:solidFill>
              </a:rPr>
              <a:t>musia</a:t>
            </a:r>
            <a:r>
              <a:rPr lang="cs-CZ" sz="2000" dirty="0" smtClean="0">
                <a:solidFill>
                  <a:schemeClr val="tx1"/>
                </a:solidFill>
              </a:rPr>
              <a:t> byť </a:t>
            </a:r>
            <a:r>
              <a:rPr lang="cs-CZ" sz="2000" b="1" u="sng" dirty="0" smtClean="0">
                <a:solidFill>
                  <a:schemeClr val="tx1"/>
                </a:solidFill>
              </a:rPr>
              <a:t>kladné</a:t>
            </a:r>
            <a:r>
              <a:rPr lang="cs-CZ" sz="2000" u="sng" dirty="0" smtClean="0">
                <a:solidFill>
                  <a:schemeClr val="tx1"/>
                </a:solidFill>
              </a:rPr>
              <a:t>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7740452" y="3111184"/>
            <a:ext cx="4279941" cy="2014473"/>
            <a:chOff x="6037755" y="3300376"/>
            <a:chExt cx="4279941" cy="2014473"/>
          </a:xfrm>
        </p:grpSpPr>
        <p:sp>
          <p:nvSpPr>
            <p:cNvPr id="24" name="Obdĺžnik 23"/>
            <p:cNvSpPr/>
            <p:nvPr/>
          </p:nvSpPr>
          <p:spPr>
            <a:xfrm>
              <a:off x="8637900" y="4320000"/>
              <a:ext cx="972000" cy="7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6037755" y="3300376"/>
              <a:ext cx="4279941" cy="2014473"/>
              <a:chOff x="3483" y="11778"/>
              <a:chExt cx="4930" cy="2420"/>
            </a:xfrm>
          </p:grpSpPr>
          <p:sp>
            <p:nvSpPr>
              <p:cNvPr id="11" name="AutoShape 3"/>
              <p:cNvSpPr>
                <a:spLocks noChangeArrowheads="1"/>
              </p:cNvSpPr>
              <p:nvPr/>
            </p:nvSpPr>
            <p:spPr bwMode="auto">
              <a:xfrm>
                <a:off x="3483" y="11778"/>
                <a:ext cx="4930" cy="242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P1: 3x + 3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  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P2: x - 5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           x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-1	                  x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lang="sk-SK" altLang="sk-SK" sz="2400" dirty="0"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	</a:t>
                </a:r>
                <a:r>
                  <a:rPr kumimoji="0" lang="sk-SK" altLang="sk-SK" sz="1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-1	5</a:t>
                </a:r>
                <a:endParaRPr kumimoji="0" lang="sk-SK" altLang="sk-SK" sz="24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sk-SK" altLang="sk-SK" sz="1100" dirty="0" smtClean="0">
                    <a:latin typeface="Calibri" panose="020F0502020204030204" pitchFamily="34" charset="0"/>
                  </a:rPr>
                  <a:t>	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(5; )</a:t>
                </a:r>
                <a:endParaRPr lang="sk-SK" altLang="sk-SK" sz="2400" b="1" dirty="0">
                  <a:solidFill>
                    <a:srgbClr val="00B0F0"/>
                  </a:solidFill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2" name="Rovná spojovacia šípka 21"/>
            <p:cNvCxnSpPr/>
            <p:nvPr/>
          </p:nvCxnSpPr>
          <p:spPr>
            <a:xfrm>
              <a:off x="7848000" y="4392000"/>
              <a:ext cx="18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/>
            <p:cNvCxnSpPr/>
            <p:nvPr/>
          </p:nvCxnSpPr>
          <p:spPr>
            <a:xfrm>
              <a:off x="8676000" y="4325325"/>
              <a:ext cx="100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6952593" y="4493170"/>
              <a:ext cx="2727435" cy="31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flipH="1">
              <a:off x="7800976" y="442590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>
            <a:xfrm flipH="1">
              <a:off x="8640000" y="4356000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/>
            <p:cNvSpPr/>
            <p:nvPr/>
          </p:nvSpPr>
          <p:spPr>
            <a:xfrm>
              <a:off x="7776000" y="435600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Ovál 19"/>
            <p:cNvSpPr/>
            <p:nvPr/>
          </p:nvSpPr>
          <p:spPr>
            <a:xfrm>
              <a:off x="8605329" y="4284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6" name="Obláčik 25"/>
          <p:cNvSpPr/>
          <p:nvPr/>
        </p:nvSpPr>
        <p:spPr>
          <a:xfrm>
            <a:off x="1441098" y="5098830"/>
            <a:ext cx="6299771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-4 </a:t>
            </a:r>
            <a:r>
              <a:rPr lang="cs-CZ" sz="2000" b="1" u="sng" dirty="0" err="1">
                <a:solidFill>
                  <a:schemeClr val="tx1"/>
                </a:solidFill>
              </a:rPr>
              <a:t>nie</a:t>
            </a:r>
            <a:r>
              <a:rPr lang="cs-CZ" sz="2000" b="1" u="sng" dirty="0">
                <a:solidFill>
                  <a:schemeClr val="tx1"/>
                </a:solidFill>
              </a:rPr>
              <a:t> je </a:t>
            </a:r>
            <a:r>
              <a:rPr lang="cs-CZ" sz="2000" b="1" u="sng" dirty="0" err="1">
                <a:solidFill>
                  <a:schemeClr val="tx1"/>
                </a:solidFill>
              </a:rPr>
              <a:t>väčší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ako</a:t>
            </a:r>
            <a:r>
              <a:rPr lang="cs-CZ" sz="2000" b="1" u="sng" dirty="0">
                <a:solidFill>
                  <a:schemeClr val="tx1"/>
                </a:solidFill>
              </a:rPr>
              <a:t> 5 </a:t>
            </a:r>
            <a:r>
              <a:rPr lang="cs-CZ" sz="2000" dirty="0">
                <a:solidFill>
                  <a:schemeClr val="tx1"/>
                </a:solidFill>
              </a:rPr>
              <a:t>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nespĺňa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preto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9547581" y="5683258"/>
            <a:ext cx="1045479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28" name="Šípka doľava 2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18360" cy="7491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2:</a:t>
            </a:r>
            <a:endParaRPr lang="sk-SK" sz="4000" dirty="0"/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Skupina 13"/>
          <p:cNvGrpSpPr/>
          <p:nvPr/>
        </p:nvGrpSpPr>
        <p:grpSpPr>
          <a:xfrm>
            <a:off x="137160" y="1440000"/>
            <a:ext cx="5120640" cy="4843220"/>
            <a:chOff x="0" y="1440000"/>
            <a:chExt cx="4679900" cy="4843220"/>
          </a:xfrm>
        </p:grpSpPr>
        <p:sp>
          <p:nvSpPr>
            <p:cNvPr id="6" name="Obdĺžnik 5"/>
            <p:cNvSpPr/>
            <p:nvPr/>
          </p:nvSpPr>
          <p:spPr>
            <a:xfrm>
              <a:off x="393149" y="1440000"/>
              <a:ext cx="4286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A) 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(x - 2)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(2x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6)</a:t>
              </a:r>
              <a:endParaRPr lang="sk-SK" sz="2800" b="1" dirty="0"/>
            </a:p>
          </p:txBody>
        </p:sp>
        <p:sp>
          <p:nvSpPr>
            <p:cNvPr id="7" name="Obdĺžnik 6"/>
            <p:cNvSpPr/>
            <p:nvPr/>
          </p:nvSpPr>
          <p:spPr>
            <a:xfrm>
              <a:off x="0" y="2160000"/>
              <a:ext cx="4300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B) 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(2 - 4x)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(x + 1)</a:t>
              </a:r>
              <a:endParaRPr lang="sk-SK" sz="2800" b="1" dirty="0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408389" y="5040000"/>
              <a:ext cx="35998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F) log 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+ 1)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1053905" y="5760000"/>
              <a:ext cx="33669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G) 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(4x </a:t>
              </a:r>
              <a:r>
                <a:rPr lang="sk-SK" sz="2800" b="1" dirty="0"/>
                <a:t>- 4</a:t>
              </a:r>
              <a:r>
                <a:rPr lang="sk-SK" sz="2800" b="1" dirty="0" smtClean="0"/>
                <a:t>)</a:t>
              </a:r>
              <a:endParaRPr lang="sk-SK" sz="2800" b="1" dirty="0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184827" y="4321413"/>
              <a:ext cx="4358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E) 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(2x + 4) - </a:t>
              </a:r>
              <a:r>
                <a:rPr lang="sk-SK" sz="2800" b="1" dirty="0"/>
                <a:t>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(1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 = 0</a:t>
              </a:r>
              <a:endParaRPr lang="sk-SK" sz="2800" b="1" dirty="0"/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362669" y="2880000"/>
              <a:ext cx="3583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C) log (3x + 9)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(5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5" name="Obdĺžnik 14"/>
            <p:cNvSpPr/>
            <p:nvPr/>
          </p:nvSpPr>
          <p:spPr>
            <a:xfrm>
              <a:off x="362668" y="3600000"/>
              <a:ext cx="30094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D) log (1 – 4x)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3</a:t>
              </a:r>
              <a:endParaRPr lang="sk-SK" sz="2800" b="1" dirty="0"/>
            </a:p>
          </p:txBody>
        </p:sp>
      </p:grpSp>
      <p:sp>
        <p:nvSpPr>
          <p:cNvPr id="16" name="Obdĺžnik 15"/>
          <p:cNvSpPr/>
          <p:nvPr/>
        </p:nvSpPr>
        <p:spPr>
          <a:xfrm>
            <a:off x="6470705" y="128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3;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4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6470705" y="200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-1;0,5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altLang="sk-SK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470705" y="272388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-3;5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altLang="sk-SK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6470705" y="3453948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 smtClean="0"/>
              <a:t>;0,25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-0,5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470705" y="415644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2</a:t>
            </a:r>
            <a:r>
              <a:rPr lang="sk-SK" altLang="sk-SK" sz="2800" dirty="0" smtClean="0"/>
              <a:t>;1</a:t>
            </a:r>
            <a:r>
              <a:rPr lang="sk-SK" altLang="sk-SK" sz="2800" dirty="0" smtClean="0">
                <a:sym typeface="Symbol" panose="05050102010706020507" pitchFamily="18" charset="2"/>
              </a:rPr>
              <a:t>)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6470705" y="488796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>
                <a:sym typeface="Symbol" panose="05050102010706020507" pitchFamily="18" charset="2"/>
              </a:rPr>
              <a:t> </a:t>
            </a:r>
            <a:r>
              <a:rPr lang="sk-SK" altLang="sk-SK" sz="2800" dirty="0" smtClean="0"/>
              <a:t>;0</a:t>
            </a:r>
            <a:r>
              <a:rPr lang="sk-SK" altLang="sk-SK" sz="2800" dirty="0">
                <a:sym typeface="Symbol" panose="05050102010706020507" pitchFamily="18" charset="2"/>
              </a:rPr>
              <a:t>)(1;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6470705" y="560351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(1</a:t>
            </a:r>
            <a:r>
              <a:rPr lang="sk-SK" altLang="sk-SK" sz="2800" dirty="0">
                <a:sym typeface="Symbol" panose="05050102010706020507" pitchFamily="18" charset="2"/>
              </a:rPr>
              <a:t>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504</Words>
  <Application>Microsoft Office PowerPoint</Application>
  <PresentationFormat>Širokouhlá</PresentationFormat>
  <Paragraphs>76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Motív Office</vt:lpstr>
      <vt:lpstr>Logaritmické rovnice</vt:lpstr>
      <vt:lpstr>Pri riešení rovníc, ktoré obsahujú logaritmy s rovnakým základom, využívame:</vt:lpstr>
      <vt:lpstr>1. definícia logaritmu:   log a x = y         ay = x ;      x, a  0, a1</vt:lpstr>
      <vt:lpstr>ÚLOHA 1:</vt:lpstr>
      <vt:lpstr>2. rovnosť logaritmov:    log a x = log a y    x = y     x, y, a  0, a1 </vt:lpstr>
      <vt:lpstr>ÚLOHA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Logaritmické rovnice</dc:title>
  <dc:creator>ucitel</dc:creator>
  <cp:lastModifiedBy>Dušan Andraško</cp:lastModifiedBy>
  <cp:revision>96</cp:revision>
  <dcterms:created xsi:type="dcterms:W3CDTF">2018-03-04T14:05:27Z</dcterms:created>
  <dcterms:modified xsi:type="dcterms:W3CDTF">2022-01-13T09:19:31Z</dcterms:modified>
</cp:coreProperties>
</file>