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E072-7C27-4CB1-9EA4-D826829F80F1}" type="datetimeFigureOut">
              <a:rPr lang="sk-SK" smtClean="0"/>
              <a:pPr/>
              <a:t>25. 1. 2022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0A6E-0B82-4B37-ABD2-F504F67220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2E3917"/>
                </a:solidFill>
                <a:latin typeface="Comic Sans MS" pitchFamily="66" charset="0"/>
              </a:rPr>
              <a:t>Delenie desatinných čísel </a:t>
            </a:r>
            <a:endParaRPr lang="sk-SK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RNDr. Anna </a:t>
            </a:r>
            <a:r>
              <a:rPr lang="sk-SK" sz="2400" dirty="0" err="1" smtClean="0">
                <a:solidFill>
                  <a:srgbClr val="2E3917"/>
                </a:solidFill>
                <a:latin typeface="Comic Sans MS" pitchFamily="66" charset="0"/>
              </a:rPr>
              <a:t>Plachtinská</a:t>
            </a:r>
            <a:endParaRPr lang="sk-SK" sz="2400" dirty="0" smtClean="0">
              <a:solidFill>
                <a:srgbClr val="2E3917"/>
              </a:solidFill>
              <a:latin typeface="Comic Sans MS" pitchFamily="66" charset="0"/>
            </a:endParaRPr>
          </a:p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ZŠ Komenského 1962/8</a:t>
            </a:r>
          </a:p>
          <a:p>
            <a:pPr algn="r"/>
            <a:r>
              <a:rPr lang="sk-SK" sz="2400" dirty="0" smtClean="0">
                <a:solidFill>
                  <a:srgbClr val="2E3917"/>
                </a:solidFill>
                <a:latin typeface="Comic Sans MS" pitchFamily="66" charset="0"/>
              </a:rPr>
              <a:t>Trebišov</a:t>
            </a:r>
            <a:endParaRPr lang="sk-SK" sz="2400" dirty="0">
              <a:solidFill>
                <a:srgbClr val="2E3917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68958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Comic Sans MS" pitchFamily="66" charset="0"/>
              </a:rPr>
              <a:t>Skúsme najprv deliť príklady so zvyškom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2483768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800" dirty="0"/>
              <a:t>14 : 4 = 3 </a:t>
            </a:r>
            <a:endParaRPr lang="sk-SK" sz="2800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sz="2800" dirty="0" smtClean="0"/>
              <a:t>2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2800" dirty="0" smtClean="0"/>
              <a:t>14,0 : 4 = </a:t>
            </a:r>
            <a:r>
              <a:rPr lang="sk-SK" sz="2800" dirty="0" smtClean="0">
                <a:latin typeface="Comic Sans MS" pitchFamily="66" charset="0"/>
              </a:rPr>
              <a:t>3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sz="2800" dirty="0" smtClean="0"/>
              <a:t>2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1619672" y="1700808"/>
            <a:ext cx="6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v.2</a:t>
            </a:r>
            <a:endParaRPr lang="sk-SK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483768" y="1700808"/>
            <a:ext cx="64347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Poďme ešte raz ten príklad, ale počítajme </a:t>
            </a:r>
          </a:p>
          <a:p>
            <a:r>
              <a:rPr lang="sk-SK" sz="2400" dirty="0" smtClean="0">
                <a:latin typeface="Comic Sans MS" pitchFamily="66" charset="0"/>
              </a:rPr>
              <a:t>ďalej. Z delenca 14 vieme urobiť desatinné </a:t>
            </a:r>
          </a:p>
          <a:p>
            <a:r>
              <a:rPr lang="sk-SK" sz="2400" dirty="0" smtClean="0">
                <a:latin typeface="Comic Sans MS" pitchFamily="66" charset="0"/>
              </a:rPr>
              <a:t>číslo, keď za 14 dáme desatinnú čiarku </a:t>
            </a:r>
          </a:p>
          <a:p>
            <a:r>
              <a:rPr lang="sk-SK" sz="2400" dirty="0" smtClean="0">
                <a:latin typeface="Comic Sans MS" pitchFamily="66" charset="0"/>
              </a:rPr>
              <a:t>a pripíšeme ľubovoľný počet núl. Dajme len </a:t>
            </a:r>
          </a:p>
          <a:p>
            <a:r>
              <a:rPr lang="sk-SK" sz="2400" dirty="0" smtClean="0">
                <a:latin typeface="Comic Sans MS" pitchFamily="66" charset="0"/>
              </a:rPr>
              <a:t>jednu...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483768" y="3789040"/>
            <a:ext cx="70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K 2 pripíšeme tú 0 z delenca, ale POZOR, </a:t>
            </a:r>
          </a:p>
          <a:p>
            <a:r>
              <a:rPr lang="sk-SK" sz="2400" dirty="0" smtClean="0">
                <a:latin typeface="Comic Sans MS" pitchFamily="66" charset="0"/>
              </a:rPr>
              <a:t>tá je za čiarkou, tak aj do podielu dáme desatinnú čiarku a delíme ďalej...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619672" y="34290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,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67544" y="39330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0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691680" y="335699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itchFamily="66" charset="0"/>
              </a:rPr>
              <a:t>5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67544" y="4293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0</a:t>
            </a:r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11" name="Obrázek 10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293096"/>
            <a:ext cx="1328280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Comic Sans MS" pitchFamily="66" charset="0"/>
              </a:rPr>
              <a:t>Ako sa delí menšie číslo väčším?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28801"/>
            <a:ext cx="2051720" cy="201622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800" dirty="0" smtClean="0"/>
              <a:t>2     : 8 =</a:t>
            </a:r>
          </a:p>
          <a:p>
            <a:pPr>
              <a:buNone/>
            </a:pPr>
            <a:r>
              <a:rPr lang="sk-SK" sz="2800" dirty="0" smtClean="0"/>
              <a:t>  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475656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0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2699792" y="1700808"/>
            <a:ext cx="64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Opäť z 2 urobíme desatinné číslo.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23528" y="1700808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,0</a:t>
            </a:r>
            <a:endParaRPr lang="sk-SK" sz="28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619672" y="1628800"/>
            <a:ext cx="287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1763688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699792" y="2060848"/>
            <a:ext cx="644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Ešte stále vychádza zvyšok... </a:t>
            </a:r>
          </a:p>
          <a:p>
            <a:r>
              <a:rPr lang="sk-SK" sz="2400" dirty="0" smtClean="0">
                <a:latin typeface="Comic Sans MS" pitchFamily="66" charset="0"/>
              </a:rPr>
              <a:t>Pridajme ešte jednu 0... Deľme ďalej...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611560" y="170080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11560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395536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979712" y="17008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11560" y="29249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699792" y="30689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Opäť vyšiel nulový zvyšok...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699792" y="3717032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A ešte urobme skúšku správnosti.</a:t>
            </a:r>
            <a:endParaRPr lang="sk-SK" sz="2400" dirty="0">
              <a:latin typeface="Comic Sans MS" pitchFamily="66" charset="0"/>
            </a:endParaRPr>
          </a:p>
        </p:txBody>
      </p:sp>
      <p:pic>
        <p:nvPicPr>
          <p:cNvPr id="17" name="Obrázek 16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789040"/>
            <a:ext cx="2230130" cy="1944216"/>
          </a:xfrm>
          <a:prstGeom prst="rect">
            <a:avLst/>
          </a:prstGeom>
        </p:spPr>
      </p:pic>
      <p:sp>
        <p:nvSpPr>
          <p:cNvPr id="18" name="TextovéPole 17"/>
          <p:cNvSpPr txBox="1"/>
          <p:nvPr/>
        </p:nvSpPr>
        <p:spPr>
          <a:xfrm>
            <a:off x="179512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395536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4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6950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Comic Sans MS" pitchFamily="66" charset="0"/>
              </a:rPr>
              <a:t>A teraz skúsme vydeliť desatinné číslo prirodzeným</a:t>
            </a:r>
            <a:endParaRPr lang="sk-SK" sz="28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Obrázek 4" descr="sk.JPG"/>
          <p:cNvPicPr>
            <a:picLocks noChangeAspect="1"/>
          </p:cNvPicPr>
          <p:nvPr/>
        </p:nvPicPr>
        <p:blipFill>
          <a:blip r:embed="rId2" cstate="print"/>
          <a:srcRect b="13137"/>
          <a:stretch>
            <a:fillRect/>
          </a:stretch>
        </p:blipFill>
        <p:spPr>
          <a:xfrm>
            <a:off x="4716016" y="1556792"/>
            <a:ext cx="2376264" cy="1403461"/>
          </a:xfrm>
          <a:prstGeom prst="rect">
            <a:avLst/>
          </a:prstGeom>
        </p:spPr>
      </p:pic>
      <p:pic>
        <p:nvPicPr>
          <p:cNvPr id="8" name="Obrázek 7" descr="21.JPG"/>
          <p:cNvPicPr>
            <a:picLocks noChangeAspect="1"/>
          </p:cNvPicPr>
          <p:nvPr/>
        </p:nvPicPr>
        <p:blipFill>
          <a:blip r:embed="rId3" cstate="print"/>
          <a:srcRect l="50066"/>
          <a:stretch>
            <a:fillRect/>
          </a:stretch>
        </p:blipFill>
        <p:spPr>
          <a:xfrm>
            <a:off x="4716016" y="3356992"/>
            <a:ext cx="2957716" cy="2376264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 flipH="1">
            <a:off x="1089326" y="1556792"/>
            <a:ext cx="13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8,4 : 2 =  </a:t>
            </a:r>
            <a:endParaRPr lang="sk-SK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95736" y="15567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115616" y="19168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339752" y="1484784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331640" y="19168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2483768" y="15567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331640" y="2204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043608" y="3212976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21,574 : 7 = </a:t>
            </a:r>
            <a:endParaRPr lang="sk-SK" sz="24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555776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1187624" y="3501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2699792" y="314096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403648" y="3501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2771800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40364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1547664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2915816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154766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169168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059832" y="32129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1691680" y="4437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80120"/>
          </a:xfrm>
        </p:spPr>
        <p:txBody>
          <a:bodyPr>
            <a:normAutofit/>
          </a:bodyPr>
          <a:lstStyle/>
          <a:p>
            <a:pPr algn="l"/>
            <a:r>
              <a:rPr lang="sk-SK" sz="2800" b="1" dirty="0" smtClean="0">
                <a:latin typeface="Comic Sans MS" pitchFamily="66" charset="0"/>
              </a:rPr>
              <a:t>  </a:t>
            </a:r>
            <a: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  <a:t>Čo, ak dopredu vieme, na koľko desatinných</a:t>
            </a:r>
            <a:b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</a:br>
            <a:r>
              <a:rPr lang="sk-SK" sz="2800" b="1" dirty="0" smtClean="0">
                <a:solidFill>
                  <a:srgbClr val="2E3917"/>
                </a:solidFill>
                <a:latin typeface="Comic Sans MS" pitchFamily="66" charset="0"/>
              </a:rPr>
              <a:t>  miest máme počítať ?</a:t>
            </a:r>
            <a:endParaRPr lang="sk-SK" sz="2800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95536" y="170080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Počítajte na </a:t>
            </a:r>
          </a:p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2 desatinné miesta:</a:t>
            </a:r>
            <a:endParaRPr lang="sk-SK" sz="2000" b="1" dirty="0">
              <a:solidFill>
                <a:srgbClr val="2E3917"/>
              </a:solidFill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39552" y="2492896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97      : 25 =</a:t>
            </a:r>
            <a:endParaRPr lang="sk-SK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827584" y="249289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,00</a:t>
            </a:r>
            <a:endParaRPr lang="sk-SK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97971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683568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39552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23728" y="24208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899592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195736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99592" y="30689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83568" y="30689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043608" y="30689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899592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00</a:t>
            </a:r>
            <a:endParaRPr lang="sk-SK" sz="24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33975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</a:t>
            </a:r>
            <a:endParaRPr lang="sk-SK" sz="2400" dirty="0"/>
          </a:p>
        </p:txBody>
      </p:sp>
      <p:pic>
        <p:nvPicPr>
          <p:cNvPr id="18" name="Obrázek 17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068960"/>
            <a:ext cx="2046994" cy="1944216"/>
          </a:xfrm>
          <a:prstGeom prst="rect">
            <a:avLst/>
          </a:prstGeom>
        </p:spPr>
      </p:pic>
      <p:sp>
        <p:nvSpPr>
          <p:cNvPr id="19" name="TextovéPole 18"/>
          <p:cNvSpPr txBox="1"/>
          <p:nvPr/>
        </p:nvSpPr>
        <p:spPr>
          <a:xfrm>
            <a:off x="4572000" y="170080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2E3917"/>
                </a:solidFill>
                <a:latin typeface="Comic Sans MS" pitchFamily="66" charset="0"/>
              </a:rPr>
              <a:t>Počítajte na tisíciny: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442798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51,34   :  68 =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5148064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2" name="Poloviční rámeček 21"/>
          <p:cNvSpPr/>
          <p:nvPr/>
        </p:nvSpPr>
        <p:spPr>
          <a:xfrm rot="10800000">
            <a:off x="4572000" y="2708920"/>
            <a:ext cx="216024" cy="144016"/>
          </a:xfrm>
          <a:prstGeom prst="halfFrame">
            <a:avLst>
              <a:gd name="adj1" fmla="val 4333"/>
              <a:gd name="adj2" fmla="val 5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084168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427984" y="28529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51</a:t>
            </a:r>
            <a:endParaRPr lang="sk-SK" sz="24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6228184" y="24208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4788024" y="2852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6300192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4788024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644008" y="3140968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4932040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4932040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4788024" y="34290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5148064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6444208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6588224" y="2492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36" name="TextovéPole 35"/>
          <p:cNvSpPr txBox="1"/>
          <p:nvPr/>
        </p:nvSpPr>
        <p:spPr>
          <a:xfrm>
            <a:off x="4932040" y="371703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 </a:t>
            </a:r>
            <a:r>
              <a:rPr lang="sk-SK" sz="2400" dirty="0" err="1" smtClean="0"/>
              <a:t>0</a:t>
            </a:r>
            <a:endParaRPr lang="sk-SK" sz="2400" dirty="0"/>
          </a:p>
        </p:txBody>
      </p:sp>
      <p:pic>
        <p:nvPicPr>
          <p:cNvPr id="37" name="Obrázek 36" descr="s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996952"/>
            <a:ext cx="2025185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Comic Sans MS" pitchFamily="66" charset="0"/>
              </a:rPr>
              <a:t>Skúste sami...</a:t>
            </a:r>
            <a:endParaRPr lang="sk-SK" sz="2800" b="1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9512" y="155679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0,192 : 12 =</a:t>
            </a:r>
            <a:endParaRPr lang="sk-SK" sz="2800" dirty="0"/>
          </a:p>
        </p:txBody>
      </p:sp>
      <p:pic>
        <p:nvPicPr>
          <p:cNvPr id="5" name="Obrázek 4" descr="0,1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196752"/>
            <a:ext cx="6192688" cy="2342039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179512" y="378904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9,635 : 41 =</a:t>
            </a:r>
            <a:endParaRPr lang="sk-SK" sz="2800" dirty="0"/>
          </a:p>
        </p:txBody>
      </p:sp>
      <p:pic>
        <p:nvPicPr>
          <p:cNvPr id="7" name="Obrázek 6" descr="9,6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3501008"/>
            <a:ext cx="6192688" cy="268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latin typeface="Comic Sans MS" pitchFamily="66" charset="0"/>
              </a:rPr>
              <a:t>Domáca úloha: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PZ2   str.: 3/1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str.: 3/2 a; b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mtClean="0"/>
              <a:t>  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enie desatinných čísel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Delenie desatinných čísel</Template>
  <TotalTime>81</TotalTime>
  <Words>273</Words>
  <Application>Microsoft Office PowerPoint</Application>
  <PresentationFormat>Prezentácia na obrazovke (4:3)</PresentationFormat>
  <Paragraphs>105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Delenie desatinných čísel</vt:lpstr>
      <vt:lpstr>Delenie desatinných čísel </vt:lpstr>
      <vt:lpstr>Skúsme najprv deliť príklady so zvyškom</vt:lpstr>
      <vt:lpstr>Ako sa delí menšie číslo väčším?</vt:lpstr>
      <vt:lpstr>A teraz skúsme vydeliť desatinné číslo prirodzeným</vt:lpstr>
      <vt:lpstr>  Čo, ak dopredu vieme, na koľko desatinných   miest máme počítať ?</vt:lpstr>
      <vt:lpstr>Skúste sami...</vt:lpstr>
      <vt:lpstr>Domáca úloha: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</dc:title>
  <dc:creator>HpElite</dc:creator>
  <cp:lastModifiedBy>Dušan Andraško</cp:lastModifiedBy>
  <cp:revision>10</cp:revision>
  <dcterms:created xsi:type="dcterms:W3CDTF">2020-12-10T13:28:42Z</dcterms:created>
  <dcterms:modified xsi:type="dcterms:W3CDTF">2022-01-25T05:09:35Z</dcterms:modified>
</cp:coreProperties>
</file>