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B23A-6AD8-4C87-8E89-778C0AF65C5E}" type="datetimeFigureOut">
              <a:rPr lang="sk-SK" smtClean="0"/>
              <a:t>31. 1. 2022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DD98-401E-4994-98BE-0F6FE163AFC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B23A-6AD8-4C87-8E89-778C0AF65C5E}" type="datetimeFigureOut">
              <a:rPr lang="sk-SK" smtClean="0"/>
              <a:t>31. 1. 2022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DD98-401E-4994-98BE-0F6FE163AFC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B23A-6AD8-4C87-8E89-778C0AF65C5E}" type="datetimeFigureOut">
              <a:rPr lang="sk-SK" smtClean="0"/>
              <a:t>31. 1. 2022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DD98-401E-4994-98BE-0F6FE163AFC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B23A-6AD8-4C87-8E89-778C0AF65C5E}" type="datetimeFigureOut">
              <a:rPr lang="sk-SK" smtClean="0"/>
              <a:t>31. 1. 2022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DD98-401E-4994-98BE-0F6FE163AFC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B23A-6AD8-4C87-8E89-778C0AF65C5E}" type="datetimeFigureOut">
              <a:rPr lang="sk-SK" smtClean="0"/>
              <a:t>31. 1. 2022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DD98-401E-4994-98BE-0F6FE163AFC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B23A-6AD8-4C87-8E89-778C0AF65C5E}" type="datetimeFigureOut">
              <a:rPr lang="sk-SK" smtClean="0"/>
              <a:t>31. 1. 2022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DD98-401E-4994-98BE-0F6FE163AFC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B23A-6AD8-4C87-8E89-778C0AF65C5E}" type="datetimeFigureOut">
              <a:rPr lang="sk-SK" smtClean="0"/>
              <a:t>31. 1. 2022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DD98-401E-4994-98BE-0F6FE163AFC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B23A-6AD8-4C87-8E89-778C0AF65C5E}" type="datetimeFigureOut">
              <a:rPr lang="sk-SK" smtClean="0"/>
              <a:t>31. 1. 2022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DD98-401E-4994-98BE-0F6FE163AFC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B23A-6AD8-4C87-8E89-778C0AF65C5E}" type="datetimeFigureOut">
              <a:rPr lang="sk-SK" smtClean="0"/>
              <a:t>31. 1. 2022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DD98-401E-4994-98BE-0F6FE163AFC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B23A-6AD8-4C87-8E89-778C0AF65C5E}" type="datetimeFigureOut">
              <a:rPr lang="sk-SK" smtClean="0"/>
              <a:t>31. 1. 2022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DD98-401E-4994-98BE-0F6FE163AFC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B23A-6AD8-4C87-8E89-778C0AF65C5E}" type="datetimeFigureOut">
              <a:rPr lang="sk-SK" smtClean="0"/>
              <a:t>31. 1. 2022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DD98-401E-4994-98BE-0F6FE163AFC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5B23A-6AD8-4C87-8E89-778C0AF65C5E}" type="datetimeFigureOut">
              <a:rPr lang="sk-SK" smtClean="0"/>
              <a:t>31. 1. 2022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DD98-401E-4994-98BE-0F6FE163AFC7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37441C"/>
                </a:solidFill>
                <a:latin typeface="Comic Sans MS" pitchFamily="66" charset="0"/>
              </a:rPr>
              <a:t>Aritmetický priemer</a:t>
            </a:r>
            <a:r>
              <a:rPr lang="sk-SK" dirty="0" smtClean="0">
                <a:solidFill>
                  <a:srgbClr val="37441C"/>
                </a:solidFill>
                <a:latin typeface="Comic Sans MS" pitchFamily="66" charset="0"/>
              </a:rPr>
              <a:t/>
            </a:r>
            <a:br>
              <a:rPr lang="sk-SK" dirty="0" smtClean="0">
                <a:solidFill>
                  <a:srgbClr val="37441C"/>
                </a:solidFill>
                <a:latin typeface="Comic Sans MS" pitchFamily="66" charset="0"/>
              </a:rPr>
            </a:br>
            <a:r>
              <a:rPr lang="sk-SK" dirty="0" smtClean="0">
                <a:solidFill>
                  <a:srgbClr val="37441C"/>
                </a:solidFill>
                <a:latin typeface="Comic Sans MS" pitchFamily="66" charset="0"/>
              </a:rPr>
              <a:t>matematika - 6. ročník</a:t>
            </a:r>
            <a:endParaRPr lang="sk-SK" dirty="0">
              <a:solidFill>
                <a:srgbClr val="37441C"/>
              </a:solidFill>
              <a:latin typeface="Comic Sans MS" pitchFamily="66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79712" y="4725144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sk-SK" sz="2400" dirty="0" smtClean="0">
                <a:solidFill>
                  <a:srgbClr val="37441C"/>
                </a:solidFill>
                <a:latin typeface="Comic Sans MS" pitchFamily="66" charset="0"/>
              </a:rPr>
              <a:t>RNDr. Anna </a:t>
            </a:r>
            <a:r>
              <a:rPr lang="sk-SK" sz="2400" dirty="0" err="1" smtClean="0">
                <a:solidFill>
                  <a:srgbClr val="37441C"/>
                </a:solidFill>
                <a:latin typeface="Comic Sans MS" pitchFamily="66" charset="0"/>
              </a:rPr>
              <a:t>Plachtinská</a:t>
            </a:r>
            <a:endParaRPr lang="sk-SK" sz="2400" dirty="0" smtClean="0">
              <a:solidFill>
                <a:srgbClr val="37441C"/>
              </a:solidFill>
              <a:latin typeface="Comic Sans MS" pitchFamily="66" charset="0"/>
            </a:endParaRPr>
          </a:p>
          <a:p>
            <a:pPr algn="r"/>
            <a:r>
              <a:rPr lang="sk-SK" sz="2400" dirty="0" smtClean="0">
                <a:solidFill>
                  <a:srgbClr val="37441C"/>
                </a:solidFill>
                <a:latin typeface="Comic Sans MS" pitchFamily="66" charset="0"/>
              </a:rPr>
              <a:t>ZŠ Komenského 1962/8</a:t>
            </a:r>
          </a:p>
          <a:p>
            <a:pPr algn="r"/>
            <a:r>
              <a:rPr lang="sk-SK" sz="2400" dirty="0" smtClean="0">
                <a:solidFill>
                  <a:srgbClr val="37441C"/>
                </a:solidFill>
                <a:latin typeface="Comic Sans MS" pitchFamily="66" charset="0"/>
              </a:rPr>
              <a:t>Trebišov</a:t>
            </a:r>
            <a:endParaRPr lang="sk-SK" sz="2400" dirty="0">
              <a:solidFill>
                <a:srgbClr val="37441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600" b="1" dirty="0" smtClean="0">
                <a:solidFill>
                  <a:srgbClr val="37441C"/>
                </a:solidFill>
                <a:latin typeface="Comic Sans MS" pitchFamily="66" charset="0"/>
              </a:rPr>
              <a:t>Ako sa vypočíta aritmetický priemer?</a:t>
            </a:r>
            <a:endParaRPr lang="sk-SK" sz="3600" b="1" dirty="0">
              <a:solidFill>
                <a:srgbClr val="37441C"/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i="1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  <a:r>
              <a:rPr lang="sk-SK" dirty="0" smtClean="0">
                <a:solidFill>
                  <a:srgbClr val="FF0000"/>
                </a:solidFill>
                <a:latin typeface="Comic Sans MS" pitchFamily="66" charset="0"/>
              </a:rPr>
              <a:t>Aritmetický priemer </a:t>
            </a:r>
            <a:r>
              <a:rPr lang="sk-SK" dirty="0" smtClean="0">
                <a:latin typeface="Comic Sans MS" pitchFamily="66" charset="0"/>
              </a:rPr>
              <a:t>vypočítame tak, že </a:t>
            </a:r>
            <a:r>
              <a:rPr lang="sk-SK" dirty="0" smtClean="0">
                <a:solidFill>
                  <a:srgbClr val="FF0000"/>
                </a:solidFill>
                <a:latin typeface="Comic Sans MS" pitchFamily="66" charset="0"/>
              </a:rPr>
              <a:t>spočítame všetky čísla</a:t>
            </a:r>
            <a:r>
              <a:rPr lang="sk-SK" dirty="0" smtClean="0">
                <a:latin typeface="Comic Sans MS" pitchFamily="66" charset="0"/>
              </a:rPr>
              <a:t>, z ktorých mám priemer vypočítať a </a:t>
            </a:r>
            <a:r>
              <a:rPr lang="sk-SK" dirty="0" smtClean="0">
                <a:solidFill>
                  <a:srgbClr val="FF0000"/>
                </a:solidFill>
                <a:latin typeface="Comic Sans MS" pitchFamily="66" charset="0"/>
              </a:rPr>
              <a:t>výsledok vydelíme počtom čísel. </a:t>
            </a:r>
          </a:p>
          <a:p>
            <a:pPr>
              <a:buNone/>
            </a:pPr>
            <a:r>
              <a:rPr lang="sk-SK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sk-SK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sk-SK" b="1" dirty="0" smtClean="0">
                <a:latin typeface="Comic Sans MS" pitchFamily="66" charset="0"/>
              </a:rPr>
              <a:t>Aritmetický priemer značíme: Ø </a:t>
            </a:r>
          </a:p>
          <a:p>
            <a:pPr>
              <a:buNone/>
            </a:pPr>
            <a:r>
              <a:rPr lang="sk-SK" dirty="0" smtClean="0">
                <a:latin typeface="Comic Sans MS" pitchFamily="66" charset="0"/>
              </a:rPr>
              <a:t>   </a:t>
            </a:r>
            <a:r>
              <a:rPr lang="sk-SK" sz="2400" b="1" dirty="0" smtClean="0">
                <a:latin typeface="Comic Sans MS" pitchFamily="66" charset="0"/>
              </a:rPr>
              <a:t>Príklad</a:t>
            </a:r>
            <a:r>
              <a:rPr lang="sk-SK" sz="2400" dirty="0" smtClean="0">
                <a:latin typeface="Comic Sans MS" pitchFamily="66" charset="0"/>
              </a:rPr>
              <a:t>: Aký je aritmetický priemer čísel </a:t>
            </a:r>
            <a:r>
              <a:rPr lang="sk-SK" sz="2400" dirty="0" smtClean="0">
                <a:solidFill>
                  <a:srgbClr val="FF0000"/>
                </a:solidFill>
                <a:latin typeface="Comic Sans MS" pitchFamily="66" charset="0"/>
              </a:rPr>
              <a:t>1,2,0,4,3</a:t>
            </a:r>
            <a:r>
              <a:rPr lang="sk-SK" sz="2400" dirty="0" smtClean="0">
                <a:latin typeface="Comic Sans MS" pitchFamily="66" charset="0"/>
              </a:rPr>
              <a:t> ?</a:t>
            </a:r>
          </a:p>
          <a:p>
            <a:pPr>
              <a:buNone/>
            </a:pPr>
            <a:r>
              <a:rPr lang="sk-SK" dirty="0" smtClean="0">
                <a:latin typeface="Comic Sans MS" pitchFamily="66" charset="0"/>
              </a:rPr>
              <a:t>    </a:t>
            </a:r>
            <a:r>
              <a:rPr lang="sk-SK" sz="2800" dirty="0" smtClean="0">
                <a:latin typeface="Comic Sans MS" pitchFamily="66" charset="0"/>
              </a:rPr>
              <a:t>Spočítame čísla:1+2+0+4+3=10</a:t>
            </a:r>
          </a:p>
          <a:p>
            <a:pPr marL="269875" indent="-160338">
              <a:buNone/>
            </a:pPr>
            <a:r>
              <a:rPr lang="sk-SK" sz="2800" dirty="0">
                <a:latin typeface="Comic Sans MS" pitchFamily="66" charset="0"/>
              </a:rPr>
              <a:t> </a:t>
            </a:r>
            <a:r>
              <a:rPr lang="sk-SK" sz="2800" dirty="0" smtClean="0">
                <a:latin typeface="Comic Sans MS" pitchFamily="66" charset="0"/>
              </a:rPr>
              <a:t>   Vydelíme počtom čísel: 10 : 5 = </a:t>
            </a:r>
            <a:r>
              <a:rPr lang="sk-SK" sz="2800" b="1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  <a:p>
            <a:pPr marL="269875" indent="-160338">
              <a:buNone/>
            </a:pPr>
            <a:r>
              <a:rPr lang="sk-SK" sz="2800" b="1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  <a:r>
              <a:rPr lang="sk-SK" sz="2800" b="1" dirty="0" smtClean="0">
                <a:latin typeface="Comic Sans MS" pitchFamily="66" charset="0"/>
              </a:rPr>
              <a:t>Zapíšme to naraz: </a:t>
            </a:r>
            <a:r>
              <a:rPr lang="sk-SK" sz="2800" dirty="0" smtClean="0">
                <a:latin typeface="Comic Sans MS" pitchFamily="66" charset="0"/>
              </a:rPr>
              <a:t>Ø = (1+2+0+4+3):5=2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37441C"/>
                </a:solidFill>
                <a:latin typeface="Comic Sans MS" pitchFamily="66" charset="0"/>
              </a:rPr>
              <a:t>Skúsme príklady z učebnice:</a:t>
            </a:r>
            <a:endParaRPr lang="sk-SK" sz="3600" b="1" dirty="0">
              <a:solidFill>
                <a:srgbClr val="37441C"/>
              </a:solidFill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340768"/>
            <a:ext cx="8496944" cy="1224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Príklad 1 (U45/2)</a:t>
            </a:r>
            <a:endParaRPr lang="sk-SK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buNone/>
            </a:pPr>
            <a:r>
              <a:rPr lang="sk-SK" sz="2000" dirty="0" smtClean="0">
                <a:latin typeface="Comic Sans MS" pitchFamily="66" charset="0"/>
              </a:rPr>
              <a:t>Hráčky školského volejbalového družstva majú výšky: 174 cm, 159 cm,</a:t>
            </a:r>
          </a:p>
          <a:p>
            <a:pPr>
              <a:buNone/>
            </a:pPr>
            <a:r>
              <a:rPr lang="sk-SK" sz="2000" dirty="0" smtClean="0">
                <a:latin typeface="Comic Sans MS" pitchFamily="66" charset="0"/>
              </a:rPr>
              <a:t>182 cm, 180 cm, 177 cm, 184 cm. Aká je ich priemerná výška?</a:t>
            </a:r>
            <a:endParaRPr lang="sk-SK" sz="2000" dirty="0">
              <a:latin typeface="Comic Sans MS" pitchFamily="66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539552" y="2420888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>
                <a:latin typeface="Comic Sans MS" pitchFamily="66" charset="0"/>
              </a:rPr>
              <a:t>Riešenie: </a:t>
            </a:r>
            <a:endParaRPr lang="sk-SK" sz="2000" b="1" dirty="0">
              <a:latin typeface="Comic Sans MS" pitchFamily="66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539552" y="2780928"/>
            <a:ext cx="5859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Ø= (174 + 159 + 182 + 180 + 177 + 184 ) : 6 = </a:t>
            </a:r>
            <a:r>
              <a:rPr lang="sk-SK" sz="2400" b="1" dirty="0" smtClean="0">
                <a:solidFill>
                  <a:srgbClr val="FF0000"/>
                </a:solidFill>
              </a:rPr>
              <a:t> </a:t>
            </a:r>
            <a:endParaRPr lang="sk-SK" sz="2400" b="1" dirty="0">
              <a:solidFill>
                <a:srgbClr val="FF0000"/>
              </a:solidFill>
            </a:endParaRPr>
          </a:p>
        </p:txBody>
      </p:sp>
      <p:pic>
        <p:nvPicPr>
          <p:cNvPr id="6" name="Obrázek 5" descr="súč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3356992"/>
            <a:ext cx="754380" cy="2606040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6084168" y="2780928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1 056 : 6 =</a:t>
            </a:r>
            <a:endParaRPr lang="sk-SK" sz="24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7452320" y="27809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1</a:t>
            </a:r>
            <a:endParaRPr lang="sk-SK" sz="2400" b="1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300192" y="3140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4</a:t>
            </a:r>
            <a:endParaRPr lang="sk-SK" sz="24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6444208" y="3140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5</a:t>
            </a:r>
            <a:endParaRPr lang="sk-SK" sz="24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7596336" y="27809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7</a:t>
            </a:r>
            <a:endParaRPr lang="sk-SK" sz="2400" b="1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6444208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3</a:t>
            </a:r>
            <a:endParaRPr lang="sk-SK" sz="24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6588224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6</a:t>
            </a:r>
            <a:endParaRPr lang="sk-SK" sz="24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7740352" y="27809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6</a:t>
            </a:r>
            <a:endParaRPr lang="sk-SK" sz="2400" b="1" dirty="0">
              <a:solidFill>
                <a:srgbClr val="FF0000"/>
              </a:solidFill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6588224" y="378904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0</a:t>
            </a:r>
            <a:endParaRPr lang="sk-SK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7956376" y="2780928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cm</a:t>
            </a:r>
            <a:endParaRPr lang="sk-SK" sz="2400" b="1" dirty="0">
              <a:solidFill>
                <a:srgbClr val="FF0000"/>
              </a:solidFill>
            </a:endParaRPr>
          </a:p>
        </p:txBody>
      </p:sp>
      <p:sp>
        <p:nvSpPr>
          <p:cNvPr id="17" name="TextovéPole 16"/>
          <p:cNvSpPr txBox="1"/>
          <p:nvPr/>
        </p:nvSpPr>
        <p:spPr>
          <a:xfrm>
            <a:off x="2915816" y="4293096"/>
            <a:ext cx="5503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latin typeface="Comic Sans MS" pitchFamily="66" charset="0"/>
              </a:rPr>
              <a:t>Priemerná výška hráčky je 176 cm.</a:t>
            </a:r>
            <a:endParaRPr lang="sk-SK" sz="24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Príklad 2: </a:t>
            </a:r>
            <a:r>
              <a:rPr lang="sk-SK" sz="2400" dirty="0" smtClean="0">
                <a:latin typeface="Comic Sans MS" pitchFamily="66" charset="0"/>
              </a:rPr>
              <a:t>Skúsme </a:t>
            </a:r>
            <a:r>
              <a:rPr lang="sk-SK" sz="2400" dirty="0" smtClean="0">
                <a:latin typeface="Comic Sans MS" pitchFamily="66" charset="0"/>
              </a:rPr>
              <a:t>vypočítať priemernú známku z testu, ak žiaci </a:t>
            </a:r>
            <a:r>
              <a:rPr lang="sk-SK" sz="2400" dirty="0" smtClean="0">
                <a:latin typeface="Comic Sans MS" pitchFamily="66" charset="0"/>
              </a:rPr>
              <a:t>v </a:t>
            </a:r>
            <a:r>
              <a:rPr lang="sk-SK" sz="2400" dirty="0" smtClean="0">
                <a:latin typeface="Comic Sans MS" pitchFamily="66" charset="0"/>
              </a:rPr>
              <a:t>triede dosiahli takéto výsledky:</a:t>
            </a:r>
            <a:endParaRPr lang="sk-SK" sz="2400" dirty="0">
              <a:latin typeface="Comic Sans MS" pitchFamily="66" charset="0"/>
            </a:endParaRPr>
          </a:p>
        </p:txBody>
      </p:sp>
      <p:graphicFrame>
        <p:nvGraphicFramePr>
          <p:cNvPr id="4" name="Group 76"/>
          <p:cNvGraphicFramePr>
            <a:graphicFrameLocks noGrp="1"/>
          </p:cNvGraphicFramePr>
          <p:nvPr>
            <p:ph/>
          </p:nvPr>
        </p:nvGraphicFramePr>
        <p:xfrm>
          <a:off x="971600" y="1556792"/>
          <a:ext cx="3960440" cy="4199752"/>
        </p:xfrm>
        <a:graphic>
          <a:graphicData uri="http://schemas.openxmlformats.org/drawingml/2006/table">
            <a:tbl>
              <a:tblPr/>
              <a:tblGrid>
                <a:gridCol w="140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Známka: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Počet žiakov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Súčet</a:t>
                      </a:r>
                      <a:r>
                        <a:rPr kumimoji="0" lang="cs-CZ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cs-CZ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známok</a:t>
                      </a:r>
                      <a:endParaRPr kumimoji="0" lang="cs-CZ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r>
                        <a:rPr kumimoji="0" lang="cs-CZ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Žiakov</a:t>
                      </a:r>
                      <a:r>
                        <a:rPr kumimoji="0" lang="cs-CZ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spolu: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Súčet</a:t>
                      </a:r>
                      <a:r>
                        <a:rPr kumimoji="0" lang="cs-CZ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cs-CZ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známok</a:t>
                      </a:r>
                      <a:r>
                        <a:rPr kumimoji="0" lang="cs-CZ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spolu: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Přímá spojovací čára 5"/>
          <p:cNvCxnSpPr/>
          <p:nvPr/>
        </p:nvCxnSpPr>
        <p:spPr>
          <a:xfrm>
            <a:off x="1043608" y="2852936"/>
            <a:ext cx="3816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ovací čára 6"/>
          <p:cNvCxnSpPr/>
          <p:nvPr/>
        </p:nvCxnSpPr>
        <p:spPr>
          <a:xfrm>
            <a:off x="1043608" y="3356992"/>
            <a:ext cx="3816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ovací čára 7"/>
          <p:cNvCxnSpPr/>
          <p:nvPr/>
        </p:nvCxnSpPr>
        <p:spPr>
          <a:xfrm>
            <a:off x="1043608" y="3861048"/>
            <a:ext cx="3816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ovací čára 8"/>
          <p:cNvCxnSpPr/>
          <p:nvPr/>
        </p:nvCxnSpPr>
        <p:spPr>
          <a:xfrm>
            <a:off x="1043608" y="4365104"/>
            <a:ext cx="3816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čára 9"/>
          <p:cNvCxnSpPr/>
          <p:nvPr/>
        </p:nvCxnSpPr>
        <p:spPr>
          <a:xfrm>
            <a:off x="1043608" y="4869160"/>
            <a:ext cx="3816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/>
          <p:cNvSpPr txBox="1"/>
          <p:nvPr/>
        </p:nvSpPr>
        <p:spPr>
          <a:xfrm>
            <a:off x="5076056" y="3933056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Ø = 58 : 25 = </a:t>
            </a:r>
            <a:r>
              <a:rPr lang="sk-SK" sz="2400" b="1" u="sng" dirty="0" smtClean="0"/>
              <a:t>1,32</a:t>
            </a:r>
            <a:endParaRPr lang="sk-SK" sz="2400" b="1" u="sng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5004048" y="1556792"/>
            <a:ext cx="3937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Keby sme chceli počítať podľa definície, </a:t>
            </a:r>
          </a:p>
          <a:p>
            <a:r>
              <a:rPr lang="sk-SK" dirty="0" smtClean="0"/>
              <a:t>tak by zápis bol:</a:t>
            </a:r>
            <a:endParaRPr lang="sk-SK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5004048" y="2564904"/>
            <a:ext cx="3967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Ø=(1+1+1+1+1+2+2+2+2+2+2+2+2+2+2</a:t>
            </a:r>
          </a:p>
          <a:p>
            <a:r>
              <a:rPr lang="sk-SK" dirty="0" smtClean="0"/>
              <a:t>+2+3+3+3+3+3+3+4+4+5) : 25 =</a:t>
            </a:r>
          </a:p>
          <a:p>
            <a:r>
              <a:rPr lang="sk-SK" dirty="0" smtClean="0"/>
              <a:t>(5.1 + 11.2 + 6.3 + 2.4 + 1.5) : 25 =</a:t>
            </a:r>
          </a:p>
          <a:p>
            <a:r>
              <a:rPr lang="sk-SK" dirty="0" smtClean="0"/>
              <a:t>(</a:t>
            </a:r>
            <a:r>
              <a:rPr lang="sk-SK" dirty="0" smtClean="0">
                <a:solidFill>
                  <a:srgbClr val="FF0000"/>
                </a:solidFill>
              </a:rPr>
              <a:t>5+22+18+8+5</a:t>
            </a:r>
            <a:r>
              <a:rPr lang="sk-SK" dirty="0" smtClean="0"/>
              <a:t>) : 25 = 58 : 25 = 1,32</a:t>
            </a:r>
            <a:endParaRPr lang="sk-SK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5220072" y="5013176"/>
            <a:ext cx="335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Priemerná známka z testu je 1,32.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>
                <a:latin typeface="Comic Sans MS" pitchFamily="66" charset="0"/>
              </a:rPr>
              <a:t>Ešte jeden príklad z učebnice</a:t>
            </a:r>
            <a:endParaRPr lang="sk-SK" sz="3200" b="1" dirty="0">
              <a:latin typeface="Comic Sans MS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19442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dirty="0" smtClean="0"/>
              <a:t> </a:t>
            </a:r>
            <a:r>
              <a:rPr lang="sk-SK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Príklad 3 (U45/5)</a:t>
            </a:r>
            <a:endParaRPr lang="sk-SK" sz="2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sk-SK" sz="1800" dirty="0"/>
              <a:t> </a:t>
            </a:r>
            <a:r>
              <a:rPr lang="sk-SK" sz="1800" dirty="0" smtClean="0"/>
              <a:t> </a:t>
            </a:r>
            <a:r>
              <a:rPr lang="sk-SK" sz="2200" dirty="0" smtClean="0">
                <a:latin typeface="Comic Sans MS" pitchFamily="66" charset="0"/>
              </a:rPr>
              <a:t>Na trhu predávajú tri predavačky fazuľu. Jedna má 1 kg </a:t>
            </a:r>
          </a:p>
          <a:p>
            <a:pPr>
              <a:buNone/>
            </a:pPr>
            <a:r>
              <a:rPr lang="sk-SK" sz="2200" dirty="0">
                <a:latin typeface="Comic Sans MS" pitchFamily="66" charset="0"/>
              </a:rPr>
              <a:t> </a:t>
            </a:r>
            <a:r>
              <a:rPr lang="sk-SK" sz="2200" dirty="0" smtClean="0">
                <a:latin typeface="Comic Sans MS" pitchFamily="66" charset="0"/>
              </a:rPr>
              <a:t>za 1,75€, druhá za 1,55€ a tretia za 1,88€. Aká je priemerná</a:t>
            </a:r>
          </a:p>
          <a:p>
            <a:pPr>
              <a:buNone/>
            </a:pPr>
            <a:r>
              <a:rPr lang="sk-SK" sz="2200" dirty="0">
                <a:latin typeface="Comic Sans MS" pitchFamily="66" charset="0"/>
              </a:rPr>
              <a:t> </a:t>
            </a:r>
            <a:r>
              <a:rPr lang="sk-SK" sz="2200" dirty="0" smtClean="0">
                <a:latin typeface="Comic Sans MS" pitchFamily="66" charset="0"/>
              </a:rPr>
              <a:t>cena fazule na trhu? </a:t>
            </a:r>
          </a:p>
          <a:p>
            <a:pPr>
              <a:buNone/>
            </a:pPr>
            <a:r>
              <a:rPr lang="sk-SK" sz="1800" dirty="0" smtClean="0">
                <a:latin typeface="Arial" pitchFamily="34" charset="0"/>
                <a:cs typeface="Arial" pitchFamily="34" charset="0"/>
              </a:rPr>
              <a:t>(Počítajte, kým nenájdete periódu, potom cenu  zaokrúhlite na stotiny)</a:t>
            </a:r>
            <a:endParaRPr lang="sk-SK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755576" y="328498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Riešenie: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683568" y="3717032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Ø = (1,75 + 1,55 + 1,88) : 3 =</a:t>
            </a:r>
            <a:endParaRPr lang="sk-SK" sz="24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211960" y="3717032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5,18 : 3 = </a:t>
            </a:r>
            <a:endParaRPr lang="sk-SK" sz="24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436096" y="3717032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1,726</a:t>
            </a:r>
            <a:endParaRPr lang="sk-SK" sz="2400" b="1" dirty="0">
              <a:solidFill>
                <a:srgbClr val="FF0000"/>
              </a:solidFill>
            </a:endParaRPr>
          </a:p>
        </p:txBody>
      </p:sp>
      <p:cxnSp>
        <p:nvCxnSpPr>
          <p:cNvPr id="9" name="Přímá spojovací čára 8"/>
          <p:cNvCxnSpPr/>
          <p:nvPr/>
        </p:nvCxnSpPr>
        <p:spPr>
          <a:xfrm>
            <a:off x="6084168" y="3789040"/>
            <a:ext cx="2160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 descr="zaok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717032"/>
            <a:ext cx="487680" cy="396240"/>
          </a:xfrm>
          <a:prstGeom prst="rect">
            <a:avLst/>
          </a:prstGeom>
        </p:spPr>
      </p:pic>
      <p:sp>
        <p:nvSpPr>
          <p:cNvPr id="14" name="TextovéPole 13"/>
          <p:cNvSpPr txBox="1"/>
          <p:nvPr/>
        </p:nvSpPr>
        <p:spPr>
          <a:xfrm>
            <a:off x="6732240" y="3717032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1,73€</a:t>
            </a:r>
            <a:endParaRPr lang="sk-SK" sz="2400" b="1" dirty="0">
              <a:solidFill>
                <a:srgbClr val="FF0000"/>
              </a:solidFill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611560" y="4653136"/>
            <a:ext cx="687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Comic Sans MS" pitchFamily="66" charset="0"/>
              </a:rPr>
              <a:t>Priemerná cena fazule na trhu je 1,73€ za 1 kg.</a:t>
            </a:r>
            <a:endParaRPr lang="sk-SK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Domáca úloha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9155360" cy="4525963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PZ 2: str. 5/1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str. 6/4 (</a:t>
            </a:r>
            <a:r>
              <a:rPr lang="sk-SK" dirty="0" smtClean="0">
                <a:solidFill>
                  <a:srgbClr val="FF0000"/>
                </a:solidFill>
              </a:rPr>
              <a:t>len posledný riadok </a:t>
            </a: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                          – bez kalkulačky!</a:t>
            </a:r>
            <a:r>
              <a:rPr lang="sk-SK" dirty="0" smtClean="0"/>
              <a:t>)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str. 7/8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393</Words>
  <Application>Microsoft Office PowerPoint</Application>
  <PresentationFormat>Prezentácia na obrazovke (4:3)</PresentationFormat>
  <Paragraphs>76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Arial</vt:lpstr>
      <vt:lpstr>Calibri</vt:lpstr>
      <vt:lpstr>Comic Sans MS</vt:lpstr>
      <vt:lpstr>Times New Roman</vt:lpstr>
      <vt:lpstr>Motiv sady Office</vt:lpstr>
      <vt:lpstr>Aritmetický priemer matematika - 6. ročník</vt:lpstr>
      <vt:lpstr>Ako sa vypočíta aritmetický priemer?</vt:lpstr>
      <vt:lpstr>Skúsme príklady z učebnice:</vt:lpstr>
      <vt:lpstr>Príklad 2: Skúsme vypočítať priemernú známku z testu, ak žiaci v triede dosiahli takéto výsledky:</vt:lpstr>
      <vt:lpstr>Ešte jeden príklad z učebnice</vt:lpstr>
      <vt:lpstr>Domáca úloha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Aritmetický priemer matematika - 6. ročník</dc:title>
  <dc:creator>HpElite</dc:creator>
  <cp:lastModifiedBy>Dušan Andraško</cp:lastModifiedBy>
  <cp:revision>9</cp:revision>
  <dcterms:created xsi:type="dcterms:W3CDTF">2021-01-14T18:39:54Z</dcterms:created>
  <dcterms:modified xsi:type="dcterms:W3CDTF">2022-01-31T05:11:08Z</dcterms:modified>
</cp:coreProperties>
</file>