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465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72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464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220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3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46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340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319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655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087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939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A4F29-7CF0-4224-990B-17D5AAD50A8E}" type="datetimeFigureOut">
              <a:rPr lang="sk-SK" smtClean="0"/>
              <a:t>8. 3. 2022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A11F-3B8D-4A43-98CA-F8C47BD943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73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800" b="1" dirty="0"/>
              <a:t>P</a:t>
            </a:r>
            <a:r>
              <a:rPr lang="sk-SK" sz="4800" b="1" dirty="0" smtClean="0"/>
              <a:t>rvky trojuholníka a jeho vlastnosti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160477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9056" y="2477389"/>
            <a:ext cx="10515600" cy="1325563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9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0198" y="1825625"/>
            <a:ext cx="75241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 smtClean="0"/>
              <a:t>Definícia: </a:t>
            </a:r>
          </a:p>
          <a:p>
            <a:pPr marL="0" indent="0">
              <a:buNone/>
            </a:pPr>
            <a:r>
              <a:rPr lang="sk-SK" sz="2400" dirty="0" smtClean="0"/>
              <a:t>Nech sú v rovine dané tri rôzne body A, B, C, neležiace na jednej priamke. Trojuholníkom nazývame prienik </a:t>
            </a:r>
            <a:r>
              <a:rPr lang="sk-SK" sz="2400" dirty="0" err="1" smtClean="0"/>
              <a:t>polrovín</a:t>
            </a:r>
            <a:r>
              <a:rPr lang="sk-SK" sz="2400" dirty="0" smtClean="0"/>
              <a:t> 𝐴𝐵𝐶,𝐴𝐶𝐵 a 𝐵𝐶𝐴 . Označujeme: </a:t>
            </a:r>
            <a:r>
              <a:rPr lang="el-GR" sz="2400" dirty="0" smtClean="0"/>
              <a:t>Δ </a:t>
            </a:r>
            <a:r>
              <a:rPr lang="sk-SK" sz="2400" dirty="0" smtClean="0"/>
              <a:t>ABC.</a:t>
            </a:r>
          </a:p>
          <a:p>
            <a:endParaRPr lang="sk-SK" sz="2400" dirty="0" smtClean="0"/>
          </a:p>
          <a:p>
            <a:r>
              <a:rPr lang="sk-SK" sz="2400" dirty="0" smtClean="0"/>
              <a:t>body A, B, C nazývame vrcholy trojuholníka,</a:t>
            </a:r>
          </a:p>
          <a:p>
            <a:r>
              <a:rPr lang="sk-SK" sz="2400" dirty="0" smtClean="0"/>
              <a:t>úsečky AB, AC, BC nazývame strany trojuholníka,</a:t>
            </a:r>
          </a:p>
          <a:p>
            <a:r>
              <a:rPr lang="sk-SK" sz="2400" dirty="0" smtClean="0"/>
              <a:t>konvexné uhly ∢CAB, ∢ABC, ∢BCA nazývame vnútornými uhlami trojuholníka.</a:t>
            </a:r>
            <a:endParaRPr lang="sk-SK" sz="2400" dirty="0"/>
          </a:p>
        </p:txBody>
      </p:sp>
      <p:grpSp>
        <p:nvGrpSpPr>
          <p:cNvPr id="9" name="Skupina 8"/>
          <p:cNvGrpSpPr/>
          <p:nvPr/>
        </p:nvGrpSpPr>
        <p:grpSpPr>
          <a:xfrm>
            <a:off x="560437" y="2983231"/>
            <a:ext cx="2022507" cy="11397"/>
            <a:chOff x="6161518" y="2193418"/>
            <a:chExt cx="2022507" cy="11397"/>
          </a:xfrm>
        </p:grpSpPr>
        <p:cxnSp>
          <p:nvCxnSpPr>
            <p:cNvPr id="5" name="Rovná spojovacia šípka 4"/>
            <p:cNvCxnSpPr/>
            <p:nvPr/>
          </p:nvCxnSpPr>
          <p:spPr>
            <a:xfrm>
              <a:off x="6161518" y="2196270"/>
              <a:ext cx="512747" cy="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Rovná spojovacia šípka 6"/>
            <p:cNvCxnSpPr/>
            <p:nvPr/>
          </p:nvCxnSpPr>
          <p:spPr>
            <a:xfrm>
              <a:off x="6852304" y="2194846"/>
              <a:ext cx="512747" cy="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Rovná spojovacia šípka 7"/>
            <p:cNvCxnSpPr/>
            <p:nvPr/>
          </p:nvCxnSpPr>
          <p:spPr>
            <a:xfrm>
              <a:off x="7671278" y="2193418"/>
              <a:ext cx="512747" cy="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8275477" y="280988"/>
            <a:ext cx="3384550" cy="3527425"/>
          </a:xfrm>
          <a:prstGeom prst="triangle">
            <a:avLst>
              <a:gd name="adj" fmla="val 50000"/>
            </a:avLst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131014" y="38814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/>
              <a:t>A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444127" y="38814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/>
              <a:t>B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91377" y="14319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/>
              <a:t>b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1012327" y="12890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/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9643902" y="38084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/>
              <a:t>c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9751852" y="-85724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213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363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Klasifikácia trojuholníkov podľa veľkosti strán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l="12855" t="30167" r="64852" b="18878"/>
          <a:stretch/>
        </p:blipFill>
        <p:spPr>
          <a:xfrm>
            <a:off x="527616" y="1898351"/>
            <a:ext cx="2625970" cy="337624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/>
          <a:srcRect l="36828" t="36343" r="39374" b="18878"/>
          <a:stretch/>
        </p:blipFill>
        <p:spPr>
          <a:xfrm>
            <a:off x="4233495" y="2513814"/>
            <a:ext cx="2608465" cy="276078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2"/>
          <a:srcRect l="61668" t="30167" r="11754" b="18878"/>
          <a:stretch/>
        </p:blipFill>
        <p:spPr>
          <a:xfrm>
            <a:off x="7921869" y="2278316"/>
            <a:ext cx="2778369" cy="29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Klasifikácia trojuholníkov podľa najväčšieho uhla: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76015" y="3871245"/>
            <a:ext cx="10977785" cy="2862841"/>
          </a:xfrm>
        </p:spPr>
        <p:txBody>
          <a:bodyPr>
            <a:normAutofit/>
          </a:bodyPr>
          <a:lstStyle/>
          <a:p>
            <a:r>
              <a:rPr lang="sk-SK" sz="2400" u="sng" dirty="0" smtClean="0"/>
              <a:t>Ostrouhlý trojuholník </a:t>
            </a:r>
            <a:r>
              <a:rPr lang="sk-SK" sz="2400" dirty="0" smtClean="0"/>
              <a:t>– má všetky vnútorné uhly menšie ako 90° (tri ostré uhly).</a:t>
            </a:r>
          </a:p>
          <a:p>
            <a:endParaRPr lang="sk-SK" sz="1050" u="sng" dirty="0" smtClean="0"/>
          </a:p>
          <a:p>
            <a:r>
              <a:rPr lang="sk-SK" sz="2400" u="sng" dirty="0" smtClean="0"/>
              <a:t>Pravouhlý trojuholník </a:t>
            </a:r>
            <a:r>
              <a:rPr lang="sk-SK" sz="2400" dirty="0" smtClean="0"/>
              <a:t>– má práve jeden vnútorný uhol s veľkosťou 90° (pravý uhol), ostatné uhly sú ostré. Strana ležiaca oproti pravému uhlu sa nazýva prepona, ostatné dve strany sa nazývajú odvesny.</a:t>
            </a:r>
          </a:p>
          <a:p>
            <a:endParaRPr lang="sk-SK" sz="1050" u="sng" dirty="0" smtClean="0"/>
          </a:p>
          <a:p>
            <a:r>
              <a:rPr lang="sk-SK" sz="2400" u="sng" dirty="0" smtClean="0"/>
              <a:t>Tupouhlý trojuholník </a:t>
            </a:r>
            <a:r>
              <a:rPr lang="sk-SK" sz="2400" dirty="0" smtClean="0"/>
              <a:t>– má práve jeden vnútorný uhol väčší ako 90° (tupý uhol), ostatné uhly sú ostré.</a:t>
            </a:r>
            <a:endParaRPr lang="sk-SK" sz="240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2"/>
          <a:srcRect l="14007" t="40128" r="65460" b="28763"/>
          <a:stretch/>
        </p:blipFill>
        <p:spPr>
          <a:xfrm>
            <a:off x="769122" y="1087979"/>
            <a:ext cx="2914856" cy="248415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/>
          <a:srcRect l="37574" t="44968" r="40439" b="28763"/>
          <a:stretch/>
        </p:blipFill>
        <p:spPr>
          <a:xfrm>
            <a:off x="4114800" y="1474473"/>
            <a:ext cx="3121269" cy="2097663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2"/>
          <a:srcRect l="62596" t="50914" r="13211" b="28763"/>
          <a:stretch/>
        </p:blipFill>
        <p:spPr>
          <a:xfrm>
            <a:off x="7666891" y="1811704"/>
            <a:ext cx="3960788" cy="18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82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 každom trojuholníku platí: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súčet veľkostí vnútorných uhlov je 180°</a:t>
            </a:r>
          </a:p>
          <a:p>
            <a:pPr marL="0" indent="0">
              <a:buNone/>
            </a:pPr>
            <a:r>
              <a:rPr lang="sk-SK" sz="2400" dirty="0" smtClean="0"/>
              <a:t>                  </a:t>
            </a:r>
            <a:r>
              <a:rPr lang="el-GR" sz="2400" dirty="0" smtClean="0"/>
              <a:t>α + β + γ = 180°</a:t>
            </a:r>
          </a:p>
          <a:p>
            <a:endParaRPr lang="sk-SK" sz="2400" dirty="0"/>
          </a:p>
          <a:p>
            <a:r>
              <a:rPr lang="sk-SK" sz="2400" dirty="0" smtClean="0"/>
              <a:t>najväčší uhol leží oproti najväčšej strane, najmenší oproti najmenšej.</a:t>
            </a:r>
          </a:p>
          <a:p>
            <a:endParaRPr lang="sk-SK" sz="2400" dirty="0"/>
          </a:p>
          <a:p>
            <a:r>
              <a:rPr lang="sk-SK" sz="2400" dirty="0" smtClean="0"/>
              <a:t>súčet dvoch strán je vždy väčší ako tretia strana (trojuholníková nerovnosť).</a:t>
            </a:r>
          </a:p>
          <a:p>
            <a:pPr marL="0" indent="0">
              <a:buNone/>
            </a:pPr>
            <a:r>
              <a:rPr lang="sk-SK" sz="2400" dirty="0" smtClean="0"/>
              <a:t>              a + b &gt; c</a:t>
            </a:r>
          </a:p>
          <a:p>
            <a:pPr marL="0" indent="0">
              <a:buNone/>
            </a:pPr>
            <a:r>
              <a:rPr lang="sk-SK" sz="2400" dirty="0" smtClean="0"/>
              <a:t>              a + c &gt; b</a:t>
            </a:r>
          </a:p>
          <a:p>
            <a:pPr marL="0" indent="0">
              <a:buNone/>
            </a:pPr>
            <a:r>
              <a:rPr lang="sk-SK" sz="2400" dirty="0" smtClean="0"/>
              <a:t>              b + c &gt; 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035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Výška trojuholníka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56373" y="1307507"/>
            <a:ext cx="11818833" cy="5366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 smtClean="0"/>
              <a:t>výškou trojuholníka nazývame úsečku, ktorá leží na priamke prechádzajúcej vrcholom trojuholníka a kolmej na protiľahlú stranu. Navyše je spojnicou toho vrcholu a prieniku kolmice so stranou.</a:t>
            </a:r>
            <a:endParaRPr lang="sk-SK" sz="2400" dirty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Výšky trojuholníka :</a:t>
            </a:r>
          </a:p>
          <a:p>
            <a:r>
              <a:rPr lang="sk-SK" sz="2400" dirty="0" smtClean="0"/>
              <a:t>sú to najkratšie vzdialenosti vrcholov od protiľahlých strán resp. priamok preložených týmito stranami,</a:t>
            </a:r>
          </a:p>
          <a:p>
            <a:r>
              <a:rPr lang="sk-SK" sz="2400" dirty="0" smtClean="0"/>
              <a:t>všetky tri výšky sa pretínajú v jednom bode (O = </a:t>
            </a:r>
            <a:r>
              <a:rPr lang="sk-SK" sz="2400" dirty="0" err="1" smtClean="0"/>
              <a:t>ortocentrum</a:t>
            </a:r>
            <a:r>
              <a:rPr lang="sk-SK" sz="2400" dirty="0" smtClean="0"/>
              <a:t>),</a:t>
            </a:r>
          </a:p>
          <a:p>
            <a:r>
              <a:rPr lang="sk-SK" sz="2400" dirty="0" smtClean="0"/>
              <a:t>v ostrouhlom trojuholníku je priesečník výšok vo vnútri trojuholníka,</a:t>
            </a:r>
          </a:p>
          <a:p>
            <a:r>
              <a:rPr lang="sk-SK" sz="2400" dirty="0" smtClean="0"/>
              <a:t>v pravouhlom trojuholníku je priesečník výšok totožný s vrcholom trojuholníka, pri ktorom je pravý uhol,</a:t>
            </a:r>
          </a:p>
          <a:p>
            <a:r>
              <a:rPr lang="sk-SK" sz="2400" dirty="0" smtClean="0"/>
              <a:t>v tupouhlom trojuholníku je priesečník priamok preložených výškami mimo trojuholníka.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09243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3404" t="52020" r="64763" b="13102"/>
          <a:stretch/>
        </p:blipFill>
        <p:spPr>
          <a:xfrm>
            <a:off x="350376" y="1751887"/>
            <a:ext cx="3395147" cy="305084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l="38516" t="52020" r="37173" b="13102"/>
          <a:stretch/>
        </p:blipFill>
        <p:spPr>
          <a:xfrm>
            <a:off x="4255477" y="1751887"/>
            <a:ext cx="3780692" cy="305084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2"/>
          <a:srcRect l="67238" t="52020" r="11945" b="13102"/>
          <a:stretch/>
        </p:blipFill>
        <p:spPr>
          <a:xfrm>
            <a:off x="8721969" y="1751887"/>
            <a:ext cx="3237054" cy="30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1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Ťažnice a ťažisko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47828" y="1213503"/>
            <a:ext cx="11707738" cy="2572284"/>
          </a:xfrm>
        </p:spPr>
        <p:txBody>
          <a:bodyPr>
            <a:normAutofit/>
          </a:bodyPr>
          <a:lstStyle/>
          <a:p>
            <a:r>
              <a:rPr lang="sk-SK" sz="2400" dirty="0" smtClean="0"/>
              <a:t>ťažnicou trojuholníka nazývame úsečku, ktorá spája vrchol trojuholníka so stredom protiľahlej strany,</a:t>
            </a:r>
          </a:p>
          <a:p>
            <a:r>
              <a:rPr lang="sk-SK" sz="2400" dirty="0" smtClean="0"/>
              <a:t>všetky tri ťažnice sa pretínajú v jednom bode, ktorý sa volá ťažisko T trojuholníka,</a:t>
            </a:r>
          </a:p>
          <a:p>
            <a:r>
              <a:rPr lang="sk-SK" sz="2400" dirty="0" smtClean="0"/>
              <a:t>ťažisko trojuholníka je vzdialené dve tretiny dĺžky ťažnice od </a:t>
            </a:r>
            <a:r>
              <a:rPr lang="sk-SK" sz="2400" dirty="0" err="1" smtClean="0"/>
              <a:t>vrchola</a:t>
            </a:r>
            <a:r>
              <a:rPr lang="sk-SK" sz="2400" dirty="0" smtClean="0"/>
              <a:t> trojuholníka a jednu tretinu dĺžky ťažnice od stredu strany,</a:t>
            </a:r>
          </a:p>
          <a:p>
            <a:r>
              <a:rPr lang="sk-SK" sz="2400" dirty="0" smtClean="0"/>
              <a:t>ťažisko leží vo vnútri v každom type trojuholníka.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36508" t="29214" r="43431" b="49983"/>
          <a:stretch/>
        </p:blipFill>
        <p:spPr>
          <a:xfrm>
            <a:off x="3757712" y="4213077"/>
            <a:ext cx="3765028" cy="21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63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Stredné priečky trojuholníka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07649" y="1504060"/>
            <a:ext cx="11046151" cy="1837017"/>
          </a:xfrm>
        </p:spPr>
        <p:txBody>
          <a:bodyPr>
            <a:normAutofit/>
          </a:bodyPr>
          <a:lstStyle/>
          <a:p>
            <a:r>
              <a:rPr lang="sk-SK" sz="2400" dirty="0" smtClean="0"/>
              <a:t>sú to spojnice stredov strán trojuholníka,</a:t>
            </a:r>
          </a:p>
          <a:p>
            <a:r>
              <a:rPr lang="sk-SK" sz="2400" dirty="0" smtClean="0"/>
              <a:t>sú rovnobežné s prislúchajúcimi stranami </a:t>
            </a:r>
            <a:r>
              <a:rPr lang="sk-SK" sz="2400" dirty="0" err="1" smtClean="0"/>
              <a:t>t.z</a:t>
            </a:r>
            <a:r>
              <a:rPr lang="sk-SK" sz="2400" dirty="0" smtClean="0"/>
              <a:t>. so stranou, ktorej stredom neprechádza,</a:t>
            </a:r>
          </a:p>
          <a:p>
            <a:r>
              <a:rPr lang="sk-SK" sz="2400" dirty="0" smtClean="0"/>
              <a:t>ich dĺžky sú vždy polovičnou dĺžkou z prislúchajúcich si rovnobežných strán,</a:t>
            </a:r>
          </a:p>
          <a:p>
            <a:r>
              <a:rPr lang="sk-SK" sz="2400" dirty="0" smtClean="0"/>
              <a:t>rozdeľujú trojuholník na štyri zhodné menšie trojuholníky.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36309" t="49655" r="42276" b="27768"/>
          <a:stretch/>
        </p:blipFill>
        <p:spPr>
          <a:xfrm>
            <a:off x="3913973" y="4016522"/>
            <a:ext cx="3977313" cy="2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2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439</Words>
  <Application>Microsoft Office PowerPoint</Application>
  <PresentationFormat>Širokouhlá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balíka Office</vt:lpstr>
      <vt:lpstr>Prvky trojuholníka a jeho vlastnosti</vt:lpstr>
      <vt:lpstr>Prezentácia programu PowerPoint</vt:lpstr>
      <vt:lpstr>Klasifikácia trojuholníkov podľa veľkosti strán</vt:lpstr>
      <vt:lpstr>Klasifikácia trojuholníkov podľa najväčšieho uhla:</vt:lpstr>
      <vt:lpstr>V každom trojuholníku platí:</vt:lpstr>
      <vt:lpstr>Výška trojuholníka</vt:lpstr>
      <vt:lpstr>Prezentácia programu PowerPoint</vt:lpstr>
      <vt:lpstr>Ťažnice a ťažisko</vt:lpstr>
      <vt:lpstr>Stredné priečky trojuholníka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Prvky trojuholníka a jeho vlastnosti</dc:title>
  <dc:creator>Používateľ systému Windows</dc:creator>
  <cp:lastModifiedBy>Dušan Andraško</cp:lastModifiedBy>
  <cp:revision>12</cp:revision>
  <dcterms:created xsi:type="dcterms:W3CDTF">2021-02-02T11:05:03Z</dcterms:created>
  <dcterms:modified xsi:type="dcterms:W3CDTF">2022-03-08T11:00:15Z</dcterms:modified>
</cp:coreProperties>
</file>