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8" r:id="rId9"/>
    <p:sldId id="270" r:id="rId10"/>
    <p:sldId id="272" r:id="rId11"/>
    <p:sldId id="273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D749"/>
    <a:srgbClr val="01D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22A9-4C4D-4521-AA98-96658CABBC24}" type="datetimeFigureOut">
              <a:rPr lang="sk-SK" smtClean="0"/>
              <a:t>16. 5. 2022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6BDA-2339-4A07-84E3-69F1B79DCE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430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22A9-4C4D-4521-AA98-96658CABBC24}" type="datetimeFigureOut">
              <a:rPr lang="sk-SK" smtClean="0"/>
              <a:t>16. 5. 2022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6BDA-2339-4A07-84E3-69F1B79DCE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89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22A9-4C4D-4521-AA98-96658CABBC24}" type="datetimeFigureOut">
              <a:rPr lang="sk-SK" smtClean="0"/>
              <a:t>16. 5. 2022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6BDA-2339-4A07-84E3-69F1B79DCE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3484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22A9-4C4D-4521-AA98-96658CABBC24}" type="datetimeFigureOut">
              <a:rPr lang="sk-SK" smtClean="0"/>
              <a:t>16. 5. 2022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6BDA-2339-4A07-84E3-69F1B79DCE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6997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22A9-4C4D-4521-AA98-96658CABBC24}" type="datetimeFigureOut">
              <a:rPr lang="sk-SK" smtClean="0"/>
              <a:t>16. 5. 2022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6BDA-2339-4A07-84E3-69F1B79DCE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5896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22A9-4C4D-4521-AA98-96658CABBC24}" type="datetimeFigureOut">
              <a:rPr lang="sk-SK" smtClean="0"/>
              <a:t>16. 5. 2022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6BDA-2339-4A07-84E3-69F1B79DCE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9000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22A9-4C4D-4521-AA98-96658CABBC24}" type="datetimeFigureOut">
              <a:rPr lang="sk-SK" smtClean="0"/>
              <a:t>16. 5. 2022</a:t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6BDA-2339-4A07-84E3-69F1B79DCE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0653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22A9-4C4D-4521-AA98-96658CABBC24}" type="datetimeFigureOut">
              <a:rPr lang="sk-SK" smtClean="0"/>
              <a:t>16. 5. 2022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6BDA-2339-4A07-84E3-69F1B79DCE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903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22A9-4C4D-4521-AA98-96658CABBC24}" type="datetimeFigureOut">
              <a:rPr lang="sk-SK" smtClean="0"/>
              <a:t>16. 5. 2022</a:t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6BDA-2339-4A07-84E3-69F1B79DCE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2261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22A9-4C4D-4521-AA98-96658CABBC24}" type="datetimeFigureOut">
              <a:rPr lang="sk-SK" smtClean="0"/>
              <a:t>16. 5. 2022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6BDA-2339-4A07-84E3-69F1B79DCE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4125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22A9-4C4D-4521-AA98-96658CABBC24}" type="datetimeFigureOut">
              <a:rPr lang="sk-SK" smtClean="0"/>
              <a:t>16. 5. 2022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6BDA-2339-4A07-84E3-69F1B79DCE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088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E22A9-4C4D-4521-AA98-96658CABBC24}" type="datetimeFigureOut">
              <a:rPr lang="sk-SK" smtClean="0"/>
              <a:t>16. 5. 2022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36BDA-2339-4A07-84E3-69F1B79DCE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9157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Os uhla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4241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 smtClean="0"/>
              <a:t>Bodkočiarkovane narysujeme polpriamku VE. Polpriamka VE je os uhla BVA. </a:t>
            </a:r>
            <a:endParaRPr lang="sk-SK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2667"/>
                <a:ext cx="10515600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sk-SK" b="1" dirty="0" smtClean="0"/>
                  <a:t>8. o; o = VE</a:t>
                </a:r>
              </a:p>
              <a:p>
                <a:pPr marL="0" indent="0">
                  <a:buNone/>
                </a:pPr>
                <a:endParaRPr lang="sk-SK" b="1" dirty="0"/>
              </a:p>
              <a:p>
                <a:pPr marL="0" indent="0">
                  <a:buNone/>
                </a:pPr>
                <a:endParaRPr lang="sk-SK" b="1" dirty="0" smtClean="0"/>
              </a:p>
              <a:p>
                <a:pPr marL="0" indent="0">
                  <a:buNone/>
                </a:pPr>
                <a:endParaRPr lang="sk-SK" b="1" dirty="0"/>
              </a:p>
              <a:p>
                <a:pPr marL="0" indent="0">
                  <a:buNone/>
                </a:pPr>
                <a:endParaRPr lang="sk-SK" b="1" dirty="0" smtClean="0"/>
              </a:p>
              <a:p>
                <a:pPr marL="0" indent="0">
                  <a:buNone/>
                </a:pPr>
                <a:endParaRPr lang="sk-SK" b="1" dirty="0"/>
              </a:p>
              <a:p>
                <a:pPr marL="0" indent="0">
                  <a:buNone/>
                </a:pPr>
                <a:endParaRPr lang="sk-SK" b="1" dirty="0" smtClean="0"/>
              </a:p>
              <a:p>
                <a:pPr marL="0" indent="0">
                  <a:buNone/>
                </a:pPr>
                <a:endParaRPr lang="sk-SK" b="1" dirty="0" smtClean="0"/>
              </a:p>
              <a:p>
                <a:pPr marL="0" indent="0">
                  <a:buNone/>
                </a:pPr>
                <a:r>
                  <a:rPr lang="sk-SK" dirty="0" smtClean="0">
                    <a:ea typeface="Cambria Math" panose="02040503050406030204" pitchFamily="18" charset="0"/>
                  </a:rPr>
                  <a:t>l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∢</m:t>
                    </m:r>
                  </m:oMath>
                </a14:m>
                <a:r>
                  <a:rPr lang="sk-SK" dirty="0" smtClean="0"/>
                  <a:t> EVA I= l</a:t>
                </a:r>
                <a:r>
                  <a:rPr lang="sk-SK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∢</m:t>
                    </m:r>
                  </m:oMath>
                </a14:m>
                <a:r>
                  <a:rPr lang="sk-SK" dirty="0" smtClean="0"/>
                  <a:t> EVA l </a:t>
                </a:r>
                <a:endParaRPr lang="sk-SK" dirty="0"/>
              </a:p>
              <a:p>
                <a:pPr marL="0" indent="0">
                  <a:buNone/>
                </a:pPr>
                <a:endParaRPr lang="sk-SK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∢</m:t>
                      </m:r>
                    </m:oMath>
                  </m:oMathPara>
                </a14:m>
                <a:endParaRPr lang="sk-SK" b="1" dirty="0"/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2667"/>
                <a:ext cx="10515600" cy="4351338"/>
              </a:xfrm>
              <a:blipFill>
                <a:blip r:embed="rId2"/>
                <a:stretch>
                  <a:fillRect l="-928" t="-322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Rovná spojovacia šípka 5"/>
          <p:cNvCxnSpPr/>
          <p:nvPr/>
        </p:nvCxnSpPr>
        <p:spPr>
          <a:xfrm>
            <a:off x="2184399" y="1879601"/>
            <a:ext cx="372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Skupina 9"/>
          <p:cNvGrpSpPr/>
          <p:nvPr/>
        </p:nvGrpSpPr>
        <p:grpSpPr>
          <a:xfrm>
            <a:off x="4917398" y="1926366"/>
            <a:ext cx="6370664" cy="4385534"/>
            <a:chOff x="4917398" y="1926366"/>
            <a:chExt cx="6370664" cy="4385534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17398" y="2171900"/>
              <a:ext cx="6108197" cy="41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Obdĺžnik 6"/>
            <p:cNvSpPr/>
            <p:nvPr/>
          </p:nvSpPr>
          <p:spPr>
            <a:xfrm>
              <a:off x="6064128" y="3041120"/>
              <a:ext cx="630941" cy="4910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dirty="0" smtClean="0">
                  <a:solidFill>
                    <a:schemeClr val="tx1"/>
                  </a:solidFill>
                </a:rPr>
                <a:t>k</a:t>
              </a:r>
              <a:endParaRPr lang="sk-SK" dirty="0">
                <a:solidFill>
                  <a:schemeClr val="tx1"/>
                </a:solidFill>
              </a:endParaRPr>
            </a:p>
          </p:txBody>
        </p:sp>
        <p:sp>
          <p:nvSpPr>
            <p:cNvPr id="8" name="Obdĺžnik 7"/>
            <p:cNvSpPr/>
            <p:nvPr/>
          </p:nvSpPr>
          <p:spPr>
            <a:xfrm>
              <a:off x="9556584" y="1926366"/>
              <a:ext cx="630941" cy="4910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dirty="0" smtClean="0">
                  <a:solidFill>
                    <a:schemeClr val="tx1"/>
                  </a:solidFill>
                </a:rPr>
                <a:t>k</a:t>
              </a:r>
              <a:r>
                <a:rPr lang="sk-SK" baseline="-25000" dirty="0" smtClean="0">
                  <a:solidFill>
                    <a:schemeClr val="tx1"/>
                  </a:solidFill>
                </a:rPr>
                <a:t>1</a:t>
              </a:r>
              <a:endParaRPr lang="sk-SK" dirty="0">
                <a:solidFill>
                  <a:schemeClr val="tx1"/>
                </a:solidFill>
              </a:endParaRPr>
            </a:p>
          </p:txBody>
        </p:sp>
        <p:sp>
          <p:nvSpPr>
            <p:cNvPr id="9" name="Obdĺžnik 8"/>
            <p:cNvSpPr/>
            <p:nvPr/>
          </p:nvSpPr>
          <p:spPr>
            <a:xfrm>
              <a:off x="10657121" y="4852987"/>
              <a:ext cx="630941" cy="4910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dirty="0" smtClean="0">
                  <a:solidFill>
                    <a:schemeClr val="tx1"/>
                  </a:solidFill>
                </a:rPr>
                <a:t>k</a:t>
              </a:r>
              <a:r>
                <a:rPr lang="sk-SK" baseline="-25000" dirty="0" smtClean="0">
                  <a:solidFill>
                    <a:schemeClr val="tx1"/>
                  </a:solidFill>
                </a:rPr>
                <a:t>2</a:t>
              </a:r>
              <a:endParaRPr lang="sk-SK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096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ZOPAKUJME SI !</a:t>
            </a:r>
            <a:endParaRPr lang="sk-SK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ástupný objekt pre obsah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sk-SK" sz="4400" dirty="0" smtClean="0"/>
              <a:t>Os uhla delí uhol na dva .................... </a:t>
            </a:r>
            <a:r>
              <a:rPr lang="sk-SK" sz="4400" dirty="0"/>
              <a:t>u</a:t>
            </a:r>
            <a:r>
              <a:rPr lang="sk-SK" sz="4400" dirty="0" smtClean="0"/>
              <a:t>hly.</a:t>
            </a:r>
          </a:p>
          <a:p>
            <a:pPr>
              <a:lnSpc>
                <a:spcPct val="150000"/>
              </a:lnSpc>
            </a:pPr>
            <a:r>
              <a:rPr lang="sk-SK" sz="4400" dirty="0" smtClean="0"/>
              <a:t>Delí uhol na dve ......................... časti.</a:t>
            </a:r>
          </a:p>
          <a:p>
            <a:pPr>
              <a:lnSpc>
                <a:spcPct val="150000"/>
              </a:lnSpc>
            </a:pPr>
            <a:r>
              <a:rPr lang="sk-SK" sz="4400" dirty="0" smtClean="0"/>
              <a:t>Os uhla rysujeme ............................ čiarou.</a:t>
            </a:r>
          </a:p>
          <a:p>
            <a:pPr>
              <a:lnSpc>
                <a:spcPct val="150000"/>
              </a:lnSpc>
            </a:pPr>
            <a:r>
              <a:rPr lang="sk-SK" sz="4400" dirty="0" smtClean="0"/>
              <a:t>Os uhla prechádza vždy .................... </a:t>
            </a:r>
            <a:r>
              <a:rPr lang="sk-SK" sz="4400" dirty="0"/>
              <a:t>u</a:t>
            </a:r>
            <a:r>
              <a:rPr lang="sk-SK" sz="4400" dirty="0" smtClean="0"/>
              <a:t>hla.</a:t>
            </a:r>
            <a:endParaRPr lang="sk-SK" sz="4400" dirty="0"/>
          </a:p>
        </p:txBody>
      </p:sp>
      <p:sp>
        <p:nvSpPr>
          <p:cNvPr id="5" name="Obdĺžnik 4"/>
          <p:cNvSpPr/>
          <p:nvPr/>
        </p:nvSpPr>
        <p:spPr>
          <a:xfrm>
            <a:off x="6858000" y="1847088"/>
            <a:ext cx="2468880" cy="5852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FF0000"/>
                </a:solidFill>
              </a:rPr>
              <a:t>zhodné</a:t>
            </a:r>
            <a:endParaRPr lang="sk-SK" sz="3200" b="1" dirty="0">
              <a:solidFill>
                <a:srgbClr val="FF0000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5623560" y="2977801"/>
            <a:ext cx="2468880" cy="5852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FF0000"/>
                </a:solidFill>
              </a:rPr>
              <a:t>rovnaké</a:t>
            </a:r>
            <a:endParaRPr lang="sk-SK" sz="3200" b="1" dirty="0">
              <a:solidFill>
                <a:srgbClr val="FF0000"/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5760720" y="4012025"/>
            <a:ext cx="3383280" cy="5852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FF0000"/>
                </a:solidFill>
              </a:rPr>
              <a:t>bodkočiarkovanou</a:t>
            </a:r>
            <a:endParaRPr lang="sk-SK" sz="3200" b="1" dirty="0">
              <a:solidFill>
                <a:srgbClr val="FF0000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6434328" y="5228225"/>
            <a:ext cx="2468880" cy="325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rgbClr val="FF0000"/>
                </a:solidFill>
              </a:rPr>
              <a:t>vrcholom</a:t>
            </a:r>
            <a:endParaRPr lang="sk-SK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69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Ako rozdelíme uhol na dva rovnaké časti?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Zober si pripravený farebný papier.</a:t>
            </a:r>
          </a:p>
          <a:p>
            <a:r>
              <a:rPr lang="sk-SK" dirty="0" smtClean="0"/>
              <a:t>Koľko vidíš pravých uhlov?</a:t>
            </a:r>
          </a:p>
          <a:p>
            <a:r>
              <a:rPr lang="sk-SK" dirty="0" smtClean="0"/>
              <a:t>Papier prelož tak, že stranu v jednom rohu prilož k druhej strane (tak ako na obrázku).</a:t>
            </a:r>
          </a:p>
          <a:p>
            <a:pPr marL="0" indent="0">
              <a:buNone/>
            </a:pPr>
            <a:endParaRPr lang="sk-SK" dirty="0" smtClean="0"/>
          </a:p>
          <a:p>
            <a:endParaRPr lang="sk-SK" dirty="0"/>
          </a:p>
        </p:txBody>
      </p:sp>
      <p:grpSp>
        <p:nvGrpSpPr>
          <p:cNvPr id="13" name="Skupina 12"/>
          <p:cNvGrpSpPr/>
          <p:nvPr/>
        </p:nvGrpSpPr>
        <p:grpSpPr>
          <a:xfrm>
            <a:off x="1595895" y="4149079"/>
            <a:ext cx="5928433" cy="1656185"/>
            <a:chOff x="1595895" y="4149079"/>
            <a:chExt cx="5928433" cy="1656185"/>
          </a:xfrm>
        </p:grpSpPr>
        <p:grpSp>
          <p:nvGrpSpPr>
            <p:cNvPr id="4" name="Skupina 3"/>
            <p:cNvGrpSpPr/>
            <p:nvPr/>
          </p:nvGrpSpPr>
          <p:grpSpPr>
            <a:xfrm>
              <a:off x="1595895" y="4149079"/>
              <a:ext cx="5928433" cy="1656185"/>
              <a:chOff x="1523887" y="4221087"/>
              <a:chExt cx="5928433" cy="1656185"/>
            </a:xfrm>
          </p:grpSpPr>
          <p:sp>
            <p:nvSpPr>
              <p:cNvPr id="5" name="Obdélník 3"/>
              <p:cNvSpPr/>
              <p:nvPr/>
            </p:nvSpPr>
            <p:spPr>
              <a:xfrm>
                <a:off x="1523887" y="4221087"/>
                <a:ext cx="2495004" cy="164943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6" name="Obdélník 4"/>
              <p:cNvSpPr/>
              <p:nvPr/>
            </p:nvSpPr>
            <p:spPr>
              <a:xfrm>
                <a:off x="4932040" y="4221088"/>
                <a:ext cx="2520280" cy="165618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7" name="Pravoúhlý trojúhelník 5"/>
              <p:cNvSpPr/>
              <p:nvPr/>
            </p:nvSpPr>
            <p:spPr>
              <a:xfrm rot="16200000">
                <a:off x="4932040" y="4221088"/>
                <a:ext cx="1656000" cy="1656000"/>
              </a:xfrm>
              <a:prstGeom prst="rtTriangle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8" name="Obdélník 6"/>
              <p:cNvSpPr/>
              <p:nvPr/>
            </p:nvSpPr>
            <p:spPr>
              <a:xfrm>
                <a:off x="6588224" y="4221088"/>
                <a:ext cx="864096" cy="165618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</p:grpSp>
        <p:sp>
          <p:nvSpPr>
            <p:cNvPr id="9" name="Rovnoramenný trojuholník 8"/>
            <p:cNvSpPr/>
            <p:nvPr/>
          </p:nvSpPr>
          <p:spPr>
            <a:xfrm>
              <a:off x="5004049" y="4149079"/>
              <a:ext cx="1656000" cy="1656001"/>
            </a:xfrm>
            <a:prstGeom prst="triangle">
              <a:avLst>
                <a:gd name="adj" fmla="val 9823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0" name="Zahnutá šípka nadol 9"/>
            <p:cNvSpPr/>
            <p:nvPr/>
          </p:nvSpPr>
          <p:spPr>
            <a:xfrm rot="2512671">
              <a:off x="5460274" y="4715691"/>
              <a:ext cx="1058092" cy="509452"/>
            </a:xfrm>
            <a:prstGeom prst="curved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865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2"/>
          <p:cNvSpPr txBox="1">
            <a:spLocks/>
          </p:cNvSpPr>
          <p:nvPr/>
        </p:nvSpPr>
        <p:spPr>
          <a:xfrm>
            <a:off x="838200" y="731520"/>
            <a:ext cx="10515600" cy="54454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smtClean="0"/>
              <a:t>Vystri papier. </a:t>
            </a:r>
          </a:p>
          <a:p>
            <a:r>
              <a:rPr lang="sk-SK" dirty="0" smtClean="0"/>
              <a:t>Čo vidíš?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r>
              <a:rPr lang="sk-SK" dirty="0" smtClean="0"/>
              <a:t>Po rozložení uvidíme polpriamku, ktorá pôvodný pravý uhol rozdelila na dve rovnaké časti. </a:t>
            </a:r>
          </a:p>
          <a:p>
            <a:r>
              <a:rPr lang="sk-SK" dirty="0" smtClean="0"/>
              <a:t>Každá časť má teda rovnaký uhol, ktorý meria ..............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sz="4400" dirty="0" smtClean="0"/>
              <a:t>      Takáto priamka sa nazýva </a:t>
            </a:r>
            <a:r>
              <a:rPr lang="sk-SK" sz="4400" b="1" dirty="0" smtClean="0">
                <a:solidFill>
                  <a:srgbClr val="FF0000"/>
                </a:solidFill>
              </a:rPr>
              <a:t>os uhla</a:t>
            </a:r>
            <a:r>
              <a:rPr lang="sk-SK" sz="4400" b="1" dirty="0" smtClean="0"/>
              <a:t>.</a:t>
            </a:r>
            <a:endParaRPr lang="sk-SK" sz="4400" b="1" dirty="0" smtClean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sk-SK" sz="4400" dirty="0" smtClean="0"/>
          </a:p>
          <a:p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3448594" y="1476103"/>
            <a:ext cx="2560320" cy="1470243"/>
          </a:xfrm>
          <a:prstGeom prst="rect">
            <a:avLst/>
          </a:prstGeom>
          <a:solidFill>
            <a:srgbClr val="01D3E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7" name="Rovná spojnica 6"/>
          <p:cNvCxnSpPr/>
          <p:nvPr/>
        </p:nvCxnSpPr>
        <p:spPr>
          <a:xfrm flipV="1">
            <a:off x="3448594" y="1476103"/>
            <a:ext cx="1628503" cy="1470244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ovéPole 15"/>
          <p:cNvSpPr txBox="1"/>
          <p:nvPr/>
        </p:nvSpPr>
        <p:spPr>
          <a:xfrm>
            <a:off x="3448594" y="2204723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>
                <a:solidFill>
                  <a:srgbClr val="FF0000"/>
                </a:solidFill>
              </a:rPr>
              <a:t>45°</a:t>
            </a:r>
            <a:endParaRPr lang="cs-CZ" b="1" dirty="0">
              <a:solidFill>
                <a:srgbClr val="FF0000"/>
              </a:solidFill>
            </a:endParaRPr>
          </a:p>
        </p:txBody>
      </p:sp>
      <p:sp>
        <p:nvSpPr>
          <p:cNvPr id="13" name="TextovéPole 15"/>
          <p:cNvSpPr txBox="1"/>
          <p:nvPr/>
        </p:nvSpPr>
        <p:spPr>
          <a:xfrm>
            <a:off x="3844638" y="257701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>
                <a:solidFill>
                  <a:srgbClr val="FF0000"/>
                </a:solidFill>
              </a:rPr>
              <a:t>45°</a:t>
            </a:r>
            <a:endParaRPr lang="cs-CZ" b="1" dirty="0">
              <a:solidFill>
                <a:srgbClr val="FF0000"/>
              </a:solidFill>
            </a:endParaRPr>
          </a:p>
        </p:txBody>
      </p:sp>
      <p:sp>
        <p:nvSpPr>
          <p:cNvPr id="15" name="TextovéPole 15"/>
          <p:cNvSpPr txBox="1"/>
          <p:nvPr/>
        </p:nvSpPr>
        <p:spPr>
          <a:xfrm>
            <a:off x="8101870" y="406012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>
                <a:solidFill>
                  <a:srgbClr val="FF0000"/>
                </a:solidFill>
              </a:rPr>
              <a:t>45°</a:t>
            </a:r>
            <a:endParaRPr lang="cs-CZ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19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Konštrukcia osi uhla: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4663" y="1690688"/>
            <a:ext cx="666934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/>
              <p:cNvSpPr/>
              <p:nvPr/>
            </p:nvSpPr>
            <p:spPr>
              <a:xfrm>
                <a:off x="838200" y="1780710"/>
                <a:ext cx="3651449" cy="12618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sk-SK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Príklad:  </a:t>
                </a:r>
                <a:r>
                  <a:rPr lang="sk-SK" sz="2400" dirty="0" smtClean="0"/>
                  <a:t>Zostroj os uhla BVA</a:t>
                </a:r>
              </a:p>
              <a:p>
                <a:endParaRPr lang="sk-SK" sz="2400" dirty="0"/>
              </a:p>
              <a:p>
                <a:r>
                  <a:rPr lang="sk-SK" sz="2800" b="1" dirty="0" smtClean="0"/>
                  <a:t>1. </a:t>
                </a:r>
                <a14:m>
                  <m:oMath xmlns:m="http://schemas.openxmlformats.org/officeDocument/2006/math">
                    <m:r>
                      <a:rPr lang="sk-SK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∢</m:t>
                    </m:r>
                    <m:r>
                      <a:rPr lang="sk-SK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𝑩𝑽𝑨</m:t>
                    </m:r>
                  </m:oMath>
                </a14:m>
                <a:r>
                  <a:rPr lang="sk-SK" sz="2800" b="1" dirty="0" smtClean="0"/>
                  <a:t> </a:t>
                </a:r>
              </a:p>
            </p:txBody>
          </p:sp>
        </mc:Choice>
        <mc:Fallback xmlns="">
          <p:sp>
            <p:nvSpPr>
              <p:cNvPr id="6" name="Obdĺžni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0710"/>
                <a:ext cx="3651449" cy="1261884"/>
              </a:xfrm>
              <a:prstGeom prst="rect">
                <a:avLst/>
              </a:prstGeom>
              <a:blipFill>
                <a:blip r:embed="rId3"/>
                <a:stretch>
                  <a:fillRect l="-3512" t="-4348" r="-1672" b="-1304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32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dirty="0" smtClean="0"/>
              <a:t>Kružidlom zostrojíme kružnicu </a:t>
            </a:r>
            <a:r>
              <a:rPr lang="sk-SK" sz="3200" dirty="0" smtClean="0">
                <a:solidFill>
                  <a:srgbClr val="FF0000"/>
                </a:solidFill>
              </a:rPr>
              <a:t>k</a:t>
            </a:r>
            <a:r>
              <a:rPr lang="sk-SK" sz="3200" dirty="0" smtClean="0"/>
              <a:t> so stredom v bode V a ľubovoľným polomerom </a:t>
            </a:r>
            <a:r>
              <a:rPr lang="sk-SK" sz="3200" dirty="0" smtClean="0">
                <a:solidFill>
                  <a:srgbClr val="0070C0"/>
                </a:solidFill>
              </a:rPr>
              <a:t>r</a:t>
            </a:r>
            <a:r>
              <a:rPr lang="sk-SK" sz="3200" dirty="0" smtClean="0"/>
              <a:t>.</a:t>
            </a:r>
            <a:endParaRPr lang="sk-SK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b="1" dirty="0" smtClean="0"/>
              <a:t>2. </a:t>
            </a:r>
            <a:r>
              <a:rPr lang="sk-SK" b="1" dirty="0" smtClean="0">
                <a:solidFill>
                  <a:srgbClr val="FF0000"/>
                </a:solidFill>
              </a:rPr>
              <a:t>k</a:t>
            </a:r>
            <a:r>
              <a:rPr lang="sk-SK" b="1" dirty="0" smtClean="0"/>
              <a:t>; </a:t>
            </a:r>
            <a:r>
              <a:rPr lang="sk-SK" b="1" dirty="0" smtClean="0">
                <a:solidFill>
                  <a:srgbClr val="FF0000"/>
                </a:solidFill>
              </a:rPr>
              <a:t>k</a:t>
            </a:r>
            <a:r>
              <a:rPr lang="sk-SK" b="1" dirty="0" smtClean="0"/>
              <a:t>(V, </a:t>
            </a:r>
            <a:r>
              <a:rPr lang="sk-SK" b="1" dirty="0" smtClean="0">
                <a:solidFill>
                  <a:srgbClr val="00B050"/>
                </a:solidFill>
              </a:rPr>
              <a:t>r</a:t>
            </a:r>
            <a:r>
              <a:rPr lang="sk-SK" b="1" dirty="0" smtClean="0"/>
              <a:t>)</a:t>
            </a:r>
            <a:endParaRPr lang="sk-SK" b="1" dirty="0"/>
          </a:p>
        </p:txBody>
      </p:sp>
      <p:grpSp>
        <p:nvGrpSpPr>
          <p:cNvPr id="11" name="Skupina 10"/>
          <p:cNvGrpSpPr/>
          <p:nvPr/>
        </p:nvGrpSpPr>
        <p:grpSpPr>
          <a:xfrm>
            <a:off x="4338170" y="1825625"/>
            <a:ext cx="7015630" cy="4209378"/>
            <a:chOff x="4338170" y="1825625"/>
            <a:chExt cx="7015630" cy="4209378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38170" y="1825625"/>
              <a:ext cx="7015630" cy="4209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Obdĺžnik 4"/>
            <p:cNvSpPr/>
            <p:nvPr/>
          </p:nvSpPr>
          <p:spPr>
            <a:xfrm>
              <a:off x="6442165" y="2785604"/>
              <a:ext cx="555172" cy="4833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dirty="0" smtClean="0">
                  <a:solidFill>
                    <a:srgbClr val="FF0000"/>
                  </a:solidFill>
                </a:rPr>
                <a:t>k</a:t>
              </a:r>
              <a:endParaRPr lang="sk-SK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Rovná spojovacia šípka 7"/>
            <p:cNvCxnSpPr/>
            <p:nvPr/>
          </p:nvCxnSpPr>
          <p:spPr>
            <a:xfrm flipV="1">
              <a:off x="5447211" y="4144102"/>
              <a:ext cx="2111829" cy="101572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Obdĺžnik 8"/>
            <p:cNvSpPr/>
            <p:nvPr/>
          </p:nvSpPr>
          <p:spPr>
            <a:xfrm>
              <a:off x="6997337" y="4443391"/>
              <a:ext cx="561703" cy="4171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dirty="0">
                  <a:solidFill>
                    <a:srgbClr val="0070C0"/>
                  </a:solidFill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559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dirty="0" smtClean="0"/>
              <a:t>Priesečníky ramien uhla a kružnice označíme bodmi C,D. 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k-SK" b="1" dirty="0" smtClean="0"/>
                  <a:t>3. </a:t>
                </a:r>
                <a:r>
                  <a:rPr lang="sk-SK" b="1" dirty="0" smtClean="0">
                    <a:solidFill>
                      <a:srgbClr val="0070C0"/>
                    </a:solidFill>
                  </a:rPr>
                  <a:t>C</a:t>
                </a:r>
                <a:r>
                  <a:rPr lang="sk-SK" b="1" dirty="0" smtClean="0"/>
                  <a:t>; </a:t>
                </a:r>
                <a:r>
                  <a:rPr lang="sk-SK" b="1" dirty="0" smtClean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sk-SK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k-SK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sk-SK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sk-SK" b="1" dirty="0" smtClean="0"/>
                  <a:t> VA</a:t>
                </a:r>
              </a:p>
              <a:p>
                <a:pPr marL="0" indent="0">
                  <a:buNone/>
                </a:pPr>
                <a:r>
                  <a:rPr lang="sk-SK" b="1" dirty="0" smtClean="0"/>
                  <a:t>4. </a:t>
                </a:r>
                <a:r>
                  <a:rPr lang="sk-SK" b="1" dirty="0" smtClean="0">
                    <a:solidFill>
                      <a:srgbClr val="0070C0"/>
                    </a:solidFill>
                  </a:rPr>
                  <a:t>D</a:t>
                </a:r>
                <a:r>
                  <a:rPr lang="sk-SK" b="1" dirty="0" smtClean="0"/>
                  <a:t>; </a:t>
                </a:r>
                <a:r>
                  <a:rPr lang="sk-SK" b="1" dirty="0">
                    <a:solidFill>
                      <a:srgbClr val="0070C0"/>
                    </a:solidFill>
                  </a:rPr>
                  <a:t>D</a:t>
                </a:r>
                <a14:m>
                  <m:oMath xmlns:m="http://schemas.openxmlformats.org/officeDocument/2006/math">
                    <m:r>
                      <a:rPr lang="sk-SK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k-SK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sk-SK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sk-SK" b="1" dirty="0" smtClean="0"/>
                  <a:t> VB</a:t>
                </a:r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Skupina 8"/>
          <p:cNvGrpSpPr/>
          <p:nvPr/>
        </p:nvGrpSpPr>
        <p:grpSpPr>
          <a:xfrm>
            <a:off x="4651632" y="1825625"/>
            <a:ext cx="6702168" cy="4140000"/>
            <a:chOff x="4651632" y="1825625"/>
            <a:chExt cx="6702168" cy="414000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51632" y="1825625"/>
              <a:ext cx="6702168" cy="41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Obdĺžnik 4"/>
            <p:cNvSpPr/>
            <p:nvPr/>
          </p:nvSpPr>
          <p:spPr>
            <a:xfrm>
              <a:off x="6544491" y="2743201"/>
              <a:ext cx="513806" cy="4833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dirty="0" smtClean="0">
                  <a:solidFill>
                    <a:schemeClr val="tx1"/>
                  </a:solidFill>
                </a:rPr>
                <a:t>k</a:t>
              </a:r>
              <a:endParaRPr lang="sk-SK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Rovná spojovacia šípka 6"/>
          <p:cNvCxnSpPr/>
          <p:nvPr/>
        </p:nvCxnSpPr>
        <p:spPr>
          <a:xfrm>
            <a:off x="2921726" y="1825625"/>
            <a:ext cx="431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>
            <a:off x="2921726" y="2369910"/>
            <a:ext cx="431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60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400" dirty="0" smtClean="0"/>
              <a:t>Z bodu C zostrojíme kružnicu </a:t>
            </a:r>
            <a:r>
              <a:rPr lang="sk-SK" sz="3400" dirty="0" smtClean="0">
                <a:solidFill>
                  <a:srgbClr val="50D749"/>
                </a:solidFill>
              </a:rPr>
              <a:t>k</a:t>
            </a:r>
            <a:r>
              <a:rPr lang="sk-SK" sz="3400" baseline="-25000" dirty="0" smtClean="0">
                <a:solidFill>
                  <a:srgbClr val="50D749"/>
                </a:solidFill>
              </a:rPr>
              <a:t>1</a:t>
            </a:r>
            <a:r>
              <a:rPr lang="sk-SK" sz="3400" dirty="0" smtClean="0"/>
              <a:t> s ľubovoľným polomerom </a:t>
            </a:r>
            <a:r>
              <a:rPr lang="sk-SK" sz="3400" dirty="0" smtClean="0">
                <a:solidFill>
                  <a:srgbClr val="50D749"/>
                </a:solidFill>
              </a:rPr>
              <a:t>r</a:t>
            </a:r>
            <a:r>
              <a:rPr lang="sk-SK" sz="3400" baseline="-25000" dirty="0" smtClean="0">
                <a:solidFill>
                  <a:srgbClr val="50D749"/>
                </a:solidFill>
              </a:rPr>
              <a:t>1</a:t>
            </a:r>
            <a:r>
              <a:rPr lang="sk-SK" sz="3400" dirty="0" smtClean="0"/>
              <a:t>.</a:t>
            </a:r>
            <a:endParaRPr lang="sk-SK" sz="3400" baseline="-25000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b="1" dirty="0" smtClean="0"/>
              <a:t>5. </a:t>
            </a:r>
            <a:r>
              <a:rPr lang="sk-SK" b="1" dirty="0" smtClean="0">
                <a:solidFill>
                  <a:srgbClr val="50D749"/>
                </a:solidFill>
              </a:rPr>
              <a:t>k</a:t>
            </a:r>
            <a:r>
              <a:rPr lang="sk-SK" b="1" baseline="-25000" dirty="0" smtClean="0">
                <a:solidFill>
                  <a:srgbClr val="50D749"/>
                </a:solidFill>
              </a:rPr>
              <a:t>1</a:t>
            </a:r>
            <a:r>
              <a:rPr lang="sk-SK" b="1" dirty="0" smtClean="0"/>
              <a:t>; </a:t>
            </a:r>
            <a:r>
              <a:rPr lang="sk-SK" b="1" dirty="0" smtClean="0">
                <a:solidFill>
                  <a:srgbClr val="50D749"/>
                </a:solidFill>
              </a:rPr>
              <a:t>k</a:t>
            </a:r>
            <a:r>
              <a:rPr lang="sk-SK" b="1" baseline="-25000" dirty="0" smtClean="0">
                <a:solidFill>
                  <a:srgbClr val="50D749"/>
                </a:solidFill>
              </a:rPr>
              <a:t>1</a:t>
            </a:r>
            <a:r>
              <a:rPr lang="sk-SK" b="1" dirty="0" smtClean="0"/>
              <a:t> (C,</a:t>
            </a:r>
            <a:r>
              <a:rPr lang="sk-SK" b="1" dirty="0" smtClean="0">
                <a:solidFill>
                  <a:srgbClr val="FF0000"/>
                </a:solidFill>
              </a:rPr>
              <a:t>r</a:t>
            </a:r>
            <a:r>
              <a:rPr lang="sk-SK" b="1" baseline="-25000" dirty="0" smtClean="0">
                <a:solidFill>
                  <a:srgbClr val="FF0000"/>
                </a:solidFill>
              </a:rPr>
              <a:t>1</a:t>
            </a:r>
            <a:r>
              <a:rPr lang="sk-SK" b="1" dirty="0" smtClean="0"/>
              <a:t>)</a:t>
            </a:r>
            <a:endParaRPr lang="sk-SK" b="1" dirty="0"/>
          </a:p>
        </p:txBody>
      </p:sp>
      <p:sp>
        <p:nvSpPr>
          <p:cNvPr id="5" name="Obdĺžnik 4"/>
          <p:cNvSpPr/>
          <p:nvPr/>
        </p:nvSpPr>
        <p:spPr>
          <a:xfrm>
            <a:off x="6544491" y="2743201"/>
            <a:ext cx="513806" cy="483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solidFill>
                  <a:schemeClr val="tx1"/>
                </a:solidFill>
              </a:rPr>
              <a:t>k</a:t>
            </a:r>
            <a:endParaRPr lang="sk-SK" dirty="0">
              <a:solidFill>
                <a:schemeClr val="tx1"/>
              </a:solidFill>
            </a:endParaRPr>
          </a:p>
        </p:txBody>
      </p:sp>
      <p:grpSp>
        <p:nvGrpSpPr>
          <p:cNvPr id="14" name="Skupina 13"/>
          <p:cNvGrpSpPr/>
          <p:nvPr/>
        </p:nvGrpSpPr>
        <p:grpSpPr>
          <a:xfrm>
            <a:off x="4491741" y="1619743"/>
            <a:ext cx="7101250" cy="4451551"/>
            <a:chOff x="4491741" y="1619743"/>
            <a:chExt cx="7101250" cy="4451551"/>
          </a:xfrm>
        </p:grpSpPr>
        <p:grpSp>
          <p:nvGrpSpPr>
            <p:cNvPr id="11" name="Skupina 10"/>
            <p:cNvGrpSpPr/>
            <p:nvPr/>
          </p:nvGrpSpPr>
          <p:grpSpPr>
            <a:xfrm>
              <a:off x="4491741" y="1619743"/>
              <a:ext cx="7101250" cy="4451551"/>
              <a:chOff x="4491741" y="1619743"/>
              <a:chExt cx="7101250" cy="4451551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491741" y="1931294"/>
                <a:ext cx="7101250" cy="414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6" name="Obdĺžnik 5"/>
              <p:cNvSpPr/>
              <p:nvPr/>
            </p:nvSpPr>
            <p:spPr>
              <a:xfrm>
                <a:off x="8398934" y="2743201"/>
                <a:ext cx="423333" cy="4833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dirty="0" smtClean="0">
                    <a:solidFill>
                      <a:srgbClr val="FF0000"/>
                    </a:solidFill>
                  </a:rPr>
                  <a:t>r</a:t>
                </a:r>
                <a:r>
                  <a:rPr lang="sk-SK" baseline="-25000" dirty="0" smtClean="0">
                    <a:solidFill>
                      <a:srgbClr val="FF0000"/>
                    </a:solidFill>
                  </a:rPr>
                  <a:t>1</a:t>
                </a:r>
                <a:endParaRPr lang="sk-SK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Obdĺžnik 7"/>
              <p:cNvSpPr/>
              <p:nvPr/>
            </p:nvSpPr>
            <p:spPr>
              <a:xfrm>
                <a:off x="9152709" y="1619743"/>
                <a:ext cx="513806" cy="4833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dirty="0" smtClean="0">
                    <a:solidFill>
                      <a:srgbClr val="50D749"/>
                    </a:solidFill>
                  </a:rPr>
                  <a:t>k</a:t>
                </a:r>
                <a:r>
                  <a:rPr lang="sk-SK" baseline="-25000" dirty="0" smtClean="0">
                    <a:solidFill>
                      <a:srgbClr val="50D749"/>
                    </a:solidFill>
                  </a:rPr>
                  <a:t>1</a:t>
                </a:r>
                <a:endParaRPr lang="sk-SK" dirty="0">
                  <a:solidFill>
                    <a:srgbClr val="50D749"/>
                  </a:solidFill>
                </a:endParaRPr>
              </a:p>
            </p:txBody>
          </p:sp>
          <p:cxnSp>
            <p:nvCxnSpPr>
              <p:cNvPr id="10" name="Rovná spojovacia šípka 9"/>
              <p:cNvCxnSpPr/>
              <p:nvPr/>
            </p:nvCxnSpPr>
            <p:spPr>
              <a:xfrm flipV="1">
                <a:off x="7058297" y="3135086"/>
                <a:ext cx="2908663" cy="352697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bdĺžnik 12"/>
            <p:cNvSpPr/>
            <p:nvPr/>
          </p:nvSpPr>
          <p:spPr>
            <a:xfrm>
              <a:off x="5989829" y="2743201"/>
              <a:ext cx="630941" cy="4910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dirty="0" smtClean="0">
                  <a:solidFill>
                    <a:schemeClr val="tx1"/>
                  </a:solidFill>
                </a:rPr>
                <a:t>k</a:t>
              </a:r>
              <a:endParaRPr lang="sk-SK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853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 smtClean="0"/>
              <a:t>Z bodu D zostrojíme takú istú kružnicu ako z bodu C.</a:t>
            </a:r>
            <a:endParaRPr lang="sk-SK" sz="3600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b="1" dirty="0" smtClean="0"/>
              <a:t>6.</a:t>
            </a:r>
            <a:r>
              <a:rPr lang="sk-SK" b="1" dirty="0" smtClean="0">
                <a:solidFill>
                  <a:srgbClr val="50D749"/>
                </a:solidFill>
              </a:rPr>
              <a:t> k</a:t>
            </a:r>
            <a:r>
              <a:rPr lang="sk-SK" b="1" baseline="-25000" dirty="0">
                <a:solidFill>
                  <a:srgbClr val="50D749"/>
                </a:solidFill>
              </a:rPr>
              <a:t>2</a:t>
            </a:r>
            <a:r>
              <a:rPr lang="sk-SK" b="1" dirty="0" smtClean="0"/>
              <a:t>; </a:t>
            </a:r>
            <a:r>
              <a:rPr lang="sk-SK" b="1" dirty="0" smtClean="0">
                <a:solidFill>
                  <a:srgbClr val="50D749"/>
                </a:solidFill>
              </a:rPr>
              <a:t>k</a:t>
            </a:r>
            <a:r>
              <a:rPr lang="sk-SK" b="1" baseline="-25000" dirty="0">
                <a:solidFill>
                  <a:srgbClr val="50D749"/>
                </a:solidFill>
              </a:rPr>
              <a:t>2</a:t>
            </a:r>
            <a:r>
              <a:rPr lang="sk-SK" b="1" dirty="0" smtClean="0"/>
              <a:t> (D,</a:t>
            </a:r>
            <a:r>
              <a:rPr lang="sk-SK" b="1" dirty="0" smtClean="0">
                <a:solidFill>
                  <a:srgbClr val="FF0000"/>
                </a:solidFill>
              </a:rPr>
              <a:t>r</a:t>
            </a:r>
            <a:r>
              <a:rPr lang="sk-SK" b="1" baseline="-25000" dirty="0" smtClean="0">
                <a:solidFill>
                  <a:srgbClr val="FF0000"/>
                </a:solidFill>
              </a:rPr>
              <a:t>1</a:t>
            </a:r>
            <a:r>
              <a:rPr lang="sk-SK" b="1" dirty="0" smtClean="0"/>
              <a:t>)</a:t>
            </a:r>
          </a:p>
          <a:p>
            <a:pPr marL="0" indent="0">
              <a:buNone/>
            </a:pPr>
            <a:r>
              <a:rPr lang="sk-SK" dirty="0" smtClean="0"/>
              <a:t> </a:t>
            </a:r>
            <a:endParaRPr lang="sk-SK" dirty="0"/>
          </a:p>
        </p:txBody>
      </p:sp>
      <p:grpSp>
        <p:nvGrpSpPr>
          <p:cNvPr id="22" name="Skupina 21"/>
          <p:cNvGrpSpPr/>
          <p:nvPr/>
        </p:nvGrpSpPr>
        <p:grpSpPr>
          <a:xfrm>
            <a:off x="3943963" y="1758156"/>
            <a:ext cx="7195549" cy="4486275"/>
            <a:chOff x="929829" y="1825625"/>
            <a:chExt cx="7195549" cy="4486275"/>
          </a:xfrm>
        </p:grpSpPr>
        <p:grpSp>
          <p:nvGrpSpPr>
            <p:cNvPr id="19" name="Skupina 18"/>
            <p:cNvGrpSpPr/>
            <p:nvPr/>
          </p:nvGrpSpPr>
          <p:grpSpPr>
            <a:xfrm>
              <a:off x="929829" y="1825625"/>
              <a:ext cx="7195549" cy="4486275"/>
              <a:chOff x="4438635" y="1825625"/>
              <a:chExt cx="7195549" cy="4486275"/>
            </a:xfrm>
          </p:grpSpPr>
          <p:grpSp>
            <p:nvGrpSpPr>
              <p:cNvPr id="17" name="Skupina 16"/>
              <p:cNvGrpSpPr/>
              <p:nvPr/>
            </p:nvGrpSpPr>
            <p:grpSpPr>
              <a:xfrm>
                <a:off x="4438635" y="1825625"/>
                <a:ext cx="6915165" cy="4486275"/>
                <a:chOff x="4438635" y="1825625"/>
                <a:chExt cx="6915165" cy="4486275"/>
              </a:xfrm>
            </p:grpSpPr>
            <p:pic>
              <p:nvPicPr>
                <p:cNvPr id="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438635" y="2171900"/>
                  <a:ext cx="6915165" cy="4140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5" name="Obdĺžnik 4"/>
                <p:cNvSpPr/>
                <p:nvPr/>
              </p:nvSpPr>
              <p:spPr>
                <a:xfrm>
                  <a:off x="5915916" y="3007253"/>
                  <a:ext cx="630941" cy="4910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k-SK" dirty="0" smtClean="0">
                      <a:solidFill>
                        <a:schemeClr val="tx1"/>
                      </a:solidFill>
                    </a:rPr>
                    <a:t>k</a:t>
                  </a:r>
                  <a:endParaRPr lang="sk-SK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Obdĺžnik 6"/>
                <p:cNvSpPr/>
                <p:nvPr/>
              </p:nvSpPr>
              <p:spPr>
                <a:xfrm>
                  <a:off x="9488850" y="1825625"/>
                  <a:ext cx="630941" cy="4910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k-SK" dirty="0" smtClean="0">
                      <a:solidFill>
                        <a:schemeClr val="tx1"/>
                      </a:solidFill>
                    </a:rPr>
                    <a:t>k</a:t>
                  </a:r>
                  <a:r>
                    <a:rPr lang="sk-SK" baseline="-25000" dirty="0" smtClean="0">
                      <a:solidFill>
                        <a:schemeClr val="tx1"/>
                      </a:solidFill>
                    </a:rPr>
                    <a:t>1</a:t>
                  </a:r>
                  <a:endParaRPr lang="sk-SK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Obdĺžnik 8"/>
                <p:cNvSpPr/>
                <p:nvPr/>
              </p:nvSpPr>
              <p:spPr>
                <a:xfrm>
                  <a:off x="8874763" y="4241900"/>
                  <a:ext cx="630941" cy="4910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k-SK" dirty="0" smtClean="0">
                      <a:solidFill>
                        <a:srgbClr val="FF0000"/>
                      </a:solidFill>
                    </a:rPr>
                    <a:t>r</a:t>
                  </a:r>
                  <a:r>
                    <a:rPr lang="sk-SK" baseline="-25000" dirty="0" smtClean="0">
                      <a:solidFill>
                        <a:srgbClr val="FF0000"/>
                      </a:solidFill>
                    </a:rPr>
                    <a:t>1</a:t>
                  </a:r>
                  <a:endParaRPr lang="sk-SK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8" name="Obdĺžnik 17"/>
              <p:cNvSpPr/>
              <p:nvPr/>
            </p:nvSpPr>
            <p:spPr>
              <a:xfrm>
                <a:off x="11003243" y="5073122"/>
                <a:ext cx="630941" cy="4910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k-SK" dirty="0" smtClean="0">
                    <a:solidFill>
                      <a:srgbClr val="50D749"/>
                    </a:solidFill>
                  </a:rPr>
                  <a:t>k</a:t>
                </a:r>
                <a:r>
                  <a:rPr lang="sk-SK" baseline="-25000" dirty="0" smtClean="0">
                    <a:solidFill>
                      <a:srgbClr val="50D749"/>
                    </a:solidFill>
                  </a:rPr>
                  <a:t>2</a:t>
                </a:r>
                <a:endParaRPr lang="sk-SK" dirty="0">
                  <a:solidFill>
                    <a:srgbClr val="50D749"/>
                  </a:solidFill>
                </a:endParaRPr>
              </a:p>
            </p:txBody>
          </p:sp>
        </p:grpSp>
        <p:cxnSp>
          <p:nvCxnSpPr>
            <p:cNvPr id="11" name="Rovná spojovacia šípka 10"/>
            <p:cNvCxnSpPr/>
            <p:nvPr/>
          </p:nvCxnSpPr>
          <p:spPr>
            <a:xfrm flipV="1">
              <a:off x="4266015" y="4241900"/>
              <a:ext cx="2872278" cy="14221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308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 smtClean="0"/>
              <a:t>Priesečník kružníc k</a:t>
            </a:r>
            <a:r>
              <a:rPr lang="sk-SK" sz="3600" baseline="-25000" dirty="0" smtClean="0"/>
              <a:t>1</a:t>
            </a:r>
            <a:r>
              <a:rPr lang="sk-SK" sz="3600" dirty="0" smtClean="0"/>
              <a:t> a k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 označíme bodom E.</a:t>
            </a:r>
            <a:endParaRPr lang="sk-SK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k-SK" b="1" dirty="0" smtClean="0"/>
                  <a:t>7.</a:t>
                </a:r>
                <a:r>
                  <a:rPr lang="sk-SK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sk-SK" b="1" dirty="0" smtClean="0">
                    <a:solidFill>
                      <a:schemeClr val="tx1"/>
                    </a:solidFill>
                  </a:rPr>
                  <a:t>E; </a:t>
                </a:r>
                <a:r>
                  <a:rPr lang="sk-SK" b="1" dirty="0">
                    <a:solidFill>
                      <a:schemeClr val="tx1"/>
                    </a:solidFill>
                  </a:rPr>
                  <a:t>E</a:t>
                </a:r>
                <a14:m>
                  <m:oMath xmlns:m="http://schemas.openxmlformats.org/officeDocument/2006/math">
                    <m:r>
                      <a:rPr lang="sk-SK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k-SK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sk-SK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sk-SK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sk-SK" b="1" dirty="0" smtClean="0"/>
                  <a:t> </a:t>
                </a:r>
                <a14:m>
                  <m:oMath xmlns:m="http://schemas.openxmlformats.org/officeDocument/2006/math">
                    <m:r>
                      <a:rPr lang="sk-SK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sk-SK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sk-SK" b="1" baseline="-25000" dirty="0" smtClean="0"/>
                  <a:t> </a:t>
                </a:r>
                <a:endParaRPr lang="sk-SK" b="1" baseline="-25000" dirty="0"/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Skupina 8"/>
          <p:cNvGrpSpPr/>
          <p:nvPr/>
        </p:nvGrpSpPr>
        <p:grpSpPr>
          <a:xfrm>
            <a:off x="4721741" y="1917444"/>
            <a:ext cx="6871250" cy="4520471"/>
            <a:chOff x="4721741" y="1917444"/>
            <a:chExt cx="6871250" cy="4520471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21741" y="2297915"/>
              <a:ext cx="6871250" cy="41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Obdĺžnik 5"/>
            <p:cNvSpPr/>
            <p:nvPr/>
          </p:nvSpPr>
          <p:spPr>
            <a:xfrm>
              <a:off x="9692050" y="1917444"/>
              <a:ext cx="630941" cy="4910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dirty="0" smtClean="0">
                  <a:solidFill>
                    <a:schemeClr val="tx1"/>
                  </a:solidFill>
                </a:rPr>
                <a:t>k</a:t>
              </a:r>
              <a:r>
                <a:rPr lang="sk-SK" baseline="-25000" dirty="0" smtClean="0">
                  <a:solidFill>
                    <a:schemeClr val="tx1"/>
                  </a:solidFill>
                </a:rPr>
                <a:t>1</a:t>
              </a:r>
              <a:endParaRPr lang="sk-SK" dirty="0">
                <a:solidFill>
                  <a:schemeClr val="tx1"/>
                </a:solidFill>
              </a:endParaRPr>
            </a:p>
          </p:txBody>
        </p:sp>
        <p:sp>
          <p:nvSpPr>
            <p:cNvPr id="4" name="Obdĺžnik 3"/>
            <p:cNvSpPr/>
            <p:nvPr/>
          </p:nvSpPr>
          <p:spPr>
            <a:xfrm>
              <a:off x="10722859" y="4971520"/>
              <a:ext cx="630941" cy="4910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dirty="0" smtClean="0">
                  <a:solidFill>
                    <a:schemeClr val="tx1"/>
                  </a:solidFill>
                </a:rPr>
                <a:t>k</a:t>
              </a:r>
              <a:r>
                <a:rPr lang="sk-SK" baseline="-25000" dirty="0">
                  <a:solidFill>
                    <a:schemeClr val="tx1"/>
                  </a:solidFill>
                </a:rPr>
                <a:t>2</a:t>
              </a:r>
              <a:endParaRPr lang="sk-SK" dirty="0">
                <a:solidFill>
                  <a:schemeClr val="tx1"/>
                </a:solidFill>
              </a:endParaRPr>
            </a:p>
          </p:txBody>
        </p:sp>
        <p:sp>
          <p:nvSpPr>
            <p:cNvPr id="8" name="Obdĺžnik 7"/>
            <p:cNvSpPr/>
            <p:nvPr/>
          </p:nvSpPr>
          <p:spPr>
            <a:xfrm>
              <a:off x="6218593" y="2973387"/>
              <a:ext cx="630941" cy="4910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dirty="0" smtClean="0">
                  <a:solidFill>
                    <a:schemeClr val="tx1"/>
                  </a:solidFill>
                </a:rPr>
                <a:t>k</a:t>
              </a:r>
              <a:endParaRPr lang="sk-SK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583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288</Words>
  <Application>Microsoft Office PowerPoint</Application>
  <PresentationFormat>Širokouhlá</PresentationFormat>
  <Paragraphs>71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Motív balíka Office</vt:lpstr>
      <vt:lpstr>Os uhla</vt:lpstr>
      <vt:lpstr>Ako rozdelíme uhol na dva rovnaké časti?</vt:lpstr>
      <vt:lpstr>Prezentácia programu PowerPoint</vt:lpstr>
      <vt:lpstr>Konštrukcia osi uhla:</vt:lpstr>
      <vt:lpstr>Kružidlom zostrojíme kružnicu k so stredom v bode V a ľubovoľným polomerom r.</vt:lpstr>
      <vt:lpstr>Priesečníky ramien uhla a kružnice označíme bodmi C,D.  </vt:lpstr>
      <vt:lpstr>Z bodu C zostrojíme kružnicu k1 s ľubovoľným polomerom r1.</vt:lpstr>
      <vt:lpstr>Z bodu D zostrojíme takú istú kružnicu ako z bodu C.</vt:lpstr>
      <vt:lpstr>Priesečník kružníc k1 a k2 označíme bodom E.</vt:lpstr>
      <vt:lpstr>Bodkočiarkovane narysujeme polpriamku VE. Polpriamka VE je os uhla BVA. </vt:lpstr>
      <vt:lpstr>ZOPAKUJME SI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uhla</dc:title>
  <dc:creator>Používateľ systému Windows</dc:creator>
  <cp:lastModifiedBy>Dušan Andraško</cp:lastModifiedBy>
  <cp:revision>24</cp:revision>
  <dcterms:created xsi:type="dcterms:W3CDTF">2019-03-11T19:44:58Z</dcterms:created>
  <dcterms:modified xsi:type="dcterms:W3CDTF">2022-05-16T09:21:45Z</dcterms:modified>
</cp:coreProperties>
</file>