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B9FA-9A15-435A-B19D-055B098302F5}" type="datetimeFigureOut">
              <a:rPr lang="sk-SK" smtClean="0"/>
              <a:t>26. 4. 2022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D7D9CD2-70EC-4ACC-9871-20C45666D954}" type="slidenum">
              <a:rPr lang="sk-SK" smtClean="0"/>
              <a:t>‹#›</a:t>
            </a:fld>
            <a:endParaRPr lang="sk-SK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284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B9FA-9A15-435A-B19D-055B098302F5}" type="datetimeFigureOut">
              <a:rPr lang="sk-SK" smtClean="0"/>
              <a:t>26. 4. 2022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9CD2-70EC-4ACC-9871-20C45666D9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798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B9FA-9A15-435A-B19D-055B098302F5}" type="datetimeFigureOut">
              <a:rPr lang="sk-SK" smtClean="0"/>
              <a:t>26. 4. 2022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9CD2-70EC-4ACC-9871-20C45666D9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4458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B9FA-9A15-435A-B19D-055B098302F5}" type="datetimeFigureOut">
              <a:rPr lang="sk-SK" smtClean="0"/>
              <a:t>26. 4. 2022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9CD2-70EC-4ACC-9871-20C45666D954}" type="slidenum">
              <a:rPr lang="sk-SK" smtClean="0"/>
              <a:t>‹#›</a:t>
            </a:fld>
            <a:endParaRPr lang="sk-SK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79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B9FA-9A15-435A-B19D-055B098302F5}" type="datetimeFigureOut">
              <a:rPr lang="sk-SK" smtClean="0"/>
              <a:t>26. 4. 2022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9CD2-70EC-4ACC-9871-20C45666D9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417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B9FA-9A15-435A-B19D-055B098302F5}" type="datetimeFigureOut">
              <a:rPr lang="sk-SK" smtClean="0"/>
              <a:t>26. 4. 2022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9CD2-70EC-4ACC-9871-20C45666D954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75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B9FA-9A15-435A-B19D-055B098302F5}" type="datetimeFigureOut">
              <a:rPr lang="sk-SK" smtClean="0"/>
              <a:t>26. 4. 2022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9CD2-70EC-4ACC-9871-20C45666D9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419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B9FA-9A15-435A-B19D-055B098302F5}" type="datetimeFigureOut">
              <a:rPr lang="sk-SK" smtClean="0"/>
              <a:t>26. 4. 2022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9CD2-70EC-4ACC-9871-20C45666D954}" type="slidenum">
              <a:rPr lang="sk-SK" smtClean="0"/>
              <a:t>‹#›</a:t>
            </a:fld>
            <a:endParaRPr lang="sk-SK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94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B9FA-9A15-435A-B19D-055B098302F5}" type="datetimeFigureOut">
              <a:rPr lang="sk-SK" smtClean="0"/>
              <a:t>26. 4. 2022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9CD2-70EC-4ACC-9871-20C45666D9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1929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B9FA-9A15-435A-B19D-055B098302F5}" type="datetimeFigureOut">
              <a:rPr lang="sk-SK" smtClean="0"/>
              <a:t>26. 4. 2022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9CD2-70EC-4ACC-9871-20C45666D9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4806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B9FA-9A15-435A-B19D-055B098302F5}" type="datetimeFigureOut">
              <a:rPr lang="sk-SK" smtClean="0"/>
              <a:t>26. 4. 2022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9CD2-70EC-4ACC-9871-20C45666D9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373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B01B9FA-9A15-435A-B19D-055B098302F5}" type="datetimeFigureOut">
              <a:rPr lang="sk-SK" smtClean="0"/>
              <a:t>26. 4. 2022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D9CD2-70EC-4ACC-9871-20C45666D954}" type="slidenum">
              <a:rPr lang="sk-SK" smtClean="0"/>
              <a:t>‹#›</a:t>
            </a:fld>
            <a:endParaRPr lang="sk-SK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60150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293154" y="3373580"/>
            <a:ext cx="5992336" cy="2833256"/>
          </a:xfrm>
        </p:spPr>
        <p:txBody>
          <a:bodyPr>
            <a:normAutofit/>
          </a:bodyPr>
          <a:lstStyle/>
          <a:p>
            <a:r>
              <a:rPr lang="sk-SK" sz="9800" b="1" dirty="0" smtClean="0"/>
              <a:t>UHOL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sz="4000" dirty="0" smtClean="0"/>
              <a:t>a jeho </a:t>
            </a:r>
            <a:r>
              <a:rPr lang="sk-SK" sz="4000" dirty="0" smtClean="0"/>
              <a:t>označovanie</a:t>
            </a:r>
            <a:endParaRPr lang="sk-SK" sz="4000" dirty="0"/>
          </a:p>
        </p:txBody>
      </p:sp>
      <p:pic>
        <p:nvPicPr>
          <p:cNvPr id="4" name="Picture 2" descr="Alfa Icon of Glyph style - Available in SVG, PNG, EPS, AI &amp; Icon fon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439" y="135143"/>
            <a:ext cx="1783706" cy="178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th Geometry Lett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291" y="215437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ymbol Math Geometry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945" y="486539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eta Alphabet Greek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731" y="4685221"/>
            <a:ext cx="2025214" cy="202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Gamma Letter Greek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790" y="3036594"/>
            <a:ext cx="1593273" cy="159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Omega Alphabet Greek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6292" y="2181209"/>
            <a:ext cx="758825" cy="75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Mu Alphabet Greek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448" y="477179"/>
            <a:ext cx="731116" cy="73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0213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288473" y="360219"/>
            <a:ext cx="5830442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Základné geometrické útvary</a:t>
            </a:r>
            <a:endParaRPr lang="sk-SK" sz="3200" b="1" dirty="0"/>
          </a:p>
        </p:txBody>
      </p:sp>
      <p:sp>
        <p:nvSpPr>
          <p:cNvPr id="5" name="BlokTextu 4"/>
          <p:cNvSpPr txBox="1"/>
          <p:nvPr/>
        </p:nvSpPr>
        <p:spPr>
          <a:xfrm>
            <a:off x="1288472" y="1261939"/>
            <a:ext cx="3801104" cy="95410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sk-SK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Bod</a:t>
            </a:r>
          </a:p>
          <a:p>
            <a:r>
              <a:rPr lang="sk-SK" dirty="0" smtClean="0"/>
              <a:t>- označujeme veľkými písmenami A, B, C,...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BlokTextu 5"/>
              <p:cNvSpPr txBox="1"/>
              <p:nvPr/>
            </p:nvSpPr>
            <p:spPr>
              <a:xfrm>
                <a:off x="1288471" y="2383408"/>
                <a:ext cx="3801105" cy="1255537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sk-SK" sz="20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Úsečka</a:t>
                </a:r>
              </a:p>
              <a:p>
                <a:r>
                  <a:rPr lang="sk-SK" dirty="0" smtClean="0"/>
                  <a:t>- </a:t>
                </a:r>
                <a:r>
                  <a:rPr lang="sk-SK" dirty="0"/>
                  <a:t>r</a:t>
                </a:r>
                <a:r>
                  <a:rPr lang="sk-SK" dirty="0" smtClean="0"/>
                  <a:t>ovná čiara medzi 2 bodmi</a:t>
                </a:r>
              </a:p>
              <a:p>
                <a:r>
                  <a:rPr lang="sk-SK" dirty="0" smtClean="0"/>
                  <a:t>- označujeme dvojicami písmen AB, BC, CD</a:t>
                </a:r>
                <a:r>
                  <a:rPr lang="sk-SK" dirty="0" smtClean="0"/>
                  <a:t>... alebo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sk-SK" dirty="0" smtClean="0"/>
                  <a:t>,...</a:t>
                </a:r>
                <a:endParaRPr lang="sk-SK" dirty="0"/>
              </a:p>
            </p:txBody>
          </p:sp>
        </mc:Choice>
        <mc:Fallback>
          <p:sp>
            <p:nvSpPr>
              <p:cNvPr id="6" name="BlokText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471" y="2383408"/>
                <a:ext cx="3801105" cy="1255537"/>
              </a:xfrm>
              <a:prstGeom prst="rect">
                <a:avLst/>
              </a:prstGeom>
              <a:blipFill>
                <a:blip r:embed="rId2"/>
                <a:stretch>
                  <a:fillRect l="-1438" t="-1923" b="-4808"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BlokTextu 9"/>
              <p:cNvSpPr txBox="1"/>
              <p:nvPr/>
            </p:nvSpPr>
            <p:spPr>
              <a:xfrm>
                <a:off x="1271957" y="3869156"/>
                <a:ext cx="3801105" cy="1323439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sk-SK" sz="20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Priamka</a:t>
                </a:r>
              </a:p>
              <a:p>
                <a:r>
                  <a:rPr lang="sk-SK" dirty="0" smtClean="0"/>
                  <a:t>- </a:t>
                </a:r>
                <a:r>
                  <a:rPr lang="sk-SK" dirty="0"/>
                  <a:t>r</a:t>
                </a:r>
                <a:r>
                  <a:rPr lang="sk-SK" dirty="0" smtClean="0"/>
                  <a:t>ovná čiara bez začiatku a konca</a:t>
                </a:r>
              </a:p>
              <a:p>
                <a:r>
                  <a:rPr lang="sk-SK" dirty="0" smtClean="0"/>
                  <a:t>- označujeme malými písmenami p, q, r, s, </a:t>
                </a:r>
                <a:r>
                  <a:rPr lang="sk-SK" dirty="0" smtClean="0"/>
                  <a:t>... </a:t>
                </a:r>
                <a:r>
                  <a:rPr lang="sk-SK" dirty="0" smtClean="0"/>
                  <a:t>a</a:t>
                </a:r>
                <a:r>
                  <a:rPr lang="sk-SK" dirty="0" smtClean="0"/>
                  <a:t>lebo </a:t>
                </a:r>
                <a14:m>
                  <m:oMath xmlns:m="http://schemas.openxmlformats.org/officeDocument/2006/math">
                    <m:acc>
                      <m:accPr>
                        <m:chr m:val="⃡"/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sk-SK" sz="2400" dirty="0" smtClean="0"/>
                  <a:t>,...</a:t>
                </a:r>
                <a:endParaRPr lang="sk-SK" sz="2400" dirty="0"/>
              </a:p>
            </p:txBody>
          </p:sp>
        </mc:Choice>
        <mc:Fallback>
          <p:sp>
            <p:nvSpPr>
              <p:cNvPr id="10" name="BlokTextu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957" y="3869156"/>
                <a:ext cx="3801105" cy="1323439"/>
              </a:xfrm>
              <a:prstGeom prst="rect">
                <a:avLst/>
              </a:prstGeom>
              <a:blipFill>
                <a:blip r:embed="rId3"/>
                <a:stretch>
                  <a:fillRect l="-1600" t="-1826" r="-2240" b="-9589"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BlokTextu 11"/>
              <p:cNvSpPr txBox="1"/>
              <p:nvPr/>
            </p:nvSpPr>
            <p:spPr>
              <a:xfrm>
                <a:off x="1271956" y="5354904"/>
                <a:ext cx="8663154" cy="989566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sk-SK" sz="20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Polpriamka</a:t>
                </a:r>
              </a:p>
              <a:p>
                <a:r>
                  <a:rPr lang="sk-SK" dirty="0" smtClean="0"/>
                  <a:t>- </a:t>
                </a:r>
                <a:r>
                  <a:rPr lang="sk-SK" dirty="0"/>
                  <a:t>r</a:t>
                </a:r>
                <a:r>
                  <a:rPr lang="sk-SK" dirty="0" smtClean="0"/>
                  <a:t>ovná čiara, ktorá má začiatok, ale nemá koniec</a:t>
                </a:r>
              </a:p>
              <a:p>
                <a:r>
                  <a:rPr lang="sk-SK" dirty="0" smtClean="0"/>
                  <a:t>- označujeme dvojicami písmen </a:t>
                </a:r>
                <a:r>
                  <a:rPr lang="sk-SK" dirty="0" smtClean="0"/>
                  <a:t>s jednostrannou </a:t>
                </a:r>
                <a:r>
                  <a:rPr lang="sk-SK" dirty="0" smtClean="0"/>
                  <a:t>šípkou nad </a:t>
                </a:r>
                <a:r>
                  <a:rPr lang="sk-SK" dirty="0" smtClean="0"/>
                  <a:t>nimi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sk-SK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sk-SK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𝐶𝐷</m:t>
                        </m:r>
                      </m:e>
                    </m:acc>
                  </m:oMath>
                </a14:m>
                <a:r>
                  <a:rPr lang="sk-SK" dirty="0" smtClean="0"/>
                  <a:t>,...</a:t>
                </a:r>
                <a:endParaRPr lang="sk-SK" dirty="0"/>
              </a:p>
            </p:txBody>
          </p:sp>
        </mc:Choice>
        <mc:Fallback>
          <p:sp>
            <p:nvSpPr>
              <p:cNvPr id="12" name="BlokTextu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956" y="5354904"/>
                <a:ext cx="8663154" cy="989566"/>
              </a:xfrm>
              <a:prstGeom prst="rect">
                <a:avLst/>
              </a:prstGeom>
              <a:blipFill>
                <a:blip r:embed="rId4"/>
                <a:stretch>
                  <a:fillRect l="-703" t="-1818" b="-7879"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Vývojový diagram: proces 12"/>
          <p:cNvSpPr/>
          <p:nvPr/>
        </p:nvSpPr>
        <p:spPr>
          <a:xfrm>
            <a:off x="5723856" y="1231097"/>
            <a:ext cx="5517223" cy="386515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5" name="Rovná spojnica 14"/>
          <p:cNvCxnSpPr/>
          <p:nvPr/>
        </p:nvCxnSpPr>
        <p:spPr>
          <a:xfrm flipV="1">
            <a:off x="6524090" y="1438382"/>
            <a:ext cx="164386" cy="2260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Rovná spojnica 15"/>
          <p:cNvCxnSpPr/>
          <p:nvPr/>
        </p:nvCxnSpPr>
        <p:spPr>
          <a:xfrm flipH="1" flipV="1">
            <a:off x="6524090" y="1513840"/>
            <a:ext cx="164387" cy="113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BlokTextu 17"/>
          <p:cNvSpPr txBox="1"/>
          <p:nvPr/>
        </p:nvSpPr>
        <p:spPr>
          <a:xfrm>
            <a:off x="6690848" y="1290530"/>
            <a:ext cx="42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A</a:t>
            </a:r>
            <a:endParaRPr lang="sk-SK" dirty="0">
              <a:solidFill>
                <a:schemeClr val="bg1"/>
              </a:solidFill>
            </a:endParaRPr>
          </a:p>
        </p:txBody>
      </p:sp>
      <p:cxnSp>
        <p:nvCxnSpPr>
          <p:cNvPr id="19" name="Rovná spojnica 18"/>
          <p:cNvCxnSpPr/>
          <p:nvPr/>
        </p:nvCxnSpPr>
        <p:spPr>
          <a:xfrm flipH="1">
            <a:off x="6453884" y="2691829"/>
            <a:ext cx="1200363" cy="145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Rovná spojnica 21"/>
          <p:cNvCxnSpPr/>
          <p:nvPr/>
        </p:nvCxnSpPr>
        <p:spPr>
          <a:xfrm flipH="1" flipV="1">
            <a:off x="6458050" y="2621280"/>
            <a:ext cx="1" cy="170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Rovná spojnica 23"/>
          <p:cNvCxnSpPr/>
          <p:nvPr/>
        </p:nvCxnSpPr>
        <p:spPr>
          <a:xfrm flipH="1" flipV="1">
            <a:off x="7651449" y="2606426"/>
            <a:ext cx="1" cy="170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BlokTextu 24"/>
          <p:cNvSpPr txBox="1"/>
          <p:nvPr/>
        </p:nvSpPr>
        <p:spPr>
          <a:xfrm>
            <a:off x="6176617" y="2597008"/>
            <a:ext cx="42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A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26" name="BlokTextu 25"/>
          <p:cNvSpPr txBox="1"/>
          <p:nvPr/>
        </p:nvSpPr>
        <p:spPr>
          <a:xfrm>
            <a:off x="7717480" y="2588807"/>
            <a:ext cx="42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bg1"/>
                </a:solidFill>
              </a:rPr>
              <a:t>B</a:t>
            </a:r>
            <a:endParaRPr lang="sk-SK" b="1" dirty="0">
              <a:solidFill>
                <a:schemeClr val="bg1"/>
              </a:solidFill>
            </a:endParaRPr>
          </a:p>
        </p:txBody>
      </p:sp>
      <p:cxnSp>
        <p:nvCxnSpPr>
          <p:cNvPr id="27" name="Rovná spojnica 26"/>
          <p:cNvCxnSpPr/>
          <p:nvPr/>
        </p:nvCxnSpPr>
        <p:spPr>
          <a:xfrm flipH="1">
            <a:off x="6390650" y="3922693"/>
            <a:ext cx="3093948" cy="7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BlokTextu 28"/>
          <p:cNvSpPr txBox="1"/>
          <p:nvPr/>
        </p:nvSpPr>
        <p:spPr>
          <a:xfrm>
            <a:off x="7411885" y="3555208"/>
            <a:ext cx="42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p</a:t>
            </a:r>
            <a:endParaRPr lang="sk-SK" dirty="0">
              <a:solidFill>
                <a:schemeClr val="bg1"/>
              </a:solidFill>
            </a:endParaRPr>
          </a:p>
        </p:txBody>
      </p:sp>
      <p:cxnSp>
        <p:nvCxnSpPr>
          <p:cNvPr id="30" name="Rovná spojnica 29"/>
          <p:cNvCxnSpPr/>
          <p:nvPr/>
        </p:nvCxnSpPr>
        <p:spPr>
          <a:xfrm flipH="1">
            <a:off x="6390650" y="4886672"/>
            <a:ext cx="3093948" cy="7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BlokTextu 30"/>
          <p:cNvSpPr txBox="1"/>
          <p:nvPr/>
        </p:nvSpPr>
        <p:spPr>
          <a:xfrm>
            <a:off x="6096023" y="4581689"/>
            <a:ext cx="42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A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32" name="BlokTextu 31"/>
          <p:cNvSpPr txBox="1"/>
          <p:nvPr/>
        </p:nvSpPr>
        <p:spPr>
          <a:xfrm>
            <a:off x="8054401" y="4527039"/>
            <a:ext cx="42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B</a:t>
            </a:r>
            <a:endParaRPr lang="sk-SK" dirty="0">
              <a:solidFill>
                <a:schemeClr val="bg1"/>
              </a:solidFill>
            </a:endParaRPr>
          </a:p>
        </p:txBody>
      </p:sp>
      <p:cxnSp>
        <p:nvCxnSpPr>
          <p:cNvPr id="33" name="Rovná spojnica 32"/>
          <p:cNvCxnSpPr/>
          <p:nvPr/>
        </p:nvCxnSpPr>
        <p:spPr>
          <a:xfrm flipH="1" flipV="1">
            <a:off x="6390650" y="4807225"/>
            <a:ext cx="1" cy="170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Rovná spojnica 33"/>
          <p:cNvCxnSpPr/>
          <p:nvPr/>
        </p:nvCxnSpPr>
        <p:spPr>
          <a:xfrm flipH="1" flipV="1">
            <a:off x="8098489" y="4800920"/>
            <a:ext cx="1" cy="170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7576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288473" y="360219"/>
            <a:ext cx="1346844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UHOL</a:t>
            </a:r>
            <a:endParaRPr lang="sk-SK" sz="3200" b="1" dirty="0"/>
          </a:p>
        </p:txBody>
      </p:sp>
      <p:sp>
        <p:nvSpPr>
          <p:cNvPr id="3" name="BlokTextu 2"/>
          <p:cNvSpPr txBox="1"/>
          <p:nvPr/>
        </p:nvSpPr>
        <p:spPr>
          <a:xfrm>
            <a:off x="937605" y="1060522"/>
            <a:ext cx="1053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- časť roviny ohraničená dvoma polpriamkami, ktoré majú spoločný začiatok</a:t>
            </a:r>
            <a:endParaRPr lang="sk-SK" sz="24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473" y="1842515"/>
            <a:ext cx="4918363" cy="3589766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6622473" y="2535382"/>
            <a:ext cx="3694153" cy="6771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RAMENÁ UHLA</a:t>
            </a:r>
          </a:p>
          <a:p>
            <a:r>
              <a:rPr lang="sk-SK" dirty="0" smtClean="0"/>
              <a:t>- polpriamky, ktoré ohraničujú uhol</a:t>
            </a:r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6622473" y="3853145"/>
            <a:ext cx="2954655" cy="6771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VRCHOL UHLA</a:t>
            </a:r>
          </a:p>
          <a:p>
            <a:r>
              <a:rPr lang="sk-SK" dirty="0" smtClean="0"/>
              <a:t>- spoločný bod ramien uhla</a:t>
            </a:r>
            <a:endParaRPr lang="sk-SK" dirty="0"/>
          </a:p>
        </p:txBody>
      </p:sp>
      <p:sp>
        <p:nvSpPr>
          <p:cNvPr id="7" name="Čiarová bublina 1 6"/>
          <p:cNvSpPr/>
          <p:nvPr/>
        </p:nvSpPr>
        <p:spPr>
          <a:xfrm>
            <a:off x="1620984" y="5752609"/>
            <a:ext cx="1302326" cy="239963"/>
          </a:xfrm>
          <a:prstGeom prst="borderCallout1">
            <a:avLst>
              <a:gd name="adj1" fmla="val -426"/>
              <a:gd name="adj2" fmla="val 661"/>
              <a:gd name="adj3" fmla="val -257277"/>
              <a:gd name="adj4" fmla="val 14375"/>
            </a:avLst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vrchol</a:t>
            </a:r>
            <a:endParaRPr lang="sk-SK" dirty="0"/>
          </a:p>
        </p:txBody>
      </p:sp>
      <p:sp>
        <p:nvSpPr>
          <p:cNvPr id="8" name="Čiarová bublina 1 7"/>
          <p:cNvSpPr/>
          <p:nvPr/>
        </p:nvSpPr>
        <p:spPr>
          <a:xfrm>
            <a:off x="3574475" y="5752609"/>
            <a:ext cx="1302326" cy="239963"/>
          </a:xfrm>
          <a:prstGeom prst="borderCallout1">
            <a:avLst>
              <a:gd name="adj1" fmla="val -426"/>
              <a:gd name="adj2" fmla="val 661"/>
              <a:gd name="adj3" fmla="val -257277"/>
              <a:gd name="adj4" fmla="val 14375"/>
            </a:avLst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rameno</a:t>
            </a:r>
            <a:endParaRPr lang="sk-SK" dirty="0"/>
          </a:p>
        </p:txBody>
      </p:sp>
      <p:sp>
        <p:nvSpPr>
          <p:cNvPr id="9" name="Čiarová bublina 1 8"/>
          <p:cNvSpPr/>
          <p:nvPr/>
        </p:nvSpPr>
        <p:spPr>
          <a:xfrm>
            <a:off x="1781787" y="2796854"/>
            <a:ext cx="1302326" cy="239963"/>
          </a:xfrm>
          <a:prstGeom prst="borderCallout1">
            <a:avLst>
              <a:gd name="adj1" fmla="val 97725"/>
              <a:gd name="adj2" fmla="val 84704"/>
              <a:gd name="adj3" fmla="val 360499"/>
              <a:gd name="adj4" fmla="val 111183"/>
            </a:avLst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rameno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237978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288473" y="360219"/>
            <a:ext cx="3855543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OZNAČENIE UHLA</a:t>
            </a:r>
            <a:endParaRPr lang="sk-SK" sz="3200" b="1" dirty="0"/>
          </a:p>
        </p:txBody>
      </p:sp>
      <p:sp>
        <p:nvSpPr>
          <p:cNvPr id="3" name="BlokTextu 2"/>
          <p:cNvSpPr txBox="1"/>
          <p:nvPr/>
        </p:nvSpPr>
        <p:spPr>
          <a:xfrm>
            <a:off x="1288473" y="1357745"/>
            <a:ext cx="3191899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1. Pomocou troch bodov</a:t>
            </a:r>
            <a:endParaRPr lang="sk-SK" sz="2000" b="1" dirty="0"/>
          </a:p>
        </p:txBody>
      </p:sp>
      <p:sp>
        <p:nvSpPr>
          <p:cNvPr id="4" name="BlokTextu 3"/>
          <p:cNvSpPr txBox="1"/>
          <p:nvPr/>
        </p:nvSpPr>
        <p:spPr>
          <a:xfrm>
            <a:off x="6608618" y="1357745"/>
            <a:ext cx="4673074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2. Pomocou písmen gréckej abecedy</a:t>
            </a:r>
            <a:endParaRPr lang="sk-SK" sz="2000" b="1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714" y="1984323"/>
            <a:ext cx="3286125" cy="2581275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763" y="1946121"/>
            <a:ext cx="3399559" cy="2665086"/>
          </a:xfrm>
          <a:prstGeom prst="rect">
            <a:avLst/>
          </a:prstGeom>
        </p:spPr>
      </p:pic>
      <p:pic>
        <p:nvPicPr>
          <p:cNvPr id="1028" name="Picture 4" descr="Greek alphabet Letter case Alpha and Omega, symbol, text, logo png | PNGEg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072" y="4159419"/>
            <a:ext cx="175309" cy="17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lúk 12"/>
          <p:cNvSpPr/>
          <p:nvPr/>
        </p:nvSpPr>
        <p:spPr>
          <a:xfrm rot="2040000">
            <a:off x="3243374" y="5836531"/>
            <a:ext cx="252687" cy="366339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11" name="Skupina 10"/>
          <p:cNvGrpSpPr/>
          <p:nvPr/>
        </p:nvGrpSpPr>
        <p:grpSpPr>
          <a:xfrm>
            <a:off x="1162129" y="5715883"/>
            <a:ext cx="3306509" cy="523220"/>
            <a:chOff x="1162129" y="5715883"/>
            <a:chExt cx="3306509" cy="523220"/>
          </a:xfrm>
        </p:grpSpPr>
        <p:sp>
          <p:nvSpPr>
            <p:cNvPr id="9" name="BlokTextu 8"/>
            <p:cNvSpPr txBox="1"/>
            <p:nvPr/>
          </p:nvSpPr>
          <p:spPr>
            <a:xfrm>
              <a:off x="1239292" y="5715883"/>
              <a:ext cx="3229346" cy="523220"/>
            </a:xfrm>
            <a:prstGeom prst="rect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k-SK" sz="2800" dirty="0" smtClean="0"/>
                <a:t>&lt; A</a:t>
              </a:r>
              <a:r>
                <a:rPr lang="sk-SK" sz="2800" dirty="0" smtClean="0">
                  <a:solidFill>
                    <a:schemeClr val="accent2">
                      <a:lumMod val="75000"/>
                    </a:schemeClr>
                  </a:solidFill>
                </a:rPr>
                <a:t>V</a:t>
              </a:r>
              <a:r>
                <a:rPr lang="sk-SK" sz="2800" dirty="0" smtClean="0"/>
                <a:t>B    =  	  &lt; B</a:t>
              </a:r>
              <a:r>
                <a:rPr lang="sk-SK" sz="2800" dirty="0" smtClean="0">
                  <a:solidFill>
                    <a:schemeClr val="accent2">
                      <a:lumMod val="75000"/>
                    </a:schemeClr>
                  </a:solidFill>
                </a:rPr>
                <a:t>V</a:t>
              </a:r>
              <a:r>
                <a:rPr lang="sk-SK" sz="2800" dirty="0" smtClean="0"/>
                <a:t>A</a:t>
              </a:r>
            </a:p>
          </p:txBody>
        </p:sp>
        <p:sp>
          <p:nvSpPr>
            <p:cNvPr id="14" name="Oblúk 13"/>
            <p:cNvSpPr/>
            <p:nvPr/>
          </p:nvSpPr>
          <p:spPr>
            <a:xfrm rot="2040000">
              <a:off x="1162129" y="5836531"/>
              <a:ext cx="252687" cy="366339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sp>
        <p:nvSpPr>
          <p:cNvPr id="12" name="BlokTextu 11"/>
          <p:cNvSpPr txBox="1"/>
          <p:nvPr/>
        </p:nvSpPr>
        <p:spPr>
          <a:xfrm>
            <a:off x="1178211" y="6263709"/>
            <a:ext cx="313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- </a:t>
            </a:r>
            <a:r>
              <a:rPr lang="sk-SK" u="sng" dirty="0" smtClean="0"/>
              <a:t>vrchol uhla je vždy v strede</a:t>
            </a:r>
            <a:endParaRPr lang="sk-SK" u="sng" dirty="0"/>
          </a:p>
        </p:txBody>
      </p:sp>
      <p:sp>
        <p:nvSpPr>
          <p:cNvPr id="15" name="BlokTextu 14"/>
          <p:cNvSpPr txBox="1"/>
          <p:nvPr/>
        </p:nvSpPr>
        <p:spPr>
          <a:xfrm>
            <a:off x="3162546" y="4937974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solidFill>
                  <a:srgbClr val="FFC000"/>
                </a:solidFill>
              </a:rPr>
              <a:t>rameno – vrchol - rameno</a:t>
            </a:r>
            <a:endParaRPr lang="sk-SK" b="1" dirty="0">
              <a:solidFill>
                <a:srgbClr val="FFC000"/>
              </a:solidFill>
            </a:endParaRPr>
          </a:p>
        </p:txBody>
      </p:sp>
      <p:sp>
        <p:nvSpPr>
          <p:cNvPr id="16" name="BlokTextu 15"/>
          <p:cNvSpPr txBox="1"/>
          <p:nvPr/>
        </p:nvSpPr>
        <p:spPr>
          <a:xfrm>
            <a:off x="1015091" y="4681255"/>
            <a:ext cx="4326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- Napíšeme značku pre uhol a zapíšeme</a:t>
            </a:r>
          </a:p>
          <a:p>
            <a:r>
              <a:rPr lang="sk-SK" dirty="0" smtClean="0"/>
              <a:t>Body v postupnosti: </a:t>
            </a:r>
            <a:endParaRPr lang="sk-SK" dirty="0"/>
          </a:p>
        </p:txBody>
      </p:sp>
      <p:sp>
        <p:nvSpPr>
          <p:cNvPr id="20" name="BlokTextu 19"/>
          <p:cNvSpPr txBox="1"/>
          <p:nvPr/>
        </p:nvSpPr>
        <p:spPr>
          <a:xfrm>
            <a:off x="6994829" y="4805273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sk-SK" dirty="0" smtClean="0"/>
              <a:t>Písmená gréckej abecedy vždy píšeme </a:t>
            </a:r>
          </a:p>
          <a:p>
            <a:r>
              <a:rPr lang="sk-SK" u="sng" dirty="0" smtClean="0"/>
              <a:t>samostatne</a:t>
            </a:r>
            <a:r>
              <a:rPr lang="sk-SK" dirty="0" smtClean="0"/>
              <a:t> (bez značky pre uhol)</a:t>
            </a:r>
            <a:endParaRPr lang="sk-SK" dirty="0"/>
          </a:p>
        </p:txBody>
      </p:sp>
      <p:sp>
        <p:nvSpPr>
          <p:cNvPr id="17" name="Obdĺžnik 16"/>
          <p:cNvSpPr/>
          <p:nvPr/>
        </p:nvSpPr>
        <p:spPr>
          <a:xfrm>
            <a:off x="2336214" y="5206842"/>
            <a:ext cx="1263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800" dirty="0"/>
              <a:t>&lt; AVB </a:t>
            </a:r>
          </a:p>
        </p:txBody>
      </p:sp>
      <p:sp>
        <p:nvSpPr>
          <p:cNvPr id="22" name="Oblúk 21"/>
          <p:cNvSpPr/>
          <p:nvPr/>
        </p:nvSpPr>
        <p:spPr>
          <a:xfrm rot="2040000">
            <a:off x="2311569" y="5338566"/>
            <a:ext cx="252687" cy="366339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 sz="1050"/>
          </a:p>
        </p:txBody>
      </p:sp>
      <p:sp>
        <p:nvSpPr>
          <p:cNvPr id="18" name="BlokTextu 17"/>
          <p:cNvSpPr txBox="1"/>
          <p:nvPr/>
        </p:nvSpPr>
        <p:spPr>
          <a:xfrm>
            <a:off x="6246052" y="5564025"/>
            <a:ext cx="49119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4400" dirty="0" smtClean="0"/>
              <a:t>α</a:t>
            </a:r>
            <a:r>
              <a:rPr lang="sk-SK" sz="4400" dirty="0" smtClean="0"/>
              <a:t>,  </a:t>
            </a:r>
            <a:r>
              <a:rPr lang="el-GR" sz="4400" dirty="0" smtClean="0"/>
              <a:t>β</a:t>
            </a:r>
            <a:r>
              <a:rPr lang="sk-SK" sz="4400" dirty="0" smtClean="0"/>
              <a:t>,  </a:t>
            </a:r>
            <a:r>
              <a:rPr lang="el-GR" sz="4400" dirty="0" smtClean="0"/>
              <a:t>γ</a:t>
            </a:r>
            <a:r>
              <a:rPr lang="sk-SK" sz="4400" dirty="0" smtClean="0"/>
              <a:t>,  </a:t>
            </a:r>
            <a:r>
              <a:rPr lang="el-GR" sz="4400" dirty="0" smtClean="0"/>
              <a:t>δ</a:t>
            </a:r>
            <a:r>
              <a:rPr lang="sk-SK" sz="4400" dirty="0" smtClean="0"/>
              <a:t>,  </a:t>
            </a:r>
            <a:r>
              <a:rPr lang="el-GR" sz="4400" dirty="0" smtClean="0"/>
              <a:t>ε</a:t>
            </a:r>
            <a:r>
              <a:rPr lang="sk-SK" sz="4400" dirty="0" smtClean="0"/>
              <a:t>, </a:t>
            </a:r>
            <a:r>
              <a:rPr lang="el-G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sk-SK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l-G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endParaRPr lang="sk-SK" sz="4400" dirty="0"/>
          </a:p>
        </p:txBody>
      </p:sp>
    </p:spTree>
    <p:extLst>
      <p:ext uri="{BB962C8B-B14F-4D97-AF65-F5344CB8AC3E}">
        <p14:creationId xmlns:p14="http://schemas.microsoft.com/office/powerpoint/2010/main" val="40803687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937164" y="346364"/>
            <a:ext cx="6260816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PÍSMENÁ GRÉCKEJ ABECEDY</a:t>
            </a:r>
            <a:endParaRPr lang="sk-SK" sz="3200" b="1" dirty="0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982" y="1091221"/>
            <a:ext cx="8589818" cy="5600411"/>
          </a:xfrm>
          <a:prstGeom prst="rect">
            <a:avLst/>
          </a:prstGeom>
        </p:spPr>
      </p:pic>
      <p:sp>
        <p:nvSpPr>
          <p:cNvPr id="4" name="Obdĺžnik 3"/>
          <p:cNvSpPr/>
          <p:nvPr/>
        </p:nvSpPr>
        <p:spPr>
          <a:xfrm>
            <a:off x="1828799" y="1260763"/>
            <a:ext cx="2452255" cy="5264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bdĺžnik 4"/>
          <p:cNvSpPr/>
          <p:nvPr/>
        </p:nvSpPr>
        <p:spPr>
          <a:xfrm>
            <a:off x="1828798" y="1947318"/>
            <a:ext cx="2452255" cy="5264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1828798" y="2633873"/>
            <a:ext cx="2452255" cy="5264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1828797" y="3289642"/>
            <a:ext cx="2452255" cy="5264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1828797" y="4005453"/>
            <a:ext cx="2452255" cy="5264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 8"/>
          <p:cNvSpPr/>
          <p:nvPr/>
        </p:nvSpPr>
        <p:spPr>
          <a:xfrm>
            <a:off x="4689763" y="3289641"/>
            <a:ext cx="2452255" cy="5264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4689762" y="2603086"/>
            <a:ext cx="2452255" cy="5264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4689761" y="5981964"/>
            <a:ext cx="2452255" cy="5264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bdĺžnik 11"/>
          <p:cNvSpPr/>
          <p:nvPr/>
        </p:nvSpPr>
        <p:spPr>
          <a:xfrm>
            <a:off x="7536872" y="1260762"/>
            <a:ext cx="2452255" cy="5264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bdĺžnik 12"/>
          <p:cNvSpPr/>
          <p:nvPr/>
        </p:nvSpPr>
        <p:spPr>
          <a:xfrm>
            <a:off x="7536872" y="1947317"/>
            <a:ext cx="2452255" cy="5264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bdĺžnik 13"/>
          <p:cNvSpPr/>
          <p:nvPr/>
        </p:nvSpPr>
        <p:spPr>
          <a:xfrm>
            <a:off x="7536872" y="5981963"/>
            <a:ext cx="2452255" cy="5264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Obdĺžnik 14"/>
          <p:cNvSpPr/>
          <p:nvPr/>
        </p:nvSpPr>
        <p:spPr>
          <a:xfrm>
            <a:off x="7536872" y="3964640"/>
            <a:ext cx="2452255" cy="5264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404864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C2D1F"/>
      </a:dk2>
      <a:lt2>
        <a:srgbClr val="FAF2C5"/>
      </a:lt2>
      <a:accent1>
        <a:srgbClr val="EA9736"/>
      </a:accent1>
      <a:accent2>
        <a:srgbClr val="EACF56"/>
      </a:accent2>
      <a:accent3>
        <a:srgbClr val="77D4D6"/>
      </a:accent3>
      <a:accent4>
        <a:srgbClr val="54AFDC"/>
      </a:accent4>
      <a:accent5>
        <a:srgbClr val="88C363"/>
      </a:accent5>
      <a:accent6>
        <a:srgbClr val="D9D899"/>
      </a:accent6>
      <a:hlink>
        <a:srgbClr val="A7A574"/>
      </a:hlink>
      <a:folHlink>
        <a:srgbClr val="8B887A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9B359FC9-1E88-4883-B31D-CCECAE2A7B3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1250</TotalTime>
  <Words>181</Words>
  <Application>Microsoft Office PowerPoint</Application>
  <PresentationFormat>Širokouhlá</PresentationFormat>
  <Paragraphs>41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12" baseType="lpstr">
      <vt:lpstr>Arial</vt:lpstr>
      <vt:lpstr>Calibri</vt:lpstr>
      <vt:lpstr>Cambria Math</vt:lpstr>
      <vt:lpstr>MS Shell Dlg 2</vt:lpstr>
      <vt:lpstr>Wingdings</vt:lpstr>
      <vt:lpstr>Wingdings 3</vt:lpstr>
      <vt:lpstr>Madison</vt:lpstr>
      <vt:lpstr>UHOL a jeho označovanie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>ZŠ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UHOL a jeho vlastnosti</dc:title>
  <dc:creator>ucitel</dc:creator>
  <cp:lastModifiedBy>Dušan Andraško</cp:lastModifiedBy>
  <cp:revision>32</cp:revision>
  <dcterms:created xsi:type="dcterms:W3CDTF">2021-02-23T08:52:26Z</dcterms:created>
  <dcterms:modified xsi:type="dcterms:W3CDTF">2022-04-26T07:50:58Z</dcterms:modified>
</cp:coreProperties>
</file>