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vetlý štýl 1 - zvýrazneni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etlý štýl 3 - zvýrazneni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ĺžni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Obdĺžni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12" name="Zástupný symbol čísla snímky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Obdĺžni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Obdĺžni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26.05.2022</a:t>
            </a:fld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Susedné a vrcholové uhly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122" name="AutoShape 2" descr="VÃ½sledok vyhÄ¾adÃ¡vania obrÃ¡zkov pre dopyt supplementary and vertical ang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28" name="AutoShape 8" descr="VÃ½sledok vyhÄ¾adÃ¡vania obrÃ¡zkov pre dopyt supplementary ang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0" name="Picture 10" descr="VÃ½sledok vyhÄ¾adÃ¡vania obrÃ¡zkov pre dopyt supplementary ang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72816"/>
            <a:ext cx="4791278" cy="2464086"/>
          </a:xfrm>
          <a:prstGeom prst="rect">
            <a:avLst/>
          </a:prstGeom>
          <a:noFill/>
        </p:spPr>
      </p:pic>
      <p:grpSp>
        <p:nvGrpSpPr>
          <p:cNvPr id="12" name="Skupina 11"/>
          <p:cNvGrpSpPr/>
          <p:nvPr/>
        </p:nvGrpSpPr>
        <p:grpSpPr>
          <a:xfrm>
            <a:off x="467544" y="404664"/>
            <a:ext cx="2376264" cy="2808312"/>
            <a:chOff x="683568" y="1052736"/>
            <a:chExt cx="2376264" cy="2808312"/>
          </a:xfrm>
        </p:grpSpPr>
        <p:sp>
          <p:nvSpPr>
            <p:cNvPr id="11" name="Obdĺžnik 10"/>
            <p:cNvSpPr/>
            <p:nvPr/>
          </p:nvSpPr>
          <p:spPr>
            <a:xfrm>
              <a:off x="683568" y="1052736"/>
              <a:ext cx="2376264" cy="28083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5134" name="Picture 14" descr="VÃ½sledok vyhÄ¾adÃ¡vania obrÃ¡zkov pre dopyt vertical angle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1268760"/>
              <a:ext cx="2095500" cy="24193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weetManhattan\Documents\ZŠsMŠMR\matematika\obrázky\obrázky CAR\rôznobežky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933056"/>
            <a:ext cx="5184576" cy="2549536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Vrcholové uhly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>
                <a:latin typeface="Calibri" pitchFamily="34" charset="0"/>
              </a:rPr>
              <a:t>Majú </a:t>
            </a:r>
            <a:r>
              <a:rPr lang="sk-SK" dirty="0" smtClean="0">
                <a:latin typeface="Calibri" pitchFamily="34" charset="0"/>
              </a:rPr>
              <a:t>spoločný </a:t>
            </a:r>
            <a:r>
              <a:rPr lang="sk-SK" b="1" i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vrchol</a:t>
            </a:r>
            <a:r>
              <a:rPr lang="sk-SK" dirty="0" smtClean="0">
                <a:latin typeface="Calibri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latin typeface="Calibri" pitchFamily="34" charset="0"/>
              </a:rPr>
              <a:t>Ich ramená </a:t>
            </a:r>
            <a:r>
              <a:rPr lang="sk-SK" dirty="0" smtClean="0">
                <a:latin typeface="Calibri" pitchFamily="34" charset="0"/>
              </a:rPr>
              <a:t>sú </a:t>
            </a:r>
            <a:r>
              <a:rPr lang="sk-SK" b="1" i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opačné </a:t>
            </a:r>
            <a:r>
              <a:rPr lang="sk-SK" b="1" i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polpriamky </a:t>
            </a:r>
            <a:r>
              <a:rPr lang="sk-SK" dirty="0" smtClean="0">
                <a:latin typeface="Calibri" pitchFamily="34" charset="0"/>
              </a:rPr>
              <a:t>(sú </a:t>
            </a:r>
            <a:r>
              <a:rPr lang="sk-SK" dirty="0">
                <a:latin typeface="Calibri" pitchFamily="34" charset="0"/>
              </a:rPr>
              <a:t>oproti sebe</a:t>
            </a:r>
            <a:r>
              <a:rPr lang="sk-SK" dirty="0" smtClean="0">
                <a:latin typeface="Calibri" pitchFamily="34" charset="0"/>
              </a:rPr>
              <a:t>).</a:t>
            </a:r>
            <a:endParaRPr lang="sk-SK" dirty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b="1" i="1" dirty="0" smtClean="0">
                <a:latin typeface="Calibri" pitchFamily="34" charset="0"/>
              </a:rPr>
              <a:t>Vrcholové </a:t>
            </a:r>
            <a:r>
              <a:rPr lang="sk-SK" b="1" i="1" dirty="0" smtClean="0">
                <a:latin typeface="Calibri" pitchFamily="34" charset="0"/>
              </a:rPr>
              <a:t>uhly sú zhodné.</a:t>
            </a:r>
            <a:endParaRPr lang="sk-SK" b="1" dirty="0" smtClean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  <a:p>
            <a:endParaRPr lang="sk-SK" b="1" i="1" dirty="0">
              <a:latin typeface="Calibri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932040" y="3501008"/>
            <a:ext cx="1689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b="1" dirty="0" smtClean="0">
                <a:solidFill>
                  <a:schemeClr val="accent3">
                    <a:lumMod val="75000"/>
                  </a:schemeClr>
                </a:solidFill>
                <a:latin typeface="Calibri"/>
              </a:rPr>
              <a:t>α</a:t>
            </a:r>
            <a:r>
              <a:rPr lang="sk-SK" sz="5400" b="1" dirty="0" smtClean="0">
                <a:solidFill>
                  <a:schemeClr val="accent3">
                    <a:lumMod val="75000"/>
                  </a:schemeClr>
                </a:solidFill>
                <a:latin typeface="Calibri"/>
              </a:rPr>
              <a:t> </a:t>
            </a:r>
            <a:r>
              <a:rPr lang="sk-SK" sz="5400" b="1" dirty="0" smtClean="0">
                <a:solidFill>
                  <a:schemeClr val="accent3">
                    <a:lumMod val="75000"/>
                  </a:schemeClr>
                </a:solidFill>
                <a:latin typeface="Symath_IV25"/>
                <a:cs typeface="Symath_IV25"/>
              </a:rPr>
              <a:t>=</a:t>
            </a:r>
            <a:r>
              <a:rPr lang="sk-SK" sz="5400" b="1" dirty="0" smtClean="0">
                <a:solidFill>
                  <a:schemeClr val="accent3">
                    <a:lumMod val="75000"/>
                  </a:schemeClr>
                </a:solidFill>
                <a:latin typeface="Calibri"/>
              </a:rPr>
              <a:t> </a:t>
            </a:r>
            <a:r>
              <a:rPr lang="el-GR" sz="5400" b="1" dirty="0" smtClean="0">
                <a:solidFill>
                  <a:schemeClr val="accent3">
                    <a:lumMod val="75000"/>
                  </a:schemeClr>
                </a:solidFill>
                <a:latin typeface="Calibri"/>
              </a:rPr>
              <a:t>β</a:t>
            </a:r>
            <a:endParaRPr lang="sk-SK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546520" y="4521894"/>
            <a:ext cx="59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b="1" dirty="0" smtClean="0">
                <a:latin typeface="Calibri"/>
              </a:rPr>
              <a:t>α</a:t>
            </a:r>
            <a:endParaRPr lang="sk-SK" sz="54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7668344" y="4581128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b="1" dirty="0" smtClean="0">
                <a:latin typeface="Calibri"/>
              </a:rPr>
              <a:t>β</a:t>
            </a:r>
            <a:endParaRPr lang="sk-SK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Susedné uhly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>
                <a:latin typeface="Calibri" pitchFamily="34" charset="0"/>
              </a:rPr>
              <a:t>Majú spoločný vrchol.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latin typeface="Calibri" pitchFamily="34" charset="0"/>
              </a:rPr>
              <a:t>Majú spoločné</a:t>
            </a:r>
            <a:r>
              <a:rPr lang="sk-SK" dirty="0" smtClean="0">
                <a:latin typeface="Calibri" pitchFamily="34" charset="0"/>
              </a:rPr>
              <a:t> </a:t>
            </a:r>
            <a:r>
              <a:rPr lang="sk-SK" b="1" i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1 </a:t>
            </a:r>
            <a:r>
              <a:rPr lang="sk-SK" b="1" i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rameno</a:t>
            </a:r>
            <a:r>
              <a:rPr lang="sk-SK" dirty="0" smtClean="0">
                <a:latin typeface="Calibri" pitchFamily="34" charset="0"/>
              </a:rPr>
              <a:t>, zvyšné </a:t>
            </a:r>
            <a:r>
              <a:rPr lang="sk-SK" dirty="0" smtClean="0">
                <a:latin typeface="Calibri" pitchFamily="34" charset="0"/>
              </a:rPr>
              <a:t>ramená sú </a:t>
            </a:r>
            <a:r>
              <a:rPr lang="sk-SK" b="1" i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opačné </a:t>
            </a:r>
            <a:r>
              <a:rPr lang="sk-SK" b="1" i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polpriamky </a:t>
            </a:r>
            <a:r>
              <a:rPr lang="sk-SK" dirty="0">
                <a:latin typeface="Calibri" pitchFamily="34" charset="0"/>
              </a:rPr>
              <a:t>(sú vedľa seba).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i="1" dirty="0" smtClean="0">
                <a:latin typeface="Calibri" pitchFamily="34" charset="0"/>
              </a:rPr>
              <a:t>Ich súčtom je priamy uhol.</a:t>
            </a:r>
            <a:endParaRPr lang="sk-SK" b="1" i="1" dirty="0">
              <a:latin typeface="Calibri" pitchFamily="34" charset="0"/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3496819" y="4651561"/>
            <a:ext cx="5422551" cy="3063719"/>
            <a:chOff x="3190198" y="4055308"/>
            <a:chExt cx="5422551" cy="3063719"/>
          </a:xfrm>
        </p:grpSpPr>
        <p:pic>
          <p:nvPicPr>
            <p:cNvPr id="3075" name="Picture 3" descr="C:\Users\SweetManhattan\Documents\ZŠsMŠMR\matematika\obrázky\obrázky CAR\rôznobežky 4.png"/>
            <p:cNvPicPr>
              <a:picLocks noChangeAspect="1" noChangeArrowheads="1"/>
            </p:cNvPicPr>
            <p:nvPr/>
          </p:nvPicPr>
          <p:blipFill>
            <a:blip r:embed="rId2" cstate="print"/>
            <a:srcRect b="15125"/>
            <a:stretch>
              <a:fillRect/>
            </a:stretch>
          </p:blipFill>
          <p:spPr bwMode="auto">
            <a:xfrm rot="1255723">
              <a:off x="3190198" y="4055308"/>
              <a:ext cx="5422551" cy="2263243"/>
            </a:xfrm>
            <a:prstGeom prst="rect">
              <a:avLst/>
            </a:prstGeom>
            <a:noFill/>
          </p:spPr>
        </p:pic>
        <p:sp>
          <p:nvSpPr>
            <p:cNvPr id="10" name="Obdĺžnik 9"/>
            <p:cNvSpPr/>
            <p:nvPr/>
          </p:nvSpPr>
          <p:spPr>
            <a:xfrm>
              <a:off x="5837015" y="5283027"/>
              <a:ext cx="1872208" cy="18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2" name="BlokTextu 11"/>
          <p:cNvSpPr txBox="1"/>
          <p:nvPr/>
        </p:nvSpPr>
        <p:spPr>
          <a:xfrm>
            <a:off x="5292080" y="3212976"/>
            <a:ext cx="357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b="1" dirty="0" smtClean="0">
                <a:solidFill>
                  <a:schemeClr val="accent3">
                    <a:lumMod val="75000"/>
                  </a:schemeClr>
                </a:solidFill>
                <a:latin typeface="Calibri"/>
              </a:rPr>
              <a:t>α</a:t>
            </a:r>
            <a:r>
              <a:rPr lang="sk-SK" sz="5400" b="1" dirty="0" smtClean="0">
                <a:solidFill>
                  <a:schemeClr val="accent3">
                    <a:lumMod val="75000"/>
                  </a:schemeClr>
                </a:solidFill>
                <a:latin typeface="Calibri"/>
              </a:rPr>
              <a:t> + </a:t>
            </a:r>
            <a:r>
              <a:rPr lang="el-GR" sz="5400" b="1" dirty="0" smtClean="0">
                <a:solidFill>
                  <a:schemeClr val="accent3">
                    <a:lumMod val="75000"/>
                  </a:schemeClr>
                </a:solidFill>
                <a:latin typeface="Calibri"/>
              </a:rPr>
              <a:t>β</a:t>
            </a:r>
            <a:r>
              <a:rPr lang="sk-SK" sz="5400" b="1" dirty="0" smtClean="0">
                <a:solidFill>
                  <a:schemeClr val="accent3">
                    <a:lumMod val="75000"/>
                  </a:schemeClr>
                </a:solidFill>
                <a:latin typeface="Calibri"/>
              </a:rPr>
              <a:t> = 180°</a:t>
            </a:r>
            <a:endParaRPr lang="sk-SK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923928" y="4869160"/>
            <a:ext cx="59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b="1" dirty="0" smtClean="0">
                <a:latin typeface="Calibri"/>
              </a:rPr>
              <a:t>α</a:t>
            </a:r>
            <a:endParaRPr lang="sk-SK" sz="54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6804248" y="4869160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b="1" dirty="0" smtClean="0">
                <a:latin typeface="Calibri"/>
              </a:rPr>
              <a:t>β</a:t>
            </a:r>
            <a:endParaRPr lang="sk-SK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weetManhattan\Documents\ZŠsMŠMR\matematika\obrázky\obrázky CAR\rôznobežky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07"/>
          <a:stretch/>
        </p:blipFill>
        <p:spPr bwMode="auto">
          <a:xfrm>
            <a:off x="2051720" y="1557232"/>
            <a:ext cx="5582798" cy="3311928"/>
          </a:xfrm>
          <a:prstGeom prst="rect">
            <a:avLst/>
          </a:prstGeom>
          <a:noFill/>
        </p:spPr>
      </p:pic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78623" y="1568864"/>
            <a:ext cx="8640960" cy="517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>
                <a:latin typeface="Calibri" pitchFamily="34" charset="0"/>
                <a:ea typeface="Batang" pitchFamily="18" charset="-127"/>
              </a:rPr>
              <a:t>1. Máme dve rovnobežné priamky preťaté treťou priamkou:</a:t>
            </a:r>
            <a:endParaRPr lang="sk-SK" sz="2400" dirty="0" smtClean="0">
              <a:latin typeface="Calibri" pitchFamily="34" charset="0"/>
              <a:ea typeface="Batang" pitchFamily="18" charset="-127"/>
            </a:endParaRPr>
          </a:p>
          <a:p>
            <a:endParaRPr lang="sk-SK" sz="2400" dirty="0" smtClean="0">
              <a:latin typeface="Calibri" pitchFamily="34" charset="0"/>
              <a:ea typeface="Batang" pitchFamily="18" charset="-127"/>
            </a:endParaRPr>
          </a:p>
          <a:p>
            <a:endParaRPr lang="sk-SK" sz="2400" dirty="0" smtClean="0">
              <a:latin typeface="Calibri" pitchFamily="34" charset="0"/>
              <a:ea typeface="Batang" pitchFamily="18" charset="-127"/>
            </a:endParaRPr>
          </a:p>
          <a:p>
            <a:endParaRPr lang="sk-SK" sz="2400" dirty="0" smtClean="0">
              <a:latin typeface="Calibri" pitchFamily="34" charset="0"/>
              <a:ea typeface="Batang" pitchFamily="18" charset="-127"/>
            </a:endParaRPr>
          </a:p>
          <a:p>
            <a:endParaRPr lang="sk-SK" sz="2400" dirty="0" smtClean="0">
              <a:latin typeface="Calibri" pitchFamily="34" charset="0"/>
              <a:ea typeface="Batang" pitchFamily="18" charset="-127"/>
            </a:endParaRPr>
          </a:p>
          <a:p>
            <a:pPr>
              <a:buNone/>
            </a:pPr>
            <a:endParaRPr lang="sk-SK" sz="2400" dirty="0" smtClean="0">
              <a:latin typeface="Calibri" pitchFamily="34" charset="0"/>
              <a:ea typeface="Batang" pitchFamily="18" charset="-127"/>
            </a:endParaRPr>
          </a:p>
          <a:p>
            <a:pPr marL="0" indent="0">
              <a:buNone/>
            </a:pPr>
            <a:endParaRPr lang="sk-SK" sz="2400" dirty="0" smtClean="0">
              <a:latin typeface="Calibri" pitchFamily="34" charset="0"/>
              <a:ea typeface="Batang" pitchFamily="18" charset="-127"/>
            </a:endParaRPr>
          </a:p>
          <a:p>
            <a:pPr marL="0" indent="0">
              <a:buNone/>
            </a:pPr>
            <a:endParaRPr lang="sk-SK" sz="2400" dirty="0">
              <a:latin typeface="Calibri" pitchFamily="34" charset="0"/>
              <a:ea typeface="Batang" pitchFamily="18" charset="-127"/>
            </a:endParaRPr>
          </a:p>
          <a:p>
            <a:pPr marL="457200" indent="-457200">
              <a:buAutoNum type="alphaLcParenR"/>
            </a:pPr>
            <a:r>
              <a:rPr lang="sk-SK" sz="2400" dirty="0" smtClean="0">
                <a:latin typeface="Calibri" pitchFamily="34" charset="0"/>
                <a:ea typeface="Batang" pitchFamily="18" charset="-127"/>
              </a:rPr>
              <a:t>Narysujte obrázok do zošita.</a:t>
            </a:r>
          </a:p>
          <a:p>
            <a:pPr marL="457200" indent="-457200">
              <a:buAutoNum type="alphaLcParenR"/>
            </a:pPr>
            <a:r>
              <a:rPr lang="sk-SK" sz="2400" dirty="0" smtClean="0">
                <a:latin typeface="Calibri" pitchFamily="34" charset="0"/>
                <a:ea typeface="Batang" pitchFamily="18" charset="-127"/>
              </a:rPr>
              <a:t>Vypíšte </a:t>
            </a:r>
            <a:r>
              <a:rPr lang="sk-SK" sz="2400" dirty="0" smtClean="0">
                <a:latin typeface="Calibri" pitchFamily="34" charset="0"/>
                <a:ea typeface="Batang" pitchFamily="18" charset="-127"/>
              </a:rPr>
              <a:t>dvojice </a:t>
            </a:r>
            <a:r>
              <a:rPr lang="sk-SK" sz="2400" b="1" i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ea typeface="Batang" pitchFamily="18" charset="-127"/>
              </a:rPr>
              <a:t>vrcholových</a:t>
            </a:r>
            <a:r>
              <a:rPr lang="sk-SK" sz="2400" dirty="0" smtClean="0">
                <a:latin typeface="Calibri" pitchFamily="34" charset="0"/>
                <a:ea typeface="Batang" pitchFamily="18" charset="-127"/>
              </a:rPr>
              <a:t> a </a:t>
            </a:r>
            <a:r>
              <a:rPr lang="sk-SK" sz="2400" b="1" i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ea typeface="Batang" pitchFamily="18" charset="-127"/>
              </a:rPr>
              <a:t>susedných</a:t>
            </a:r>
            <a:r>
              <a:rPr lang="sk-SK" sz="2400" dirty="0" smtClean="0">
                <a:latin typeface="Calibri" pitchFamily="34" charset="0"/>
                <a:ea typeface="Batang" pitchFamily="18" charset="-127"/>
              </a:rPr>
              <a:t> </a:t>
            </a:r>
            <a:r>
              <a:rPr lang="sk-SK" sz="2400" dirty="0" smtClean="0">
                <a:latin typeface="Calibri" pitchFamily="34" charset="0"/>
                <a:ea typeface="Batang" pitchFamily="18" charset="-127"/>
              </a:rPr>
              <a:t>uhlov</a:t>
            </a:r>
            <a:r>
              <a:rPr lang="sk-SK" sz="2400" dirty="0" smtClean="0">
                <a:latin typeface="Calibri" pitchFamily="34" charset="0"/>
                <a:ea typeface="Batang" pitchFamily="18" charset="-127"/>
              </a:rPr>
              <a:t>.</a:t>
            </a:r>
          </a:p>
          <a:p>
            <a:pPr marL="0" indent="0">
              <a:buNone/>
            </a:pPr>
            <a:r>
              <a:rPr lang="sk-SK" sz="2400" dirty="0" smtClean="0">
                <a:latin typeface="Calibri" pitchFamily="34" charset="0"/>
                <a:ea typeface="Batang" pitchFamily="18" charset="-127"/>
              </a:rPr>
              <a:t>       Vrcholové: 			Susedné:</a:t>
            </a:r>
            <a:endParaRPr lang="sk-SK" sz="2400" dirty="0" smtClean="0">
              <a:latin typeface="Calibri" pitchFamily="34" charset="0"/>
              <a:ea typeface="Batang" pitchFamily="18" charset="-127"/>
            </a:endParaRPr>
          </a:p>
        </p:txBody>
      </p:sp>
      <p:pic>
        <p:nvPicPr>
          <p:cNvPr id="1026" name="Picture 2" descr="C:\Users\SweetManhattan\Documents\ZŠsMŠMR\matematika\obrázky\obrázky CAR\rôznobežky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07"/>
          <a:stretch/>
        </p:blipFill>
        <p:spPr bwMode="auto">
          <a:xfrm>
            <a:off x="84200" y="2309690"/>
            <a:ext cx="5582798" cy="3311928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Domáca úloha: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475656" y="3451066"/>
            <a:ext cx="4122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b="1" dirty="0" smtClean="0">
                <a:latin typeface="Calibri"/>
              </a:rPr>
              <a:t>α</a:t>
            </a:r>
            <a:endParaRPr lang="sk-SK" sz="30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2051720" y="3173257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b="1" dirty="0" smtClean="0">
                <a:latin typeface="Cambria" pitchFamily="18" charset="0"/>
              </a:rPr>
              <a:t>γ</a:t>
            </a:r>
            <a:endParaRPr lang="sk-SK" sz="3000" b="1" dirty="0">
              <a:latin typeface="Cambria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678269" y="3478421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b="1" dirty="0" smtClean="0">
                <a:latin typeface="Calibri"/>
              </a:rPr>
              <a:t>β</a:t>
            </a:r>
            <a:endParaRPr lang="sk-SK" sz="30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2095366" y="390627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b="1" dirty="0" smtClean="0">
                <a:latin typeface="Calibri"/>
              </a:rPr>
              <a:t>δ</a:t>
            </a:r>
            <a:endParaRPr lang="sk-SK" sz="3000" b="1" dirty="0"/>
          </a:p>
        </p:txBody>
      </p:sp>
      <p:sp>
        <p:nvSpPr>
          <p:cNvPr id="4" name="Oblúk 3"/>
          <p:cNvSpPr/>
          <p:nvPr/>
        </p:nvSpPr>
        <p:spPr>
          <a:xfrm>
            <a:off x="2771800" y="3450256"/>
            <a:ext cx="288032" cy="733016"/>
          </a:xfrm>
          <a:prstGeom prst="arc">
            <a:avLst>
              <a:gd name="adj1" fmla="val 16934009"/>
              <a:gd name="adj2" fmla="val 4588003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lúk 12"/>
          <p:cNvSpPr/>
          <p:nvPr/>
        </p:nvSpPr>
        <p:spPr>
          <a:xfrm>
            <a:off x="4699103" y="2691469"/>
            <a:ext cx="288032" cy="733016"/>
          </a:xfrm>
          <a:prstGeom prst="arc">
            <a:avLst>
              <a:gd name="adj1" fmla="val 16934009"/>
              <a:gd name="adj2" fmla="val 4588003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lúk 13"/>
          <p:cNvSpPr/>
          <p:nvPr/>
        </p:nvSpPr>
        <p:spPr>
          <a:xfrm flipH="1">
            <a:off x="1475656" y="3356992"/>
            <a:ext cx="288032" cy="733016"/>
          </a:xfrm>
          <a:prstGeom prst="arc">
            <a:avLst>
              <a:gd name="adj1" fmla="val 16934009"/>
              <a:gd name="adj2" fmla="val 4588003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lúk 14"/>
          <p:cNvSpPr/>
          <p:nvPr/>
        </p:nvSpPr>
        <p:spPr>
          <a:xfrm flipH="1">
            <a:off x="3494452" y="2637373"/>
            <a:ext cx="288032" cy="733016"/>
          </a:xfrm>
          <a:prstGeom prst="arc">
            <a:avLst>
              <a:gd name="adj1" fmla="val 16934009"/>
              <a:gd name="adj2" fmla="val 4588003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3529881" y="2703272"/>
            <a:ext cx="597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b="1" dirty="0" smtClean="0">
                <a:latin typeface="Calibri"/>
              </a:rPr>
              <a:t>α</a:t>
            </a:r>
            <a:r>
              <a:rPr lang="sk-SK" sz="3000" b="1" baseline="-25000" dirty="0" smtClean="0">
                <a:latin typeface="Calibri"/>
              </a:rPr>
              <a:t>1</a:t>
            </a:r>
            <a:endParaRPr lang="sk-SK" sz="3000" b="1" dirty="0"/>
          </a:p>
        </p:txBody>
      </p:sp>
      <p:sp>
        <p:nvSpPr>
          <p:cNvPr id="17" name="BlokTextu 16"/>
          <p:cNvSpPr txBox="1"/>
          <p:nvPr/>
        </p:nvSpPr>
        <p:spPr>
          <a:xfrm>
            <a:off x="4536380" y="2740576"/>
            <a:ext cx="524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b="1" dirty="0" smtClean="0">
                <a:latin typeface="Calibri"/>
              </a:rPr>
              <a:t>β</a:t>
            </a:r>
            <a:r>
              <a:rPr lang="sk-SK" sz="3000" b="1" baseline="-25000" dirty="0" smtClean="0">
                <a:latin typeface="Calibri"/>
              </a:rPr>
              <a:t>1</a:t>
            </a:r>
            <a:endParaRPr lang="sk-SK" sz="3000" b="1" dirty="0"/>
          </a:p>
        </p:txBody>
      </p:sp>
      <p:sp>
        <p:nvSpPr>
          <p:cNvPr id="18" name="Oblúk 17"/>
          <p:cNvSpPr/>
          <p:nvPr/>
        </p:nvSpPr>
        <p:spPr>
          <a:xfrm rot="-5400000">
            <a:off x="1765638" y="2850986"/>
            <a:ext cx="936104" cy="1516068"/>
          </a:xfrm>
          <a:prstGeom prst="arc">
            <a:avLst>
              <a:gd name="adj1" fmla="val 16571301"/>
              <a:gd name="adj2" fmla="val 491807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lúk 18"/>
          <p:cNvSpPr/>
          <p:nvPr/>
        </p:nvSpPr>
        <p:spPr>
          <a:xfrm rot="-5400000">
            <a:off x="3780254" y="2031184"/>
            <a:ext cx="936104" cy="1516068"/>
          </a:xfrm>
          <a:prstGeom prst="arc">
            <a:avLst>
              <a:gd name="adj1" fmla="val 16571301"/>
              <a:gd name="adj2" fmla="val 491807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lúk 19"/>
          <p:cNvSpPr/>
          <p:nvPr/>
        </p:nvSpPr>
        <p:spPr>
          <a:xfrm rot="5400000" flipV="1">
            <a:off x="3716932" y="2501169"/>
            <a:ext cx="936104" cy="1516068"/>
          </a:xfrm>
          <a:prstGeom prst="arc">
            <a:avLst>
              <a:gd name="adj1" fmla="val 16571301"/>
              <a:gd name="adj2" fmla="val 491807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lúk 20"/>
          <p:cNvSpPr/>
          <p:nvPr/>
        </p:nvSpPr>
        <p:spPr>
          <a:xfrm rot="5400000" flipV="1">
            <a:off x="1785005" y="3252297"/>
            <a:ext cx="936104" cy="1516068"/>
          </a:xfrm>
          <a:prstGeom prst="arc">
            <a:avLst>
              <a:gd name="adj1" fmla="val 16571301"/>
              <a:gd name="adj2" fmla="val 4918078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4064747" y="2301753"/>
            <a:ext cx="5549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b="1" dirty="0" smtClean="0">
                <a:latin typeface="Cambria" pitchFamily="18" charset="0"/>
              </a:rPr>
              <a:t>γ</a:t>
            </a:r>
            <a:r>
              <a:rPr lang="sk-SK" sz="3000" b="1" baseline="-25000" dirty="0" smtClean="0">
                <a:latin typeface="Cambria" pitchFamily="18" charset="0"/>
              </a:rPr>
              <a:t>1</a:t>
            </a:r>
            <a:endParaRPr lang="sk-SK" sz="3000" b="1" dirty="0">
              <a:latin typeface="Cambria" pitchFamily="18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3976262" y="3166223"/>
            <a:ext cx="519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b="1" dirty="0" smtClean="0">
                <a:latin typeface="Calibri"/>
              </a:rPr>
              <a:t>δ</a:t>
            </a:r>
            <a:r>
              <a:rPr lang="sk-SK" sz="3000" b="1" baseline="-25000" dirty="0" smtClean="0">
                <a:latin typeface="Calibri"/>
              </a:rPr>
              <a:t>1</a:t>
            </a:r>
            <a:endParaRPr lang="sk-SK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390</TotalTime>
  <Words>105</Words>
  <Application>Microsoft Office PowerPoint</Application>
  <PresentationFormat>Prezentácia na obrazovke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2" baseType="lpstr">
      <vt:lpstr>Batang</vt:lpstr>
      <vt:lpstr>Calibri</vt:lpstr>
      <vt:lpstr>Cambria</vt:lpstr>
      <vt:lpstr>Symath_IV25</vt:lpstr>
      <vt:lpstr>Tw Cen MT</vt:lpstr>
      <vt:lpstr>Wingdings</vt:lpstr>
      <vt:lpstr>Wingdings 2</vt:lpstr>
      <vt:lpstr>Medián</vt:lpstr>
      <vt:lpstr>Susedné a vrcholové uhly</vt:lpstr>
      <vt:lpstr>Vrcholové uhly</vt:lpstr>
      <vt:lpstr>Susedné uhly</vt:lpstr>
      <vt:lpstr>Domáca úloha: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Rozdelenie uhlov podľa polohy</dc:title>
  <dc:creator>manhattan</dc:creator>
  <cp:lastModifiedBy>Dušan Andraško</cp:lastModifiedBy>
  <cp:revision>68</cp:revision>
  <dcterms:created xsi:type="dcterms:W3CDTF">2016-04-27T19:39:14Z</dcterms:created>
  <dcterms:modified xsi:type="dcterms:W3CDTF">2022-05-26T08:06:42Z</dcterms:modified>
</cp:coreProperties>
</file>