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  <p:sldId id="260" r:id="rId7"/>
  </p:sldIdLst>
  <p:sldSz cx="9144000" cy="6858000" type="screen4x3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6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CC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12CE1-CBB6-4DFF-A1DC-581E8C27727A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87408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CE72-1614-45B9-A61D-8C1A4AA175A2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05673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EDAF7-FE12-4288-AFB1-B73A94144918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18826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C1A14-429F-4102-B5A9-38F2BC16B365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25373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6382C-CAE2-465A-83E9-847AE83B8400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64807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398AD-1BCB-42AC-9757-767B9054E56A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79532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57287-2CAE-4063-866F-33CA481421C0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7551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0F331-F3C4-4376-99FF-9C6F085E2622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43107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B864F-806B-4F4F-B068-2EB0CF8D1F7B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97737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5E671-6093-422C-A4BA-1EEEFBC92694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46503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40994-5BE4-4B03-B92F-EFC6191A8EAF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97541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05781C7-7673-4ADD-85BE-4D7AB0881407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619250" y="1268413"/>
          <a:ext cx="54102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Bitmap Image" r:id="rId4" imgW="3790476" imgH="2933333" progId="Paint.Picture">
                  <p:embed/>
                </p:oleObj>
              </mc:Choice>
              <mc:Fallback>
                <p:oleObj name="Bitmap Image" r:id="rId4" imgW="3790476" imgH="293333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4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35" t="11559" r="8235" b="23083"/>
                      <a:stretch>
                        <a:fillRect/>
                      </a:stretch>
                    </p:blipFill>
                    <p:spPr bwMode="auto">
                      <a:xfrm>
                        <a:off x="1619250" y="1268413"/>
                        <a:ext cx="54102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z="4000" b="1" smtClean="0">
                <a:solidFill>
                  <a:srgbClr val="669900"/>
                </a:solidFill>
              </a:rPr>
              <a:t>Výšky</a:t>
            </a:r>
            <a:r>
              <a:rPr lang="sk-SK" altLang="sk-SK" sz="4000" b="1" smtClean="0"/>
              <a:t> </a:t>
            </a:r>
            <a:r>
              <a:rPr lang="sk-SK" altLang="sk-SK" sz="4000" b="1" smtClean="0">
                <a:solidFill>
                  <a:srgbClr val="669900"/>
                </a:solidFill>
              </a:rPr>
              <a:t>v ostrouhlom trojuholníku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43434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sk-SK" altLang="sk-SK" sz="24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Výška je kolmica z vrcholu na protiľahlú stranu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752600" y="4495800"/>
            <a:ext cx="4572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447800" y="4876800"/>
            <a:ext cx="5029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V="1">
            <a:off x="1447800" y="2362200"/>
            <a:ext cx="3657600" cy="2514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5353050" y="1447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 flipV="1">
            <a:off x="1651000" y="2260600"/>
            <a:ext cx="4171950" cy="207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 flipH="1" flipV="1">
            <a:off x="4819650" y="1866900"/>
            <a:ext cx="2076450" cy="247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066800" y="40386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32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934200" y="40386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32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105400" y="9906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32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6172200" y="26670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32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2819400" y="25146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3200" i="1">
                <a:solidFill>
                  <a:srgbClr val="FF66FF"/>
                </a:solidFill>
              </a:rPr>
              <a:t>b</a:t>
            </a:r>
            <a:endParaRPr lang="sk-SK" altLang="sk-SK" sz="4400">
              <a:solidFill>
                <a:schemeClr val="tx2"/>
              </a:solidFill>
            </a:endParaRP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3657600" y="42672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32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5562600" y="3200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2000" i="1">
                <a:solidFill>
                  <a:schemeClr val="tx2"/>
                </a:solidFill>
              </a:rPr>
              <a:t>v</a:t>
            </a:r>
            <a:r>
              <a:rPr lang="sk-SK" altLang="sk-SK" sz="2000" i="1" baseline="-25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38100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2000" i="1">
                <a:solidFill>
                  <a:schemeClr val="tx2"/>
                </a:solidFill>
              </a:rPr>
              <a:t>v</a:t>
            </a:r>
            <a:r>
              <a:rPr lang="sk-SK" altLang="sk-SK" sz="2000" i="1" baseline="-25000">
                <a:solidFill>
                  <a:schemeClr val="tx2"/>
                </a:solidFill>
              </a:rPr>
              <a:t>a</a:t>
            </a:r>
            <a:endParaRPr lang="sk-SK" altLang="sk-SK" sz="4400">
              <a:solidFill>
                <a:schemeClr val="tx2"/>
              </a:solidFill>
            </a:endParaRP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5105400" y="35814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2000" i="1">
                <a:solidFill>
                  <a:schemeClr val="tx2"/>
                </a:solidFill>
              </a:rPr>
              <a:t>v</a:t>
            </a:r>
            <a:r>
              <a:rPr lang="sk-SK" altLang="sk-SK" sz="2000" i="1" baseline="-25000">
                <a:solidFill>
                  <a:schemeClr val="tx2"/>
                </a:solidFill>
              </a:rPr>
              <a:t>c</a:t>
            </a:r>
            <a:endParaRPr lang="sk-SK" altLang="sk-SK" sz="4400">
              <a:solidFill>
                <a:schemeClr val="tx2"/>
              </a:solidFill>
            </a:endParaRP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953000" y="2514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2800" b="1">
                <a:solidFill>
                  <a:srgbClr val="CC3300"/>
                </a:solidFill>
              </a:rPr>
              <a:t>O</a:t>
            </a: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6172200" y="1828800"/>
            <a:ext cx="2667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sk-SK" altLang="sk-SK" sz="1600">
                <a:solidFill>
                  <a:srgbClr val="FF0000"/>
                </a:solidFill>
              </a:rPr>
              <a:t>Bod O – ortocentrum (priesečník všetkých výšok trojuholníka)</a:t>
            </a:r>
          </a:p>
        </p:txBody>
      </p:sp>
      <p:sp>
        <p:nvSpPr>
          <p:cNvPr id="2070" name="Text Box 27"/>
          <p:cNvSpPr txBox="1">
            <a:spLocks noChangeArrowheads="1"/>
          </p:cNvSpPr>
          <p:nvPr/>
        </p:nvSpPr>
        <p:spPr bwMode="auto">
          <a:xfrm>
            <a:off x="5486400" y="55626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sk-SK" altLang="sk-SK">
              <a:solidFill>
                <a:schemeClr val="tx2"/>
              </a:solidFill>
            </a:endParaRPr>
          </a:p>
        </p:txBody>
      </p:sp>
      <p:graphicFrame>
        <p:nvGraphicFramePr>
          <p:cNvPr id="3103" name="Object 31"/>
          <p:cNvGraphicFramePr>
            <a:graphicFrameLocks noChangeAspect="1"/>
          </p:cNvGraphicFramePr>
          <p:nvPr/>
        </p:nvGraphicFramePr>
        <p:xfrm>
          <a:off x="5289550" y="396875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Bitmap Image" r:id="rId6" imgW="961905" imgH="923810" progId="Paint.Picture">
                  <p:embed/>
                </p:oleObj>
              </mc:Choice>
              <mc:Fallback>
                <p:oleObj name="Bitmap Image" r:id="rId6" imgW="961905" imgH="923810" progId="Paint.Picture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317" t="17010" r="34158" b="33505"/>
                      <a:stretch>
                        <a:fillRect/>
                      </a:stretch>
                    </p:blipFill>
                    <p:spPr bwMode="auto">
                      <a:xfrm>
                        <a:off x="5289550" y="396875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4" name="Object 32"/>
          <p:cNvGraphicFramePr>
            <a:graphicFrameLocks noChangeAspect="1"/>
          </p:cNvGraphicFramePr>
          <p:nvPr/>
        </p:nvGraphicFramePr>
        <p:xfrm>
          <a:off x="4572000" y="1739900"/>
          <a:ext cx="542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Bitmap Image" r:id="rId8" imgW="542857" imgH="561905" progId="Paint.Picture">
                  <p:embed/>
                </p:oleObj>
              </mc:Choice>
              <mc:Fallback>
                <p:oleObj name="Bitmap Image" r:id="rId8" imgW="542857" imgH="561905" progId="Paint.Picture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39900"/>
                        <a:ext cx="5429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5" name="Object 33"/>
          <p:cNvGraphicFramePr>
            <a:graphicFrameLocks noChangeAspect="1"/>
          </p:cNvGraphicFramePr>
          <p:nvPr/>
        </p:nvGraphicFramePr>
        <p:xfrm>
          <a:off x="5549900" y="2165350"/>
          <a:ext cx="533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Bitmap Image" r:id="rId10" imgW="533474" imgH="476316" progId="Paint.Picture">
                  <p:embed/>
                </p:oleObj>
              </mc:Choice>
              <mc:Fallback>
                <p:oleObj name="Bitmap Image" r:id="rId10" imgW="533474" imgH="476316" progId="Paint.Picture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2165350"/>
                        <a:ext cx="533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 autoUpdateAnimBg="0"/>
      <p:bldP spid="3083" grpId="0" autoUpdateAnimBg="0"/>
      <p:bldP spid="3084" grpId="0" autoUpdateAnimBg="0"/>
      <p:bldP spid="3085" grpId="0" autoUpdateAnimBg="0"/>
      <p:bldP spid="3086" grpId="0" autoUpdateAnimBg="0"/>
      <p:bldP spid="3087" grpId="0" autoUpdateAnimBg="0"/>
      <p:bldP spid="3088" grpId="0" autoUpdateAnimBg="0"/>
      <p:bldP spid="3089" grpId="0" autoUpdateAnimBg="0"/>
      <p:bldP spid="3090" grpId="0" autoUpdateAnimBg="0"/>
      <p:bldP spid="3091" grpId="0" autoUpdateAnimBg="0"/>
      <p:bldP spid="3092" grpId="0" autoUpdateAnimBg="0"/>
      <p:bldP spid="309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467600" cy="914400"/>
          </a:xfrm>
        </p:spPr>
        <p:txBody>
          <a:bodyPr/>
          <a:lstStyle/>
          <a:p>
            <a:pPr eaLnBrk="1" hangingPunct="1"/>
            <a:r>
              <a:rPr lang="sk-SK" altLang="sk-SK" sz="3600" smtClean="0">
                <a:solidFill>
                  <a:srgbClr val="669900"/>
                </a:solidFill>
              </a:rPr>
              <a:t>Výšky v pravouhlom trojuholníku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900363" y="2582863"/>
          <a:ext cx="4572000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Bitmap Image" r:id="rId3" imgW="4057143" imgH="2695951" progId="Paint.Picture">
                  <p:embed/>
                </p:oleObj>
              </mc:Choice>
              <mc:Fallback>
                <p:oleObj name="Bitmap Image" r:id="rId3" imgW="4057143" imgH="269595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442" t="11307" r="10564" b="18904"/>
                      <a:stretch>
                        <a:fillRect/>
                      </a:stretch>
                    </p:blipFill>
                    <p:spPr bwMode="auto">
                      <a:xfrm>
                        <a:off x="2900363" y="2582863"/>
                        <a:ext cx="4572000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0088" y="1098550"/>
            <a:ext cx="70104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altLang="sk-SK" sz="2400" smtClean="0">
                <a:solidFill>
                  <a:srgbClr val="FF0000"/>
                </a:solidFill>
              </a:rPr>
              <a:t>V pravouhlom trojuholníku je výška na odvesnu totožná s druhou odvesnou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010400" y="51054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32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819400" y="21336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32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895600" y="50292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32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029200" y="32766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3200" i="1">
                <a:solidFill>
                  <a:srgbClr val="FF66FF"/>
                </a:solidFill>
              </a:rPr>
              <a:t>c</a:t>
            </a:r>
            <a:endParaRPr lang="sk-SK" altLang="sk-SK" sz="4400">
              <a:solidFill>
                <a:schemeClr val="tx2"/>
              </a:solidFill>
            </a:endParaRP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395538" y="3505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3200" i="1">
                <a:solidFill>
                  <a:srgbClr val="FF66FF"/>
                </a:solidFill>
              </a:rPr>
              <a:t>a</a:t>
            </a:r>
            <a:endParaRPr lang="sk-SK" altLang="sk-SK" sz="4400">
              <a:solidFill>
                <a:schemeClr val="tx2"/>
              </a:solidFill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648200" y="5105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3200" i="1">
                <a:solidFill>
                  <a:srgbClr val="FF66FF"/>
                </a:solidFill>
              </a:rPr>
              <a:t>b</a:t>
            </a:r>
            <a:endParaRPr lang="sk-SK" altLang="sk-SK" sz="4400">
              <a:solidFill>
                <a:schemeClr val="tx2"/>
              </a:solidFill>
            </a:endParaRP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3108325" y="2609850"/>
            <a:ext cx="0" cy="2476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3130550" y="5083175"/>
            <a:ext cx="4203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3033713" y="4714875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Bitmap Image" r:id="rId5" imgW="961905" imgH="923810" progId="Paint.Picture">
                  <p:embed/>
                </p:oleObj>
              </mc:Choice>
              <mc:Fallback>
                <p:oleObj name="Bitmap Image" r:id="rId5" imgW="961905" imgH="923810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317" t="17010" r="34158" b="33505"/>
                      <a:stretch>
                        <a:fillRect/>
                      </a:stretch>
                    </p:blipFill>
                    <p:spPr bwMode="auto">
                      <a:xfrm>
                        <a:off x="3033713" y="4714875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5410200" y="5181600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2000" i="1">
                <a:solidFill>
                  <a:schemeClr val="tx2"/>
                </a:solidFill>
              </a:rPr>
              <a:t>v</a:t>
            </a:r>
            <a:r>
              <a:rPr lang="sk-SK" altLang="sk-SK" sz="2000" i="1" baseline="-25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2624138" y="4054475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2000" i="1">
                <a:solidFill>
                  <a:schemeClr val="tx2"/>
                </a:solidFill>
              </a:rPr>
              <a:t>v</a:t>
            </a:r>
            <a:r>
              <a:rPr lang="sk-SK" altLang="sk-SK" sz="2000" i="1" baseline="-25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4038600" y="38100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2000" i="1">
                <a:solidFill>
                  <a:schemeClr val="tx2"/>
                </a:solidFill>
              </a:rPr>
              <a:t>v</a:t>
            </a:r>
            <a:r>
              <a:rPr lang="sk-SK" altLang="sk-SK" sz="2000" i="1" baseline="-25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 flipV="1">
            <a:off x="3111500" y="3324225"/>
            <a:ext cx="1231900" cy="175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735013" y="5786438"/>
            <a:ext cx="5095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sk-SK" altLang="sk-SK" sz="2400"/>
              <a:t>  </a:t>
            </a:r>
            <a:r>
              <a:rPr lang="sk-SK" altLang="sk-SK" sz="2400">
                <a:solidFill>
                  <a:srgbClr val="FF0000"/>
                </a:solidFill>
              </a:rPr>
              <a:t>Ortocentrum je totožné s hlavným </a:t>
            </a:r>
            <a:br>
              <a:rPr lang="sk-SK" altLang="sk-SK" sz="2400">
                <a:solidFill>
                  <a:srgbClr val="FF0000"/>
                </a:solidFill>
              </a:rPr>
            </a:br>
            <a:r>
              <a:rPr lang="sk-SK" altLang="sk-SK" sz="2400">
                <a:solidFill>
                  <a:srgbClr val="FF0000"/>
                </a:solidFill>
              </a:rPr>
              <a:t>   vrcholom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10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10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/>
      <p:bldP spid="6153" grpId="0" autoUpdateAnimBg="0"/>
      <p:bldP spid="6158" grpId="0" autoUpdateAnimBg="0"/>
      <p:bldP spid="61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z="3600" smtClean="0">
                <a:solidFill>
                  <a:srgbClr val="669900"/>
                </a:solidFill>
              </a:rPr>
              <a:t>Výšky v tupouhlom trojuholníku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895725" y="1228725"/>
          <a:ext cx="4486275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Bitmap Image" r:id="rId3" imgW="3029373" imgH="1495634" progId="Paint.Picture">
                  <p:embed/>
                </p:oleObj>
              </mc:Choice>
              <mc:Fallback>
                <p:oleObj name="Bitmap Image" r:id="rId3" imgW="3029373" imgH="149563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4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1228725"/>
                        <a:ext cx="4486275" cy="221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Line 4"/>
          <p:cNvSpPr>
            <a:spLocks noChangeShapeType="1"/>
          </p:cNvSpPr>
          <p:nvPr/>
        </p:nvSpPr>
        <p:spPr bwMode="auto">
          <a:xfrm flipH="1">
            <a:off x="3022600" y="28956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4152900" y="1720850"/>
            <a:ext cx="32004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4162425" y="1743075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4029075" y="2171700"/>
            <a:ext cx="1552575" cy="427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H="1">
            <a:off x="3886200" y="2882900"/>
            <a:ext cx="39624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3810000" y="2286000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2000" i="1">
                <a:solidFill>
                  <a:schemeClr val="tx2"/>
                </a:solidFill>
              </a:rPr>
              <a:t>v</a:t>
            </a:r>
            <a:r>
              <a:rPr lang="sk-SK" altLang="sk-SK" sz="2000" i="1" baseline="-25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6962775" y="3562350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2000" i="1">
                <a:solidFill>
                  <a:schemeClr val="tx2"/>
                </a:solidFill>
              </a:rPr>
              <a:t>v</a:t>
            </a:r>
            <a:r>
              <a:rPr lang="sk-SK" altLang="sk-SK" sz="2000" i="1" baseline="-25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5410200" y="23622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2000" i="1">
                <a:solidFill>
                  <a:schemeClr val="tx2"/>
                </a:solidFill>
              </a:rPr>
              <a:t>v</a:t>
            </a:r>
            <a:r>
              <a:rPr lang="sk-SK" altLang="sk-SK" sz="2000" i="1" baseline="-25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7848600" y="28194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32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3962400" y="12192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32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5181600" y="29718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32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4419600" y="21336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32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6400800" y="28194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3200" i="1">
                <a:solidFill>
                  <a:srgbClr val="FF66FF"/>
                </a:solidFill>
              </a:rPr>
              <a:t>b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6019800" y="1905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32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4159250" y="1727200"/>
            <a:ext cx="0" cy="1174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rot="247479" flipH="1">
            <a:off x="5341938" y="2159000"/>
            <a:ext cx="227012" cy="754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rot="21522390" flipH="1">
            <a:off x="6477000" y="2901950"/>
            <a:ext cx="13716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4143375" y="6048375"/>
            <a:ext cx="46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2800" b="1">
                <a:solidFill>
                  <a:srgbClr val="CC3300"/>
                </a:solidFill>
              </a:rPr>
              <a:t>O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304800" y="3810000"/>
            <a:ext cx="297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>
                <a:solidFill>
                  <a:srgbClr val="FF0000"/>
                </a:solidFill>
              </a:rPr>
              <a:t>Ortocentrum leží mimo trojuholníka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900113" y="4868863"/>
            <a:ext cx="50403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000" i="1">
                <a:solidFill>
                  <a:schemeClr val="tx2"/>
                </a:solidFill>
              </a:rPr>
              <a:t>Strany – ramená tupého uhla si musíme predĺžiť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3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3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3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9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3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3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0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30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10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3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utoUpdateAnimBg="0"/>
      <p:bldP spid="7178" grpId="0" autoUpdateAnimBg="0"/>
      <p:bldP spid="7179" grpId="0" autoUpdateAnimBg="0"/>
      <p:bldP spid="7180" grpId="0" autoUpdateAnimBg="0"/>
      <p:bldP spid="7181" grpId="0" autoUpdateAnimBg="0"/>
      <p:bldP spid="7182" grpId="0" autoUpdateAnimBg="0"/>
      <p:bldP spid="7183" grpId="0" autoUpdateAnimBg="0"/>
      <p:bldP spid="7184" grpId="0" autoUpdateAnimBg="0"/>
      <p:bldP spid="7185" grpId="0" autoUpdateAnimBg="0"/>
      <p:bldP spid="7189" grpId="0" autoUpdateAnimBg="0"/>
      <p:bldP spid="7190" grpId="0" autoUpdateAnimBg="0"/>
      <p:bldP spid="7192" grpId="0"/>
      <p:bldP spid="719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sk-SK" altLang="sk-SK" sz="3600" smtClean="0">
                <a:solidFill>
                  <a:srgbClr val="669900"/>
                </a:solidFill>
              </a:rPr>
              <a:t>DRUHY TROJUHOLNÍKOV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67691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sk-SK" altLang="sk-SK" sz="3200" i="1" dirty="0">
                <a:solidFill>
                  <a:srgbClr val="FF66FF"/>
                </a:solidFill>
              </a:rPr>
              <a:t>Podľa strán: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3200" i="1" dirty="0"/>
              <a:t>Rovnostranný trojuholník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3200" i="1" dirty="0"/>
              <a:t>Rovnoramenný trojuholník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3200" i="1" dirty="0"/>
              <a:t>Rôznostranný trojuholník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sk-SK" altLang="sk-SK" sz="3600" smtClean="0">
                <a:solidFill>
                  <a:srgbClr val="669900"/>
                </a:solidFill>
              </a:rPr>
              <a:t>Výšky v rovnostrannom trojuholníku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438400" y="1447800"/>
          <a:ext cx="4038600" cy="327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Bitmap Image" r:id="rId3" imgW="3820058" imgH="3333333" progId="Paint.Picture">
                  <p:embed/>
                </p:oleObj>
              </mc:Choice>
              <mc:Fallback>
                <p:oleObj name="Bitmap Image" r:id="rId3" imgW="3820058" imgH="333333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4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100" t="13429" r="16084" b="17999"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4038600" cy="327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362200" y="44958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32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096000" y="44958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32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267200" y="9906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32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334000" y="24384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32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124200" y="25146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3200" i="1">
                <a:solidFill>
                  <a:srgbClr val="FF66FF"/>
                </a:solidFill>
              </a:rPr>
              <a:t>b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191000" y="4419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32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4476750" y="1479550"/>
            <a:ext cx="12700" cy="307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rot="-2866015">
            <a:off x="4587082" y="2113756"/>
            <a:ext cx="798512" cy="326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rot="3019094" flipV="1">
            <a:off x="3612357" y="2102644"/>
            <a:ext cx="687387" cy="3305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657600" y="3429000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2000" i="1">
                <a:solidFill>
                  <a:schemeClr val="tx2"/>
                </a:solidFill>
              </a:rPr>
              <a:t>v</a:t>
            </a:r>
            <a:r>
              <a:rPr lang="sk-SK" altLang="sk-SK" sz="2000" i="1" baseline="-25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4953000" y="3505200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2000" i="1">
                <a:solidFill>
                  <a:schemeClr val="tx2"/>
                </a:solidFill>
              </a:rPr>
              <a:t>v</a:t>
            </a:r>
            <a:r>
              <a:rPr lang="sk-SK" altLang="sk-SK" sz="2000" i="1" baseline="-25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4419600" y="37338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2000" i="1">
                <a:solidFill>
                  <a:schemeClr val="tx2"/>
                </a:solidFill>
              </a:rPr>
              <a:t>v</a:t>
            </a:r>
            <a:r>
              <a:rPr lang="sk-SK" altLang="sk-SK" sz="2000" i="1" baseline="-25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395288" y="2133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2000" i="1">
                <a:solidFill>
                  <a:srgbClr val="FF0000"/>
                </a:solidFill>
              </a:rPr>
              <a:t>v</a:t>
            </a:r>
            <a:r>
              <a:rPr lang="sk-SK" altLang="sk-SK" sz="2000" i="1" baseline="-25000">
                <a:solidFill>
                  <a:srgbClr val="FF0000"/>
                </a:solidFill>
              </a:rPr>
              <a:t>a </a:t>
            </a:r>
            <a:r>
              <a:rPr lang="sk-SK" altLang="sk-SK" sz="2000">
                <a:solidFill>
                  <a:srgbClr val="FF0000"/>
                </a:solidFill>
              </a:rPr>
              <a:t>=</a:t>
            </a:r>
            <a:r>
              <a:rPr lang="sk-SK" altLang="sk-SK" sz="2000" i="1" baseline="-25000">
                <a:solidFill>
                  <a:srgbClr val="FF0000"/>
                </a:solidFill>
              </a:rPr>
              <a:t> </a:t>
            </a:r>
            <a:r>
              <a:rPr lang="sk-SK" altLang="sk-SK" sz="2000" i="1">
                <a:solidFill>
                  <a:srgbClr val="FF0000"/>
                </a:solidFill>
              </a:rPr>
              <a:t>v</a:t>
            </a:r>
            <a:r>
              <a:rPr lang="sk-SK" altLang="sk-SK" sz="2000" i="1" baseline="-25000">
                <a:solidFill>
                  <a:srgbClr val="FF0000"/>
                </a:solidFill>
              </a:rPr>
              <a:t>b </a:t>
            </a:r>
            <a:r>
              <a:rPr lang="sk-SK" altLang="sk-SK" sz="2000">
                <a:solidFill>
                  <a:srgbClr val="FF0000"/>
                </a:solidFill>
              </a:rPr>
              <a:t>=</a:t>
            </a:r>
            <a:r>
              <a:rPr lang="sk-SK" altLang="sk-SK" sz="2000" i="1" baseline="-25000">
                <a:solidFill>
                  <a:srgbClr val="FF0000"/>
                </a:solidFill>
              </a:rPr>
              <a:t> </a:t>
            </a:r>
            <a:r>
              <a:rPr lang="sk-SK" altLang="sk-SK" sz="2000" i="1">
                <a:solidFill>
                  <a:srgbClr val="FF0000"/>
                </a:solidFill>
              </a:rPr>
              <a:t>v</a:t>
            </a:r>
            <a:r>
              <a:rPr lang="sk-SK" altLang="sk-SK" sz="2000" i="1" baseline="-25000">
                <a:solidFill>
                  <a:srgbClr val="FF0000"/>
                </a:solidFill>
              </a:rPr>
              <a:t>c</a:t>
            </a:r>
            <a:endParaRPr lang="sk-SK" altLang="sk-SK" sz="4400">
              <a:solidFill>
                <a:srgbClr val="FF0000"/>
              </a:solidFill>
            </a:endParaRP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50825" y="2636838"/>
            <a:ext cx="30972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000">
                <a:solidFill>
                  <a:srgbClr val="FF0000"/>
                </a:solidFill>
              </a:rPr>
              <a:t>Všetky výšky v rovnostrannom trojuholníku sú zhodné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395288" y="1052513"/>
            <a:ext cx="2305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3200" i="1">
                <a:solidFill>
                  <a:srgbClr val="FF66FF"/>
                </a:solidFill>
              </a:rPr>
              <a:t>a = b =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1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1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1" grpId="0" autoUpdateAnimBg="0"/>
      <p:bldP spid="9222" grpId="0" autoUpdateAnimBg="0"/>
      <p:bldP spid="9223" grpId="0" autoUpdateAnimBg="0"/>
      <p:bldP spid="9224" grpId="0" autoUpdateAnimBg="0"/>
      <p:bldP spid="9225" grpId="0" autoUpdateAnimBg="0"/>
      <p:bldP spid="9229" grpId="0" autoUpdateAnimBg="0"/>
      <p:bldP spid="9230" grpId="0" autoUpdateAnimBg="0"/>
      <p:bldP spid="9231" grpId="0" autoUpdateAnimBg="0"/>
      <p:bldP spid="9232" grpId="0" autoUpdateAnimBg="0"/>
      <p:bldP spid="923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z="3600" smtClean="0">
                <a:solidFill>
                  <a:srgbClr val="669900"/>
                </a:solidFill>
              </a:rPr>
              <a:t>Výšky v rovnoramennom trojuholníku</a:t>
            </a: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3581400" y="1752600"/>
            <a:ext cx="2057400" cy="2895600"/>
          </a:xfrm>
          <a:prstGeom prst="flowChartExtra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352800" y="47244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32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562600" y="47244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32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12192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32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324475" y="307975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32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581400" y="31242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3200" i="1">
                <a:solidFill>
                  <a:srgbClr val="FF66FF"/>
                </a:solidFill>
              </a:rPr>
              <a:t>b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495800" y="4495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32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33400" y="1600200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200" i="1">
                <a:solidFill>
                  <a:srgbClr val="FF66FF"/>
                </a:solidFill>
              </a:rPr>
              <a:t>a</a:t>
            </a:r>
            <a:r>
              <a:rPr lang="sk-SK" altLang="sk-SK" sz="3200" i="1"/>
              <a:t>=</a:t>
            </a:r>
            <a:r>
              <a:rPr lang="sk-SK" altLang="sk-SK" sz="3200" i="1">
                <a:solidFill>
                  <a:srgbClr val="FF66FF"/>
                </a:solidFill>
              </a:rPr>
              <a:t> b </a:t>
            </a:r>
            <a:r>
              <a:rPr lang="sk-SK" altLang="sk-SK" sz="2800" i="1"/>
              <a:t>– ramená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533400" y="2362200"/>
            <a:ext cx="3155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200" i="1">
                <a:solidFill>
                  <a:srgbClr val="FF66FF"/>
                </a:solidFill>
              </a:rPr>
              <a:t>c </a:t>
            </a:r>
            <a:r>
              <a:rPr lang="sk-SK" altLang="sk-SK" sz="2800" i="1"/>
              <a:t>– základňa</a:t>
            </a: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4613275" y="1771650"/>
            <a:ext cx="0" cy="2876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3581400" y="3962400"/>
            <a:ext cx="1828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rot="13339314" flipV="1">
            <a:off x="3810000" y="3943350"/>
            <a:ext cx="1828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sk-SK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4648200" y="35052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2000" i="1">
                <a:solidFill>
                  <a:schemeClr val="tx2"/>
                </a:solidFill>
              </a:rPr>
              <a:t>v</a:t>
            </a:r>
            <a:r>
              <a:rPr lang="sk-SK" altLang="sk-SK" sz="2000" i="1" baseline="-25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4114800" y="3733800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2000" i="1">
                <a:solidFill>
                  <a:schemeClr val="tx2"/>
                </a:solidFill>
              </a:rPr>
              <a:t>v</a:t>
            </a:r>
            <a:r>
              <a:rPr lang="sk-SK" altLang="sk-SK" sz="2000" i="1" baseline="-25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5029200" y="3886200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2000" i="1">
                <a:solidFill>
                  <a:schemeClr val="tx2"/>
                </a:solidFill>
              </a:rPr>
              <a:t>v</a:t>
            </a:r>
            <a:r>
              <a:rPr lang="sk-SK" altLang="sk-SK" sz="2000" i="1" baseline="-25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762000" y="3124200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2400" b="1" i="1">
                <a:solidFill>
                  <a:srgbClr val="FF0000"/>
                </a:solidFill>
              </a:rPr>
              <a:t>v</a:t>
            </a:r>
            <a:r>
              <a:rPr lang="sk-SK" altLang="sk-SK" sz="2400" b="1" i="1" baseline="-25000">
                <a:solidFill>
                  <a:srgbClr val="FF0000"/>
                </a:solidFill>
              </a:rPr>
              <a:t>a </a:t>
            </a:r>
            <a:r>
              <a:rPr lang="sk-SK" altLang="sk-SK" sz="2400" b="1">
                <a:solidFill>
                  <a:srgbClr val="FF0000"/>
                </a:solidFill>
              </a:rPr>
              <a:t>= </a:t>
            </a:r>
            <a:r>
              <a:rPr lang="sk-SK" altLang="sk-SK" sz="2400" b="1" i="1">
                <a:solidFill>
                  <a:srgbClr val="FF0000"/>
                </a:solidFill>
              </a:rPr>
              <a:t>v</a:t>
            </a:r>
            <a:r>
              <a:rPr lang="sk-SK" altLang="sk-SK" sz="2400" b="1" i="1" baseline="-25000">
                <a:solidFill>
                  <a:srgbClr val="FF0000"/>
                </a:solidFill>
              </a:rPr>
              <a:t>b</a:t>
            </a:r>
            <a:r>
              <a:rPr lang="sk-SK" altLang="sk-SK" sz="2400" i="1" baseline="-25000">
                <a:solidFill>
                  <a:schemeClr val="tx2"/>
                </a:solidFill>
              </a:rPr>
              <a:t> </a:t>
            </a:r>
          </a:p>
          <a:p>
            <a:pPr algn="ctr" eaLnBrk="1" hangingPunct="1"/>
            <a:endParaRPr lang="sk-SK" altLang="sk-SK" sz="2400" b="1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85800" y="3810000"/>
            <a:ext cx="289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000">
                <a:solidFill>
                  <a:srgbClr val="FF0000"/>
                </a:solidFill>
              </a:rPr>
              <a:t>Výšky na ramená rovnoramenného trojuholníka sú zhodné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1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1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utoUpdateAnimBg="0"/>
      <p:bldP spid="8198" grpId="0" autoUpdateAnimBg="0"/>
      <p:bldP spid="8199" grpId="0" autoUpdateAnimBg="0"/>
      <p:bldP spid="8200" grpId="0" autoUpdateAnimBg="0"/>
      <p:bldP spid="8201" grpId="0" autoUpdateAnimBg="0"/>
      <p:bldP spid="8202" grpId="0" autoUpdateAnimBg="0"/>
      <p:bldP spid="8203" grpId="0" autoUpdateAnimBg="0"/>
      <p:bldP spid="8207" grpId="0" autoUpdateAnimBg="0"/>
      <p:bldP spid="8208" grpId="0" autoUpdateAnimBg="0"/>
      <p:bldP spid="8209" grpId="0" autoUpdateAnimBg="0"/>
      <p:bldP spid="8210" grpId="0" autoUpdateAnimBg="0"/>
      <p:bldP spid="8211" grpId="0" autoUpdateAnimBg="0"/>
    </p:bld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160</Words>
  <Application>Microsoft Office PowerPoint</Application>
  <PresentationFormat>Prezentácia na obrazovke (4:3)</PresentationFormat>
  <Paragraphs>70</Paragraphs>
  <Slides>6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Predvolený návrh</vt:lpstr>
      <vt:lpstr>Bitmap Image</vt:lpstr>
      <vt:lpstr>Výšky v ostrouhlom trojuholníku</vt:lpstr>
      <vt:lpstr>Výšky v pravouhlom trojuholníku</vt:lpstr>
      <vt:lpstr>Výšky v tupouhlom trojuholníku</vt:lpstr>
      <vt:lpstr>DRUHY TROJUHOLNÍKOV</vt:lpstr>
      <vt:lpstr>Výšky v rovnostrannom trojuholníku</vt:lpstr>
      <vt:lpstr>Výšky v rovnoramennom trojuholníku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Výšky trojuholníka</dc:title>
  <dc:creator>rado</dc:creator>
  <cp:lastModifiedBy>Dušan Andraško</cp:lastModifiedBy>
  <cp:revision>3</cp:revision>
  <dcterms:created xsi:type="dcterms:W3CDTF">2009-04-10T05:59:18Z</dcterms:created>
  <dcterms:modified xsi:type="dcterms:W3CDTF">2022-06-09T12:12:47Z</dcterms:modified>
</cp:coreProperties>
</file>