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5" r:id="rId14"/>
    <p:sldId id="278" r:id="rId15"/>
    <p:sldId id="264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2950-85F3-4C2C-8029-6F153FF2FC20}" type="datetimeFigureOut">
              <a:rPr lang="sk-SK" smtClean="0"/>
              <a:pPr/>
              <a:t>29. 9. 2023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5C57-0221-41D1-B8EB-ACC2BE9ECE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2950-85F3-4C2C-8029-6F153FF2FC20}" type="datetimeFigureOut">
              <a:rPr lang="sk-SK" smtClean="0"/>
              <a:pPr/>
              <a:t>29. 9. 2023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5C57-0221-41D1-B8EB-ACC2BE9ECE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2950-85F3-4C2C-8029-6F153FF2FC20}" type="datetimeFigureOut">
              <a:rPr lang="sk-SK" smtClean="0"/>
              <a:pPr/>
              <a:t>29. 9. 2023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5C57-0221-41D1-B8EB-ACC2BE9ECE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2950-85F3-4C2C-8029-6F153FF2FC20}" type="datetimeFigureOut">
              <a:rPr lang="sk-SK" smtClean="0"/>
              <a:pPr/>
              <a:t>29. 9. 2023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5C57-0221-41D1-B8EB-ACC2BE9ECE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2950-85F3-4C2C-8029-6F153FF2FC20}" type="datetimeFigureOut">
              <a:rPr lang="sk-SK" smtClean="0"/>
              <a:pPr/>
              <a:t>29. 9. 2023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5C57-0221-41D1-B8EB-ACC2BE9ECE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2950-85F3-4C2C-8029-6F153FF2FC20}" type="datetimeFigureOut">
              <a:rPr lang="sk-SK" smtClean="0"/>
              <a:pPr/>
              <a:t>29. 9. 2023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5C57-0221-41D1-B8EB-ACC2BE9ECE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2950-85F3-4C2C-8029-6F153FF2FC20}" type="datetimeFigureOut">
              <a:rPr lang="sk-SK" smtClean="0"/>
              <a:pPr/>
              <a:t>29. 9. 2023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5C57-0221-41D1-B8EB-ACC2BE9ECE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2950-85F3-4C2C-8029-6F153FF2FC20}" type="datetimeFigureOut">
              <a:rPr lang="sk-SK" smtClean="0"/>
              <a:pPr/>
              <a:t>29. 9. 2023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5C57-0221-41D1-B8EB-ACC2BE9ECE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2950-85F3-4C2C-8029-6F153FF2FC20}" type="datetimeFigureOut">
              <a:rPr lang="sk-SK" smtClean="0"/>
              <a:pPr/>
              <a:t>29. 9. 2023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5C57-0221-41D1-B8EB-ACC2BE9ECE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2950-85F3-4C2C-8029-6F153FF2FC20}" type="datetimeFigureOut">
              <a:rPr lang="sk-SK" smtClean="0"/>
              <a:pPr/>
              <a:t>29. 9. 2023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5C57-0221-41D1-B8EB-ACC2BE9ECE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2950-85F3-4C2C-8029-6F153FF2FC20}" type="datetimeFigureOut">
              <a:rPr lang="sk-SK" smtClean="0"/>
              <a:pPr/>
              <a:t>29. 9. 2023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5C57-0221-41D1-B8EB-ACC2BE9ECE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2950-85F3-4C2C-8029-6F153FF2FC20}" type="datetimeFigureOut">
              <a:rPr lang="sk-SK" smtClean="0"/>
              <a:pPr/>
              <a:t>29. 9. 2023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35C57-0221-41D1-B8EB-ACC2BE9ECE3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http://www.k2studio.sk/images/galerie/_calmcube/08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15436" cy="6911579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3071802" y="500042"/>
            <a:ext cx="27771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Pravek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8143900" y="6429396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Klik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http://www.k2studio.sk/images/galerie/_calmcube/081.jpg"/>
          <p:cNvPicPr>
            <a:picLocks noChangeAspect="1" noChangeArrowheads="1"/>
          </p:cNvPicPr>
          <p:nvPr/>
        </p:nvPicPr>
        <p:blipFill>
          <a:blip r:embed="rId2">
            <a:lum bright="11000" contrast="-40000"/>
          </a:blip>
          <a:srcRect/>
          <a:stretch>
            <a:fillRect/>
          </a:stretch>
        </p:blipFill>
        <p:spPr bwMode="auto">
          <a:xfrm>
            <a:off x="0" y="-53579"/>
            <a:ext cx="9215436" cy="6911579"/>
          </a:xfrm>
          <a:prstGeom prst="rect">
            <a:avLst/>
          </a:prstGeom>
          <a:noFill/>
        </p:spPr>
      </p:pic>
      <p:sp>
        <p:nvSpPr>
          <p:cNvPr id="9" name="Obdĺžnik 8"/>
          <p:cNvSpPr/>
          <p:nvPr/>
        </p:nvSpPr>
        <p:spPr>
          <a:xfrm>
            <a:off x="357158" y="142852"/>
            <a:ext cx="857455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48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OBDOBIE LOVCOV MAMUTOV</a:t>
            </a:r>
            <a:endParaRPr lang="sk-SK" sz="48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0" name="Zástupný symbol obsahu 2"/>
          <p:cNvSpPr>
            <a:spLocks noGrp="1"/>
          </p:cNvSpPr>
          <p:nvPr>
            <p:ph idx="1"/>
          </p:nvPr>
        </p:nvSpPr>
        <p:spPr>
          <a:xfrm>
            <a:off x="714348" y="928670"/>
            <a:ext cx="8429652" cy="395445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sk-SK" sz="2200" dirty="0" smtClean="0"/>
              <a:t>Státisíce </a:t>
            </a:r>
            <a:r>
              <a:rPr lang="sk-SK" sz="2200" dirty="0"/>
              <a:t>rokov žili naši predkovia v jaskyniach. Najstaršie maľby v jaskyniach boli objavené v </a:t>
            </a:r>
            <a:r>
              <a:rPr lang="sk-SK" sz="2200" dirty="0" err="1"/>
              <a:t>Chauvet-Pont-d´Arc</a:t>
            </a:r>
            <a:r>
              <a:rPr lang="sk-SK" sz="2200" dirty="0"/>
              <a:t> </a:t>
            </a:r>
            <a:r>
              <a:rPr lang="sk-SK" sz="2200" dirty="0" err="1"/>
              <a:t>v</a:t>
            </a:r>
            <a:r>
              <a:rPr lang="sk-SK" sz="2200" dirty="0"/>
              <a:t> </a:t>
            </a:r>
            <a:r>
              <a:rPr lang="sk-SK" sz="2200" dirty="0" err="1"/>
              <a:t>Ardéche</a:t>
            </a:r>
            <a:r>
              <a:rPr lang="sk-SK" sz="2200" dirty="0"/>
              <a:t> a pochádzajú spred 30000 rokov.</a:t>
            </a:r>
          </a:p>
          <a:p>
            <a:pPr>
              <a:buFont typeface="Wingdings" pitchFamily="2" charset="2"/>
              <a:buChar char="Ø"/>
            </a:pPr>
            <a:r>
              <a:rPr lang="sk-SK" sz="2200" dirty="0" err="1"/>
              <a:t>Kromaňonský</a:t>
            </a:r>
            <a:r>
              <a:rPr lang="sk-SK" sz="2200" dirty="0"/>
              <a:t> človek bol náš priamy predok a patrí do rodu </a:t>
            </a:r>
            <a:r>
              <a:rPr lang="sk-SK" sz="2200" dirty="0" err="1"/>
              <a:t>Homo</a:t>
            </a:r>
            <a:r>
              <a:rPr lang="sk-SK" sz="2200" dirty="0"/>
              <a:t> </a:t>
            </a:r>
            <a:r>
              <a:rPr lang="sk-SK" sz="2200" dirty="0" err="1"/>
              <a:t>sapiens</a:t>
            </a:r>
            <a:r>
              <a:rPr lang="sk-SK" sz="2200" dirty="0"/>
              <a:t>. Vyrábal farby z minerálov a živočíšnych pigmentov, ktoré na stenu jaskyne fúkal, alebo ich nanášal prstom či štetcom.</a:t>
            </a:r>
          </a:p>
          <a:p>
            <a:pPr>
              <a:buFont typeface="Wingdings" pitchFamily="2" charset="2"/>
              <a:buChar char="Ø"/>
            </a:pPr>
            <a:r>
              <a:rPr lang="sk-SK" sz="2200" dirty="0"/>
              <a:t>Najstaršími pravekými nástrojmi boli zaostrené hroty kameňov, palíc, rohov a parohov. Týmito nástrojmi vykrajovali mäso ulovených zvierat, vyhrabávali jedlé korene a sekali vetvy na budovanie úkrytov. Pred zimou sa chránili kožušinami ulovených zvierat.</a:t>
            </a:r>
          </a:p>
          <a:p>
            <a:pPr>
              <a:buFont typeface="Wingdings" pitchFamily="2" charset="2"/>
              <a:buChar char="Ø"/>
            </a:pPr>
            <a:r>
              <a:rPr lang="sk-SK" sz="2200" dirty="0"/>
              <a:t>Technika zakladania ohňa : Iskra vzniká udieraním dvoch kúskov kremeňa o seba alebo trením dvoch kusov dreva. Predtým ako si ľudia osvojili túto techniku, prenášali oheň pomocou žeravých uhlíkov z tečúcej lávy alebo ohňa, ktorý ostal po požiari spôsobenom bleskom.</a:t>
            </a:r>
          </a:p>
          <a:p>
            <a:endParaRPr lang="sk-SK" sz="2200" dirty="0"/>
          </a:p>
        </p:txBody>
      </p:sp>
      <p:sp>
        <p:nvSpPr>
          <p:cNvPr id="6" name="BlokTextu 5"/>
          <p:cNvSpPr txBox="1"/>
          <p:nvPr/>
        </p:nvSpPr>
        <p:spPr>
          <a:xfrm>
            <a:off x="8143900" y="6429396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Klik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http://www.k2studio.sk/images/galerie/_calmcube/081.jpg"/>
          <p:cNvPicPr>
            <a:picLocks noChangeAspect="1" noChangeArrowheads="1"/>
          </p:cNvPicPr>
          <p:nvPr/>
        </p:nvPicPr>
        <p:blipFill>
          <a:blip r:embed="rId2">
            <a:lum bright="11000" contrast="-40000"/>
          </a:blip>
          <a:srcRect/>
          <a:stretch>
            <a:fillRect/>
          </a:stretch>
        </p:blipFill>
        <p:spPr bwMode="auto">
          <a:xfrm>
            <a:off x="0" y="-53579"/>
            <a:ext cx="9215436" cy="6911579"/>
          </a:xfrm>
          <a:prstGeom prst="rect">
            <a:avLst/>
          </a:prstGeom>
          <a:noFill/>
        </p:spPr>
      </p:pic>
      <p:sp>
        <p:nvSpPr>
          <p:cNvPr id="9" name="Obdĺžnik 8"/>
          <p:cNvSpPr/>
          <p:nvPr/>
        </p:nvSpPr>
        <p:spPr>
          <a:xfrm>
            <a:off x="357158" y="142852"/>
            <a:ext cx="857455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48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OBDOBIE LOVCOV MAMUTOV</a:t>
            </a:r>
            <a:endParaRPr lang="sk-SK" sz="48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6" name="Picture 8" descr="člověk - love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59465"/>
            <a:ext cx="3643306" cy="4512873"/>
          </a:xfrm>
          <a:prstGeom prst="rect">
            <a:avLst/>
          </a:prstGeom>
          <a:noFill/>
        </p:spPr>
      </p:pic>
      <p:pic>
        <p:nvPicPr>
          <p:cNvPr id="7" name="Picture 2" descr="http://www.zslietlucka.edu.sk/Pravek/lovec%20mamutov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1000108"/>
            <a:ext cx="2690808" cy="2021951"/>
          </a:xfrm>
          <a:prstGeom prst="rect">
            <a:avLst/>
          </a:prstGeom>
          <a:noFill/>
        </p:spPr>
      </p:pic>
      <p:pic>
        <p:nvPicPr>
          <p:cNvPr id="11" name="Picture 4" descr="http://www.oskole.sk/userfiles/image/novy/obrazky%20OSKOLE/lov%20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1934" y="857232"/>
            <a:ext cx="5074120" cy="3500462"/>
          </a:xfrm>
          <a:prstGeom prst="rect">
            <a:avLst/>
          </a:prstGeom>
          <a:noFill/>
        </p:spPr>
      </p:pic>
      <p:pic>
        <p:nvPicPr>
          <p:cNvPr id="8" name="Picture 6" descr="http://nd01.jxs.cz/793/191/674bd2f45e_1504643_o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71802" y="4105283"/>
            <a:ext cx="4307430" cy="2752717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8143900" y="6429396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Klik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theblogue.cz/knihy/lovci-mamutu/mamut.jpg"/>
          <p:cNvPicPr>
            <a:picLocks noChangeAspect="1" noChangeArrowheads="1"/>
          </p:cNvPicPr>
          <p:nvPr/>
        </p:nvPicPr>
        <p:blipFill>
          <a:blip r:embed="rId2">
            <a:lum bright="6000" contrast="-66000"/>
          </a:blip>
          <a:srcRect/>
          <a:stretch>
            <a:fillRect/>
          </a:stretch>
        </p:blipFill>
        <p:spPr bwMode="auto">
          <a:xfrm>
            <a:off x="-10511" y="-357214"/>
            <a:ext cx="9148827" cy="7215214"/>
          </a:xfrm>
          <a:prstGeom prst="rect">
            <a:avLst/>
          </a:prstGeom>
          <a:noFill/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42910" y="428604"/>
            <a:ext cx="8229600" cy="5500726"/>
          </a:xfrm>
        </p:spPr>
        <p:txBody>
          <a:bodyPr>
            <a:normAutofit fontScale="77500" lnSpcReduction="20000"/>
          </a:bodyPr>
          <a:lstStyle/>
          <a:p>
            <a:r>
              <a:rPr lang="sk-SK" sz="5100" i="1" dirty="0">
                <a:solidFill>
                  <a:schemeClr val="bg1"/>
                </a:solidFill>
              </a:rPr>
              <a:t>Bohatá zbierka pracovného náradia pravekého človeka.</a:t>
            </a:r>
            <a:endParaRPr lang="sk-SK" sz="5100" dirty="0">
              <a:solidFill>
                <a:schemeClr val="bg1"/>
              </a:solidFill>
            </a:endParaRPr>
          </a:p>
          <a:p>
            <a:r>
              <a:rPr lang="sk-SK" sz="5100" i="1" dirty="0">
                <a:solidFill>
                  <a:schemeClr val="bg1"/>
                </a:solidFill>
              </a:rPr>
              <a:t>V zbierke zberateľa pravekých predmetov sa nachádzajú hroty, ktorými lovci opatrovali konce oštepov a šípov. Jedinečným nálezom sa stala vymodelovaná hlava býka pochádzajúceho z odlomenej misky.</a:t>
            </a:r>
            <a:endParaRPr lang="sk-SK" sz="5100" dirty="0">
              <a:solidFill>
                <a:schemeClr val="bg1"/>
              </a:solidFill>
            </a:endParaRP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/>
              <a:t/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8143900" y="6429396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Klik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http://www.k2studio.sk/images/galerie/_calmcube/081.jpg"/>
          <p:cNvPicPr>
            <a:picLocks noChangeAspect="1" noChangeArrowheads="1"/>
          </p:cNvPicPr>
          <p:nvPr/>
        </p:nvPicPr>
        <p:blipFill>
          <a:blip r:embed="rId2">
            <a:lum bright="11000" contrast="-40000"/>
          </a:blip>
          <a:srcRect/>
          <a:stretch>
            <a:fillRect/>
          </a:stretch>
        </p:blipFill>
        <p:spPr bwMode="auto">
          <a:xfrm>
            <a:off x="0" y="-53579"/>
            <a:ext cx="9215436" cy="6911579"/>
          </a:xfrm>
          <a:prstGeom prst="rect">
            <a:avLst/>
          </a:prstGeom>
          <a:noFill/>
        </p:spPr>
      </p:pic>
      <p:sp>
        <p:nvSpPr>
          <p:cNvPr id="9" name="Obdĺžnik 8"/>
          <p:cNvSpPr/>
          <p:nvPr/>
        </p:nvSpPr>
        <p:spPr>
          <a:xfrm>
            <a:off x="357158" y="142852"/>
            <a:ext cx="857455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48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OBDOBIE LOVCOV MAMUTOV</a:t>
            </a:r>
            <a:endParaRPr lang="sk-SK" sz="48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7" name="Picture 10" descr="Věstonická venuš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7886" y="2557230"/>
            <a:ext cx="733425" cy="1714500"/>
          </a:xfrm>
          <a:prstGeom prst="rect">
            <a:avLst/>
          </a:prstGeom>
          <a:noFill/>
        </p:spPr>
      </p:pic>
      <p:pic>
        <p:nvPicPr>
          <p:cNvPr id="8" name="Picture 6" descr="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928670"/>
            <a:ext cx="3765539" cy="2498984"/>
          </a:xfrm>
          <a:prstGeom prst="rect">
            <a:avLst/>
          </a:prstGeom>
          <a:noFill/>
        </p:spPr>
      </p:pic>
      <p:pic>
        <p:nvPicPr>
          <p:cNvPr id="11" name="Picture 8" descr="lovci mamutov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928670"/>
            <a:ext cx="3637623" cy="2571768"/>
          </a:xfrm>
          <a:prstGeom prst="rect">
            <a:avLst/>
          </a:prstGeom>
          <a:noFill/>
        </p:spPr>
      </p:pic>
      <p:pic>
        <p:nvPicPr>
          <p:cNvPr id="12" name="Picture 2" descr="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3714752"/>
            <a:ext cx="3786214" cy="2867586"/>
          </a:xfrm>
          <a:prstGeom prst="rect">
            <a:avLst/>
          </a:prstGeom>
          <a:noFill/>
        </p:spPr>
      </p:pic>
      <p:pic>
        <p:nvPicPr>
          <p:cNvPr id="13" name="Picture 4" descr="Per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2066" y="3714752"/>
            <a:ext cx="3643338" cy="2928958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8143900" y="6429396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Klik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theblogue.cz/knihy/lovci-mamutu/mamut.jpg"/>
          <p:cNvPicPr>
            <a:picLocks noChangeAspect="1" noChangeArrowheads="1"/>
          </p:cNvPicPr>
          <p:nvPr/>
        </p:nvPicPr>
        <p:blipFill>
          <a:blip r:embed="rId2">
            <a:lum bright="6000" contrast="-66000"/>
          </a:blip>
          <a:srcRect/>
          <a:stretch>
            <a:fillRect/>
          </a:stretch>
        </p:blipFill>
        <p:spPr bwMode="auto">
          <a:xfrm>
            <a:off x="-4827" y="-416486"/>
            <a:ext cx="9148827" cy="7215214"/>
          </a:xfrm>
          <a:prstGeom prst="rect">
            <a:avLst/>
          </a:prstGeom>
          <a:noFill/>
        </p:spPr>
      </p:pic>
      <p:pic>
        <p:nvPicPr>
          <p:cNvPr id="6" name="Picture 4" descr="http://www.dvk.estranky.cz/img/mid/1/nastenne-malby-v-altami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1885365"/>
            <a:ext cx="3286148" cy="2250298"/>
          </a:xfrm>
          <a:prstGeom prst="rect">
            <a:avLst/>
          </a:prstGeom>
          <a:noFill/>
        </p:spPr>
      </p:pic>
      <p:pic>
        <p:nvPicPr>
          <p:cNvPr id="7" name="Picture 2" descr="http://img.topky.sk/big/54323.gif/pravek-malby-jaskyna-lascaux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504" y="4574652"/>
            <a:ext cx="3286812" cy="2224076"/>
          </a:xfrm>
          <a:prstGeom prst="rect">
            <a:avLst/>
          </a:prstGeom>
          <a:noFill/>
        </p:spPr>
      </p:pic>
      <p:pic>
        <p:nvPicPr>
          <p:cNvPr id="8" name="Picture 6" descr="http://www.dvk.estranky.cz/img/mid/8/skalni-malby-z-lascaux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6999" y="1903990"/>
            <a:ext cx="3214710" cy="4780484"/>
          </a:xfrm>
          <a:prstGeom prst="rect">
            <a:avLst/>
          </a:prstGeom>
          <a:noFill/>
        </p:spPr>
      </p:pic>
      <p:sp>
        <p:nvSpPr>
          <p:cNvPr id="9" name="Obdĺžnik 8"/>
          <p:cNvSpPr/>
          <p:nvPr/>
        </p:nvSpPr>
        <p:spPr>
          <a:xfrm>
            <a:off x="357158" y="142852"/>
            <a:ext cx="8574551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48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OBDOBIE LOVCOV </a:t>
            </a:r>
            <a:r>
              <a:rPr lang="sk-SK" sz="48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MAMUTOV</a:t>
            </a:r>
          </a:p>
          <a:p>
            <a:pPr algn="ctr"/>
            <a:r>
              <a:rPr lang="sk-SK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Jaskynné maľby – </a:t>
            </a:r>
            <a:r>
              <a:rPr lang="sk-SK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Altamira</a:t>
            </a:r>
            <a:r>
              <a:rPr lang="sk-SK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sk-SK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Lascaux</a:t>
            </a:r>
            <a:r>
              <a:rPr lang="sk-SK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endParaRPr lang="sk-SK" sz="48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8143900" y="6429396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Klik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" name="Picture 2" descr="http://www.theblogue.cz/knihy/lovci-mamutu/mamut.jpg"/>
          <p:cNvPicPr>
            <a:picLocks noChangeAspect="1" noChangeArrowheads="1"/>
          </p:cNvPicPr>
          <p:nvPr/>
        </p:nvPicPr>
        <p:blipFill>
          <a:blip r:embed="rId2">
            <a:lum bright="6000" contrast="-66000"/>
          </a:blip>
          <a:srcRect/>
          <a:stretch>
            <a:fillRect/>
          </a:stretch>
        </p:blipFill>
        <p:spPr bwMode="auto">
          <a:xfrm>
            <a:off x="-10511" y="-357214"/>
            <a:ext cx="9148827" cy="7215214"/>
          </a:xfrm>
          <a:prstGeom prst="rect">
            <a:avLst/>
          </a:prstGeom>
          <a:noFill/>
        </p:spPr>
      </p:pic>
      <p:sp>
        <p:nvSpPr>
          <p:cNvPr id="8" name="Obdĺžnik 7"/>
          <p:cNvSpPr/>
          <p:nvPr/>
        </p:nvSpPr>
        <p:spPr>
          <a:xfrm>
            <a:off x="1357290" y="1142984"/>
            <a:ext cx="6538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Ďakujem za pozornosť</a:t>
            </a:r>
            <a:endParaRPr lang="sk-SK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http://www.k2studio.sk/images/galerie/_calmcube/08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53579"/>
            <a:ext cx="9215436" cy="6911579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3071802" y="500042"/>
            <a:ext cx="27771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Pravek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00034" y="1571612"/>
            <a:ext cx="35719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1" hangingPunct="1">
              <a:buClr>
                <a:srgbClr val="FF0000"/>
              </a:buClr>
              <a:buSzPct val="100000"/>
              <a:buFont typeface="Calibri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b="1" dirty="0" smtClean="0">
                <a:solidFill>
                  <a:srgbClr val="FF0000"/>
                </a:solidFill>
              </a:rPr>
              <a:t>ROZDELENIE</a:t>
            </a:r>
            <a:r>
              <a:rPr lang="sk-SK" sz="4000" b="1" dirty="0" smtClean="0">
                <a:solidFill>
                  <a:srgbClr val="FF0000"/>
                </a:solidFill>
              </a:rPr>
              <a:t>:</a:t>
            </a:r>
            <a:endParaRPr lang="en-GB" sz="4000" b="1" dirty="0">
              <a:solidFill>
                <a:srgbClr val="FF0000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171844" y="1678532"/>
            <a:ext cx="4329114" cy="18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313" indent="-341313" algn="ctr" eaLnBrk="1" hangingPunct="1">
              <a:spcBef>
                <a:spcPts val="800"/>
              </a:spcBef>
              <a:buClr>
                <a:srgbClr val="31859C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b="1" dirty="0">
                <a:solidFill>
                  <a:srgbClr val="FF0000"/>
                </a:solidFill>
              </a:rPr>
              <a:t>1.Doba </a:t>
            </a:r>
            <a:r>
              <a:rPr lang="en-GB" sz="3200" b="1" dirty="0" err="1">
                <a:solidFill>
                  <a:srgbClr val="FF0000"/>
                </a:solidFill>
              </a:rPr>
              <a:t>kamenná</a:t>
            </a:r>
            <a:r>
              <a:rPr lang="en-GB" sz="3200" b="1" dirty="0">
                <a:solidFill>
                  <a:srgbClr val="FF0000"/>
                </a:solidFill>
              </a:rPr>
              <a:t> </a:t>
            </a:r>
          </a:p>
          <a:p>
            <a:pPr marL="341313" indent="-341313" algn="ctr" eaLnBrk="1" hangingPunct="1">
              <a:spcBef>
                <a:spcPts val="800"/>
              </a:spcBef>
              <a:buClr>
                <a:srgbClr val="31859C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b="1" dirty="0" smtClean="0">
                <a:solidFill>
                  <a:srgbClr val="FF0000"/>
                </a:solidFill>
              </a:rPr>
              <a:t>2.Doba </a:t>
            </a:r>
            <a:r>
              <a:rPr lang="en-GB" sz="3200" b="1" dirty="0" err="1" smtClean="0">
                <a:solidFill>
                  <a:srgbClr val="FF0000"/>
                </a:solidFill>
              </a:rPr>
              <a:t>bronzová</a:t>
            </a:r>
            <a:endParaRPr lang="sk-SK" sz="3200" b="1" dirty="0" smtClean="0">
              <a:solidFill>
                <a:srgbClr val="FF0000"/>
              </a:solidFill>
            </a:endParaRPr>
          </a:p>
          <a:p>
            <a:pPr marL="341313" indent="-341313" algn="ctr" eaLnBrk="1" hangingPunct="1">
              <a:spcBef>
                <a:spcPts val="800"/>
              </a:spcBef>
              <a:buClr>
                <a:srgbClr val="31859C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600" b="1" dirty="0" smtClean="0">
                <a:solidFill>
                  <a:srgbClr val="FF0000"/>
                </a:solidFill>
              </a:rPr>
              <a:t>3.Doba </a:t>
            </a:r>
            <a:r>
              <a:rPr lang="en-GB" sz="3600" b="1" dirty="0" err="1">
                <a:solidFill>
                  <a:srgbClr val="FF0000"/>
                </a:solidFill>
              </a:rPr>
              <a:t>železná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8143900" y="6429396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Klik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http://www.k2studio.sk/images/galerie/_calmcube/081.jpg"/>
          <p:cNvPicPr>
            <a:picLocks noChangeAspect="1" noChangeArrowheads="1"/>
          </p:cNvPicPr>
          <p:nvPr/>
        </p:nvPicPr>
        <p:blipFill>
          <a:blip r:embed="rId2">
            <a:lum bright="11000" contrast="-40000"/>
          </a:blip>
          <a:srcRect/>
          <a:stretch>
            <a:fillRect/>
          </a:stretch>
        </p:blipFill>
        <p:spPr bwMode="auto">
          <a:xfrm>
            <a:off x="0" y="-53579"/>
            <a:ext cx="9215436" cy="6911579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3071802" y="500042"/>
            <a:ext cx="27771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Pravek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0" y="1214422"/>
            <a:ext cx="42862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1" hangingPunct="1">
              <a:buClr>
                <a:srgbClr val="FF0000"/>
              </a:buClr>
              <a:buSzPct val="100000"/>
              <a:buFont typeface="Calibri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dirty="0" err="1">
                <a:solidFill>
                  <a:srgbClr val="0070C0"/>
                </a:solidFill>
              </a:rPr>
              <a:t>Doba</a:t>
            </a:r>
            <a:r>
              <a:rPr lang="en-GB" sz="4800" dirty="0">
                <a:solidFill>
                  <a:srgbClr val="0070C0"/>
                </a:solidFill>
              </a:rPr>
              <a:t> </a:t>
            </a:r>
            <a:r>
              <a:rPr lang="en-GB" sz="4800" dirty="0" err="1">
                <a:solidFill>
                  <a:srgbClr val="0070C0"/>
                </a:solidFill>
              </a:rPr>
              <a:t>kamenná</a:t>
            </a:r>
            <a:endParaRPr lang="en-GB" sz="4800" dirty="0">
              <a:solidFill>
                <a:srgbClr val="0070C0"/>
              </a:solidFill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714612" y="1464218"/>
            <a:ext cx="6429388" cy="296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313" indent="-341313" algn="ctr" eaLnBrk="1" hangingPunct="1">
              <a:spcBef>
                <a:spcPts val="800"/>
              </a:spcBef>
              <a:buClr>
                <a:srgbClr val="31859C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k-SK" sz="3200" b="1" dirty="0" smtClean="0">
                <a:solidFill>
                  <a:schemeClr val="bg1"/>
                </a:solidFill>
              </a:rPr>
              <a:t>mala </a:t>
            </a:r>
            <a:r>
              <a:rPr lang="en-GB" sz="3200" b="1" dirty="0" err="1" smtClean="0">
                <a:solidFill>
                  <a:schemeClr val="bg1"/>
                </a:solidFill>
              </a:rPr>
              <a:t>štyri</a:t>
            </a:r>
            <a:r>
              <a:rPr lang="en-GB" sz="3200" b="1" dirty="0" smtClean="0">
                <a:solidFill>
                  <a:schemeClr val="bg1"/>
                </a:solidFill>
              </a:rPr>
              <a:t> </a:t>
            </a:r>
            <a:r>
              <a:rPr lang="en-GB" sz="3200" b="1" dirty="0" err="1">
                <a:solidFill>
                  <a:schemeClr val="bg1"/>
                </a:solidFill>
              </a:rPr>
              <a:t>obdobia</a:t>
            </a:r>
            <a:r>
              <a:rPr lang="en-GB" sz="3200" b="1" dirty="0">
                <a:solidFill>
                  <a:schemeClr val="bg1"/>
                </a:solidFill>
              </a:rPr>
              <a:t>: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31859C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b="1" dirty="0">
                <a:solidFill>
                  <a:schemeClr val="bg1"/>
                </a:solidFill>
              </a:rPr>
              <a:t>PALEOLIT-STARŠIA DOBA KAMENNÁ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31859C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b="1" dirty="0">
                <a:solidFill>
                  <a:srgbClr val="FFFF00"/>
                </a:solidFill>
              </a:rPr>
              <a:t>MEZOLIT-STREDNÁ DOBA KAMENNÁ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31859C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b="1" dirty="0">
                <a:solidFill>
                  <a:srgbClr val="FFC000"/>
                </a:solidFill>
              </a:rPr>
              <a:t>NEOLIT-MLADŠIA DOBA KAMENNÁ</a:t>
            </a:r>
          </a:p>
          <a:p>
            <a:pPr marL="341313" indent="-341313" eaLnBrk="1" hangingPunct="1">
              <a:spcBef>
                <a:spcPts val="800"/>
              </a:spcBef>
              <a:buClr>
                <a:srgbClr val="31859C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b="1" dirty="0">
                <a:solidFill>
                  <a:srgbClr val="FF0000"/>
                </a:solidFill>
              </a:rPr>
              <a:t>ENEOLIT-NESKORÁ DOBA KAMENNÁ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8143900" y="6429396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Klik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http://www.k2studio.sk/images/galerie/_calmcube/081.jpg"/>
          <p:cNvPicPr>
            <a:picLocks noChangeAspect="1" noChangeArrowheads="1"/>
          </p:cNvPicPr>
          <p:nvPr/>
        </p:nvPicPr>
        <p:blipFill>
          <a:blip r:embed="rId2">
            <a:lum bright="11000" contrast="-40000"/>
          </a:blip>
          <a:srcRect/>
          <a:stretch>
            <a:fillRect/>
          </a:stretch>
        </p:blipFill>
        <p:spPr bwMode="auto">
          <a:xfrm>
            <a:off x="0" y="-53579"/>
            <a:ext cx="9215436" cy="6911579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3071802" y="500042"/>
            <a:ext cx="27771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Pravek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0" y="1214422"/>
            <a:ext cx="42862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1" hangingPunct="1">
              <a:buClr>
                <a:srgbClr val="FF0000"/>
              </a:buClr>
              <a:buSzPct val="100000"/>
              <a:buFont typeface="Calibri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dirty="0" err="1">
                <a:solidFill>
                  <a:srgbClr val="0070C0"/>
                </a:solidFill>
              </a:rPr>
              <a:t>Doba</a:t>
            </a:r>
            <a:r>
              <a:rPr lang="en-GB" sz="4800" dirty="0">
                <a:solidFill>
                  <a:srgbClr val="0070C0"/>
                </a:solidFill>
              </a:rPr>
              <a:t> </a:t>
            </a:r>
            <a:r>
              <a:rPr lang="en-GB" sz="4800" dirty="0" err="1">
                <a:solidFill>
                  <a:srgbClr val="0070C0"/>
                </a:solidFill>
              </a:rPr>
              <a:t>kamenná</a:t>
            </a:r>
            <a:endParaRPr lang="en-GB" sz="4800" dirty="0">
              <a:solidFill>
                <a:srgbClr val="0070C0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643041" y="1857364"/>
            <a:ext cx="7500959" cy="616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313" indent="-341313" eaLnBrk="1" hangingPunct="1">
              <a:spcBef>
                <a:spcPts val="500"/>
              </a:spcBef>
              <a:buClr>
                <a:srgbClr val="7030A0"/>
              </a:buClr>
              <a:buSzPct val="100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FFFF00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V </a:t>
            </a:r>
            <a:r>
              <a:rPr lang="en-GB" sz="2000" dirty="0" err="1">
                <a:solidFill>
                  <a:schemeClr val="bg1"/>
                </a:solidFill>
              </a:rPr>
              <a:t>dobe</a:t>
            </a:r>
            <a:r>
              <a:rPr lang="en-GB" sz="2000" dirty="0">
                <a:solidFill>
                  <a:schemeClr val="bg1"/>
                </a:solidFill>
              </a:rPr>
              <a:t> PALEOLITU a MEZOLITU </a:t>
            </a:r>
            <a:r>
              <a:rPr lang="en-GB" sz="2000" dirty="0" err="1">
                <a:solidFill>
                  <a:schemeClr val="bg1"/>
                </a:solidFill>
              </a:rPr>
              <a:t>sa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striedali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doby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ľadová</a:t>
            </a:r>
            <a:r>
              <a:rPr lang="en-GB" sz="2000" dirty="0">
                <a:solidFill>
                  <a:schemeClr val="bg1"/>
                </a:solidFill>
              </a:rPr>
              <a:t> a </a:t>
            </a:r>
            <a:r>
              <a:rPr lang="en-GB" sz="2000" dirty="0" err="1">
                <a:solidFill>
                  <a:schemeClr val="bg1"/>
                </a:solidFill>
              </a:rPr>
              <a:t>medziľadová</a:t>
            </a:r>
            <a:endParaRPr lang="en-GB" sz="2000" dirty="0">
              <a:solidFill>
                <a:schemeClr val="bg1"/>
              </a:solidFill>
            </a:endParaRPr>
          </a:p>
          <a:p>
            <a:pPr marL="341313" indent="-341313" eaLnBrk="1" hangingPunct="1">
              <a:spcBef>
                <a:spcPts val="500"/>
              </a:spcBef>
              <a:buClr>
                <a:srgbClr val="7030A0"/>
              </a:buClr>
              <a:buSzPct val="100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>
                <a:solidFill>
                  <a:schemeClr val="bg1"/>
                </a:solidFill>
              </a:rPr>
              <a:t>Neskôr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prírodné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podmienky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umiernili</a:t>
            </a:r>
            <a:r>
              <a:rPr lang="en-GB" sz="2000" dirty="0">
                <a:solidFill>
                  <a:schemeClr val="bg1"/>
                </a:solidFill>
              </a:rPr>
              <a:t>  a </a:t>
            </a:r>
            <a:r>
              <a:rPr lang="en-GB" sz="2000" dirty="0" err="1">
                <a:solidFill>
                  <a:schemeClr val="bg1"/>
                </a:solidFill>
              </a:rPr>
              <a:t>začalo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žiť</a:t>
            </a:r>
            <a:r>
              <a:rPr lang="en-GB" sz="2000" dirty="0">
                <a:solidFill>
                  <a:schemeClr val="bg1"/>
                </a:solidFill>
              </a:rPr>
              <a:t> v </a:t>
            </a:r>
            <a:r>
              <a:rPr lang="en-GB" sz="2000" dirty="0" err="1">
                <a:solidFill>
                  <a:srgbClr val="FF0000"/>
                </a:solidFill>
              </a:rPr>
              <a:t>jaskyniach</a:t>
            </a:r>
            <a:endParaRPr lang="en-GB" sz="2000" dirty="0">
              <a:solidFill>
                <a:srgbClr val="FF0000"/>
              </a:solidFill>
            </a:endParaRPr>
          </a:p>
          <a:p>
            <a:pPr marL="341313" indent="-341313" eaLnBrk="1" hangingPunct="1">
              <a:spcBef>
                <a:spcPts val="500"/>
              </a:spcBef>
              <a:buClr>
                <a:srgbClr val="7030A0"/>
              </a:buClr>
              <a:buSzPct val="100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chemeClr val="bg1"/>
                </a:solidFill>
              </a:rPr>
              <a:t>Do </a:t>
            </a:r>
            <a:r>
              <a:rPr lang="en-GB" sz="2000" dirty="0" err="1">
                <a:solidFill>
                  <a:schemeClr val="bg1"/>
                </a:solidFill>
              </a:rPr>
              <a:t>blízkosti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prvých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obydlí</a:t>
            </a:r>
            <a:r>
              <a:rPr lang="en-GB" sz="2000" dirty="0">
                <a:solidFill>
                  <a:schemeClr val="bg1"/>
                </a:solidFill>
              </a:rPr>
              <a:t>  </a:t>
            </a:r>
            <a:r>
              <a:rPr lang="en-GB" sz="2000" dirty="0" err="1">
                <a:solidFill>
                  <a:schemeClr val="bg1"/>
                </a:solidFill>
              </a:rPr>
              <a:t>sa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vtedy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dostali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prvé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zvieratá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napríklad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mamuty</a:t>
            </a:r>
            <a:r>
              <a:rPr lang="en-GB" sz="2000" dirty="0">
                <a:solidFill>
                  <a:srgbClr val="FF0000"/>
                </a:solidFill>
              </a:rPr>
              <a:t> a </a:t>
            </a:r>
            <a:r>
              <a:rPr lang="en-GB" sz="2000" dirty="0" err="1">
                <a:solidFill>
                  <a:srgbClr val="FF0000"/>
                </a:solidFill>
              </a:rPr>
              <a:t>medvede</a:t>
            </a:r>
            <a:endParaRPr lang="en-GB" sz="2000" dirty="0">
              <a:solidFill>
                <a:srgbClr val="FF0000"/>
              </a:solidFill>
            </a:endParaRPr>
          </a:p>
          <a:p>
            <a:pPr marL="341313" indent="-341313" eaLnBrk="1" hangingPunct="1">
              <a:spcBef>
                <a:spcPts val="500"/>
              </a:spcBef>
              <a:buClr>
                <a:srgbClr val="7030A0"/>
              </a:buClr>
              <a:buSzPct val="100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>
                <a:solidFill>
                  <a:srgbClr val="FF0000"/>
                </a:solidFill>
              </a:rPr>
              <a:t>Nástroje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vyrábali</a:t>
            </a:r>
            <a:r>
              <a:rPr lang="en-GB" sz="2000" dirty="0">
                <a:solidFill>
                  <a:schemeClr val="bg1"/>
                </a:solidFill>
              </a:rPr>
              <a:t> z </a:t>
            </a:r>
            <a:r>
              <a:rPr lang="en-GB" sz="2000" dirty="0" err="1">
                <a:solidFill>
                  <a:srgbClr val="FF0000"/>
                </a:solidFill>
              </a:rPr>
              <a:t>kameňa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dreva</a:t>
            </a:r>
            <a:r>
              <a:rPr lang="en-GB" sz="2000" dirty="0">
                <a:solidFill>
                  <a:srgbClr val="FF0000"/>
                </a:solidFill>
              </a:rPr>
              <a:t> a  </a:t>
            </a:r>
            <a:r>
              <a:rPr lang="en-GB" sz="2000" dirty="0" err="1">
                <a:solidFill>
                  <a:srgbClr val="FF0000"/>
                </a:solidFill>
              </a:rPr>
              <a:t>kost</a:t>
            </a:r>
            <a:r>
              <a:rPr lang="en-GB" sz="2000" dirty="0" err="1">
                <a:solidFill>
                  <a:schemeClr val="bg1"/>
                </a:solidFill>
              </a:rPr>
              <a:t>í</a:t>
            </a:r>
            <a:endParaRPr lang="en-GB" sz="2000" dirty="0">
              <a:solidFill>
                <a:schemeClr val="bg1"/>
              </a:solidFill>
            </a:endParaRPr>
          </a:p>
          <a:p>
            <a:pPr marL="341313" indent="-341313" eaLnBrk="1" hangingPunct="1">
              <a:spcBef>
                <a:spcPts val="500"/>
              </a:spcBef>
              <a:buClr>
                <a:srgbClr val="7030A0"/>
              </a:buClr>
              <a:buSzPct val="100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>
                <a:solidFill>
                  <a:schemeClr val="bg1"/>
                </a:solidFill>
              </a:rPr>
              <a:t>Živili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lovom</a:t>
            </a:r>
            <a:r>
              <a:rPr lang="en-GB" sz="2000" dirty="0">
                <a:solidFill>
                  <a:schemeClr val="bg1"/>
                </a:solidFill>
              </a:rPr>
              <a:t> , </a:t>
            </a:r>
            <a:r>
              <a:rPr lang="en-GB" sz="2000" dirty="0" err="1">
                <a:solidFill>
                  <a:schemeClr val="bg1"/>
                </a:solidFill>
              </a:rPr>
              <a:t>zberom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plodín</a:t>
            </a:r>
            <a:endParaRPr lang="en-GB" sz="2000" dirty="0">
              <a:solidFill>
                <a:schemeClr val="bg1"/>
              </a:solidFill>
            </a:endParaRPr>
          </a:p>
          <a:p>
            <a:pPr marL="341313" indent="-341313" eaLnBrk="1" hangingPunct="1">
              <a:spcBef>
                <a:spcPts val="500"/>
              </a:spcBef>
              <a:buClr>
                <a:srgbClr val="7030A0"/>
              </a:buClr>
              <a:buSzPct val="100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>
                <a:solidFill>
                  <a:schemeClr val="bg1"/>
                </a:solidFill>
              </a:rPr>
              <a:t>Začali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žiť</a:t>
            </a:r>
            <a:r>
              <a:rPr lang="en-GB" sz="2000" dirty="0">
                <a:solidFill>
                  <a:schemeClr val="bg1"/>
                </a:solidFill>
              </a:rPr>
              <a:t> v </a:t>
            </a:r>
            <a:r>
              <a:rPr lang="en-GB" sz="2000" dirty="0" err="1">
                <a:solidFill>
                  <a:schemeClr val="bg1"/>
                </a:solidFill>
              </a:rPr>
              <a:t>rodoch</a:t>
            </a:r>
            <a:r>
              <a:rPr lang="en-GB" sz="2000" dirty="0">
                <a:solidFill>
                  <a:schemeClr val="bg1"/>
                </a:solidFill>
              </a:rPr>
              <a:t> a </a:t>
            </a:r>
            <a:r>
              <a:rPr lang="en-GB" sz="2000" dirty="0" err="1">
                <a:solidFill>
                  <a:schemeClr val="bg1"/>
                </a:solidFill>
              </a:rPr>
              <a:t>na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čele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rodu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bol</a:t>
            </a:r>
            <a:r>
              <a:rPr lang="sk-SK" sz="2000" dirty="0">
                <a:solidFill>
                  <a:schemeClr val="bg1"/>
                </a:solidFill>
              </a:rPr>
              <a:t>a</a:t>
            </a:r>
            <a:r>
              <a:rPr lang="en-GB" sz="2000" dirty="0">
                <a:solidFill>
                  <a:schemeClr val="bg1"/>
                </a:solidFill>
              </a:rPr>
              <a:t> ŽENA </a:t>
            </a:r>
            <a:r>
              <a:rPr lang="en-GB" sz="2000" dirty="0" err="1">
                <a:solidFill>
                  <a:schemeClr val="bg1"/>
                </a:solidFill>
              </a:rPr>
              <a:t>čiže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sk-SK" sz="2000" dirty="0">
                <a:solidFill>
                  <a:schemeClr val="bg1"/>
                </a:solidFill>
              </a:rPr>
              <a:t>vládol </a:t>
            </a:r>
            <a:r>
              <a:rPr lang="en-GB" sz="2000" dirty="0">
                <a:solidFill>
                  <a:srgbClr val="FF0000"/>
                </a:solidFill>
              </a:rPr>
              <a:t>MATRIARCHÁT</a:t>
            </a:r>
          </a:p>
          <a:p>
            <a:pPr marL="341313" indent="-341313" eaLnBrk="1" hangingPunct="1">
              <a:spcBef>
                <a:spcPts val="500"/>
              </a:spcBef>
              <a:buClr>
                <a:srgbClr val="7030A0"/>
              </a:buClr>
              <a:buSzPct val="100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>
                <a:solidFill>
                  <a:schemeClr val="bg1"/>
                </a:solidFill>
              </a:rPr>
              <a:t>Práca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delila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rgbClr val="FF0000"/>
                </a:solidFill>
              </a:rPr>
              <a:t>MUŽ-LOV</a:t>
            </a:r>
          </a:p>
          <a:p>
            <a:pPr marL="341313" indent="-341313" eaLnBrk="1" hangingPunct="1">
              <a:spcBef>
                <a:spcPts val="500"/>
              </a:spcBef>
              <a:buClr>
                <a:srgbClr val="7030A0"/>
              </a:buClr>
              <a:buSzPct val="100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FF0000"/>
                </a:solidFill>
              </a:rPr>
              <a:t>                    </a:t>
            </a:r>
            <a:r>
              <a:rPr lang="sk-SK" sz="2000" dirty="0">
                <a:solidFill>
                  <a:srgbClr val="FF0000"/>
                </a:solidFill>
              </a:rPr>
              <a:t>    </a:t>
            </a:r>
            <a:r>
              <a:rPr lang="en-GB" sz="2000" dirty="0">
                <a:solidFill>
                  <a:srgbClr val="FF0000"/>
                </a:solidFill>
              </a:rPr>
              <a:t>ŽENA-UDRŽIAVANIE OHŇA</a:t>
            </a:r>
          </a:p>
          <a:p>
            <a:pPr marL="341313" indent="-341313" eaLnBrk="1" hangingPunct="1">
              <a:spcBef>
                <a:spcPts val="500"/>
              </a:spcBef>
              <a:buClr>
                <a:srgbClr val="7030A0"/>
              </a:buClr>
              <a:buSzPct val="100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>
                <a:solidFill>
                  <a:schemeClr val="bg1"/>
                </a:solidFill>
              </a:rPr>
              <a:t>Začali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vyrábať</a:t>
            </a:r>
            <a:r>
              <a:rPr lang="en-GB" sz="2000" dirty="0">
                <a:solidFill>
                  <a:schemeClr val="bg1"/>
                </a:solidFill>
              </a:rPr>
              <a:t> z </a:t>
            </a:r>
            <a:r>
              <a:rPr lang="en-GB" sz="2000" dirty="0" err="1">
                <a:solidFill>
                  <a:schemeClr val="bg1"/>
                </a:solidFill>
              </a:rPr>
              <a:t>hliny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venuše</a:t>
            </a:r>
            <a:r>
              <a:rPr lang="en-GB" sz="2000" dirty="0">
                <a:solidFill>
                  <a:schemeClr val="bg1"/>
                </a:solidFill>
              </a:rPr>
              <a:t> a </a:t>
            </a:r>
            <a:r>
              <a:rPr lang="en-GB" sz="2000" dirty="0" err="1">
                <a:solidFill>
                  <a:schemeClr val="bg1"/>
                </a:solidFill>
              </a:rPr>
              <a:t>na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našom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území</a:t>
            </a:r>
            <a:r>
              <a:rPr lang="en-GB" sz="2000" dirty="0">
                <a:solidFill>
                  <a:schemeClr val="bg1"/>
                </a:solidFill>
              </a:rPr>
              <a:t>  </a:t>
            </a:r>
            <a:r>
              <a:rPr lang="en-GB" sz="2000" dirty="0" err="1">
                <a:solidFill>
                  <a:schemeClr val="bg1"/>
                </a:solidFill>
              </a:rPr>
              <a:t>sa</a:t>
            </a:r>
            <a:r>
              <a:rPr lang="en-GB" sz="2000" dirty="0">
                <a:solidFill>
                  <a:schemeClr val="bg1"/>
                </a:solidFill>
              </a:rPr>
              <a:t>  </a:t>
            </a:r>
            <a:r>
              <a:rPr lang="en-GB" sz="2000" dirty="0" err="1">
                <a:solidFill>
                  <a:schemeClr val="bg1"/>
                </a:solidFill>
              </a:rPr>
              <a:t>našla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rgbClr val="FF0000"/>
                </a:solidFill>
              </a:rPr>
              <a:t>MORAVIANSKA VENUŠA </a:t>
            </a:r>
          </a:p>
          <a:p>
            <a:pPr marL="341313" indent="-341313" eaLnBrk="1" hangingPunct="1">
              <a:spcBef>
                <a:spcPts val="500"/>
              </a:spcBef>
              <a:buClr>
                <a:srgbClr val="7030A0"/>
              </a:buClr>
              <a:buSzPct val="100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err="1">
                <a:solidFill>
                  <a:schemeClr val="bg1"/>
                </a:solidFill>
              </a:rPr>
              <a:t>Venuše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boli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vlastne</a:t>
            </a:r>
            <a:r>
              <a:rPr lang="en-GB" sz="2000" dirty="0">
                <a:solidFill>
                  <a:schemeClr val="bg1"/>
                </a:solidFill>
              </a:rPr>
              <a:t> so</a:t>
            </a:r>
            <a:r>
              <a:rPr lang="sk-SK" sz="2000" dirty="0" err="1">
                <a:solidFill>
                  <a:schemeClr val="bg1"/>
                </a:solidFill>
              </a:rPr>
              <a:t>šky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žien</a:t>
            </a:r>
            <a:r>
              <a:rPr lang="en-GB" sz="2000" dirty="0">
                <a:solidFill>
                  <a:schemeClr val="bg1"/>
                </a:solidFill>
              </a:rPr>
              <a:t> z </a:t>
            </a:r>
            <a:r>
              <a:rPr lang="en-GB" sz="2000" dirty="0" err="1">
                <a:solidFill>
                  <a:schemeClr val="bg1"/>
                </a:solidFill>
              </a:rPr>
              <a:t>hliny</a:t>
            </a:r>
            <a:endParaRPr lang="en-GB" sz="2000" dirty="0">
              <a:solidFill>
                <a:schemeClr val="bg1"/>
              </a:solidFill>
            </a:endParaRPr>
          </a:p>
          <a:p>
            <a:pPr marL="341313" indent="-341313" eaLnBrk="1" hangingPunct="1">
              <a:spcBef>
                <a:spcPts val="800"/>
              </a:spcBef>
              <a:buClr>
                <a:srgbClr val="31859C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 dirty="0">
              <a:solidFill>
                <a:srgbClr val="31859C"/>
              </a:solidFill>
            </a:endParaRPr>
          </a:p>
          <a:p>
            <a:pPr marL="341313" indent="-341313" eaLnBrk="1" hangingPunct="1">
              <a:spcBef>
                <a:spcPts val="800"/>
              </a:spcBef>
              <a:buClr>
                <a:srgbClr val="31859C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 dirty="0">
              <a:solidFill>
                <a:srgbClr val="31859C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8143900" y="6429396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Klik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http://www.k2studio.sk/images/galerie/_calmcube/081.jpg"/>
          <p:cNvPicPr>
            <a:picLocks noChangeAspect="1" noChangeArrowheads="1"/>
          </p:cNvPicPr>
          <p:nvPr/>
        </p:nvPicPr>
        <p:blipFill>
          <a:blip r:embed="rId2">
            <a:lum bright="11000" contrast="-40000"/>
          </a:blip>
          <a:srcRect/>
          <a:stretch>
            <a:fillRect/>
          </a:stretch>
        </p:blipFill>
        <p:spPr bwMode="auto">
          <a:xfrm>
            <a:off x="0" y="-53579"/>
            <a:ext cx="9215436" cy="6911579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3071802" y="500042"/>
            <a:ext cx="27771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Pravek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285720" y="1643050"/>
            <a:ext cx="857455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ZAČÍNA OBDOBIE LOVCOV MAMUTOV</a:t>
            </a:r>
            <a:endParaRPr lang="sk-SK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10" name="Picture 4" descr="Lovci mamutů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286124"/>
            <a:ext cx="5715040" cy="3369130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8143900" y="6429396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Klik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theblogue.cz/knihy/lovci-mamutu/mamu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827" y="-53504"/>
            <a:ext cx="9148827" cy="7215214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467544" y="-23400"/>
            <a:ext cx="27771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Pravek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8143900" y="6429396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Klik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http://www.k2studio.sk/images/galerie/_calmcube/081.jpg"/>
          <p:cNvPicPr>
            <a:picLocks noChangeAspect="1" noChangeArrowheads="1"/>
          </p:cNvPicPr>
          <p:nvPr/>
        </p:nvPicPr>
        <p:blipFill>
          <a:blip r:embed="rId2">
            <a:lum bright="11000" contrast="-40000"/>
          </a:blip>
          <a:srcRect/>
          <a:stretch>
            <a:fillRect/>
          </a:stretch>
        </p:blipFill>
        <p:spPr bwMode="auto">
          <a:xfrm>
            <a:off x="5632" y="0"/>
            <a:ext cx="9215436" cy="6911579"/>
          </a:xfrm>
          <a:prstGeom prst="rect">
            <a:avLst/>
          </a:prstGeom>
          <a:noFill/>
        </p:spPr>
      </p:pic>
      <p:sp>
        <p:nvSpPr>
          <p:cNvPr id="9" name="Obdĺžnik 8"/>
          <p:cNvSpPr/>
          <p:nvPr/>
        </p:nvSpPr>
        <p:spPr>
          <a:xfrm>
            <a:off x="357158" y="142852"/>
            <a:ext cx="857455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48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OBDOBIE LOVCOV MAMUTOV</a:t>
            </a:r>
            <a:endParaRPr lang="sk-SK" sz="48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6" name="Picture 8" descr="http://www.pozitivni-noviny.cz/test/gallery/Image/2007/08/Lovci-mamutu1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596" y="936927"/>
            <a:ext cx="3808346" cy="5492469"/>
          </a:xfrm>
          <a:prstGeom prst="rect">
            <a:avLst/>
          </a:prstGeom>
          <a:noFill/>
        </p:spPr>
      </p:pic>
      <p:pic>
        <p:nvPicPr>
          <p:cNvPr id="7" name="Picture 6" descr="Mamu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928669"/>
            <a:ext cx="4388579" cy="5569263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8143900" y="6429396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Klik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http://www.k2studio.sk/images/galerie/_calmcube/081.jpg"/>
          <p:cNvPicPr>
            <a:picLocks noChangeAspect="1" noChangeArrowheads="1"/>
          </p:cNvPicPr>
          <p:nvPr/>
        </p:nvPicPr>
        <p:blipFill>
          <a:blip r:embed="rId2">
            <a:lum bright="11000" contrast="-40000"/>
          </a:blip>
          <a:srcRect/>
          <a:stretch>
            <a:fillRect/>
          </a:stretch>
        </p:blipFill>
        <p:spPr bwMode="auto">
          <a:xfrm>
            <a:off x="0" y="-53579"/>
            <a:ext cx="9215436" cy="6911579"/>
          </a:xfrm>
          <a:prstGeom prst="rect">
            <a:avLst/>
          </a:prstGeom>
          <a:noFill/>
        </p:spPr>
      </p:pic>
      <p:sp>
        <p:nvSpPr>
          <p:cNvPr id="9" name="Obdĺžnik 8"/>
          <p:cNvSpPr/>
          <p:nvPr/>
        </p:nvSpPr>
        <p:spPr>
          <a:xfrm>
            <a:off x="357158" y="142852"/>
            <a:ext cx="857455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48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OBDOBIE LOVCOV MAMUTOV</a:t>
            </a:r>
            <a:endParaRPr lang="sk-SK" sz="48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11" name="Picture 4" descr="http://i.idnes.cz/06/102/gal/KOT164a3c_lovci_0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214422"/>
            <a:ext cx="3500462" cy="4560863"/>
          </a:xfrm>
          <a:prstGeom prst="rect">
            <a:avLst/>
          </a:prstGeom>
          <a:noFill/>
        </p:spPr>
      </p:pic>
      <p:pic>
        <p:nvPicPr>
          <p:cNvPr id="10" name="Picture 2" descr="http://upload.wikimedia.org/wikipedia/commons/6/6e/Lovci_mamutu_mammot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2500306"/>
            <a:ext cx="5552156" cy="4143428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8143900" y="6429396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Klik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http://www.k2studio.sk/images/galerie/_calmcube/081.jpg"/>
          <p:cNvPicPr>
            <a:picLocks noChangeAspect="1" noChangeArrowheads="1"/>
          </p:cNvPicPr>
          <p:nvPr/>
        </p:nvPicPr>
        <p:blipFill>
          <a:blip r:embed="rId2">
            <a:lum bright="11000" contrast="-40000"/>
          </a:blip>
          <a:srcRect/>
          <a:stretch>
            <a:fillRect/>
          </a:stretch>
        </p:blipFill>
        <p:spPr bwMode="auto">
          <a:xfrm>
            <a:off x="0" y="-53579"/>
            <a:ext cx="9215436" cy="6911579"/>
          </a:xfrm>
          <a:prstGeom prst="rect">
            <a:avLst/>
          </a:prstGeom>
          <a:noFill/>
        </p:spPr>
      </p:pic>
      <p:sp>
        <p:nvSpPr>
          <p:cNvPr id="9" name="Obdĺžnik 8"/>
          <p:cNvSpPr/>
          <p:nvPr/>
        </p:nvSpPr>
        <p:spPr>
          <a:xfrm>
            <a:off x="357158" y="142852"/>
            <a:ext cx="857455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48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OBDOBIE LOVCOV MAMUTOV</a:t>
            </a:r>
            <a:endParaRPr lang="sk-SK" sz="48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8" name="Picture 4" descr="http://www.cinemaview.sk/photo_gallery/10000/obr1-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571612"/>
            <a:ext cx="3838460" cy="3000396"/>
          </a:xfrm>
          <a:prstGeom prst="rect">
            <a:avLst/>
          </a:prstGeom>
          <a:noFill/>
        </p:spPr>
      </p:pic>
      <p:pic>
        <p:nvPicPr>
          <p:cNvPr id="13" name="Picture 6" descr="mamut Carnivores Ice Age trail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000108"/>
            <a:ext cx="5024420" cy="3771495"/>
          </a:xfrm>
          <a:prstGeom prst="rect">
            <a:avLst/>
          </a:prstGeom>
          <a:noFill/>
        </p:spPr>
      </p:pic>
      <p:pic>
        <p:nvPicPr>
          <p:cNvPr id="12" name="Picture 8" descr="http://www.tabor2008.estranky.cz/img/picture/39/tlupa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0298" y="3857628"/>
            <a:ext cx="4178373" cy="2729872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8143900" y="6429396"/>
            <a:ext cx="1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Klik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351</Words>
  <Application>Microsoft Office PowerPoint</Application>
  <PresentationFormat>Prezentácia na obrazovke (4:3)</PresentationFormat>
  <Paragraphs>59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pacard</dc:creator>
  <cp:lastModifiedBy>Windows-felhasználó</cp:lastModifiedBy>
  <cp:revision>19</cp:revision>
  <dcterms:created xsi:type="dcterms:W3CDTF">2011-10-07T05:01:42Z</dcterms:created>
  <dcterms:modified xsi:type="dcterms:W3CDTF">2023-09-29T09:48:43Z</dcterms:modified>
</cp:coreProperties>
</file>