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7" d="100"/>
          <a:sy n="107" d="100"/>
        </p:scale>
        <p:origin x="-72" y="1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8.12.2020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474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8.12.2020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500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8.12.2020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012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8.12.2020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443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8.12.2020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672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8.12.2020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3592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8.12.2020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39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8.12.2020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61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8.12.2020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66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8.12.2020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131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8.12.2020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002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8.12.2020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681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8.12.2020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719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8.12.2020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319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8.12.2020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654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616C-F496-4A42-9D62-93A5A7BBA110}" type="datetimeFigureOut">
              <a:rPr lang="sk-SK" smtClean="0"/>
              <a:t>8.12.2020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115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616C-F496-4A42-9D62-93A5A7BBA110}" type="datetimeFigureOut">
              <a:rPr lang="sk-SK" smtClean="0"/>
              <a:t>8.12.2020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0BAE23-C34A-4F7D-8BBB-221A7F307D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249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E912874D-06BB-46BA-8067-EBD29F579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4190" y="1782698"/>
            <a:ext cx="4823395" cy="1646302"/>
          </a:xfrm>
        </p:spPr>
        <p:txBody>
          <a:bodyPr/>
          <a:lstStyle/>
          <a:p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Slovanská vzájomnosť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BC24B106-782A-4780-B513-145FBD550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61101"/>
            <a:ext cx="3408063" cy="1096899"/>
          </a:xfrm>
        </p:spPr>
        <p:txBody>
          <a:bodyPr>
            <a:normAutofit/>
          </a:bodyPr>
          <a:lstStyle/>
          <a:p>
            <a:endParaRPr lang="sk-SK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Obrázok 6" descr="Obrázok, na ktorom je mapa&#10;&#10;Automaticky generovaný popis">
            <a:extLst>
              <a:ext uri="{FF2B5EF4-FFF2-40B4-BE49-F238E27FC236}">
                <a16:creationId xmlns="" xmlns:a16="http://schemas.microsoft.com/office/drawing/2014/main" id="{05608AE2-D128-46A7-BE11-DC21CEDE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27" y="0"/>
            <a:ext cx="7765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2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9E52993A-38B9-47F3-8D9D-C20A9B46C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59" y="220879"/>
            <a:ext cx="9698302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Začiatkom 19. storočia začali predstavitelia dominantných národov presadzovať ako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úradný jazyk Nemčinu a Maďarčinu.</a:t>
            </a:r>
          </a:p>
          <a:p>
            <a:r>
              <a:rPr lang="sk-SK" sz="2400" dirty="0">
                <a:solidFill>
                  <a:schemeClr val="tx1"/>
                </a:solidFill>
              </a:rPr>
              <a:t>Mnohonárodnostné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Uhorsko chceli pretvoriť na jednotnú krajinu.</a:t>
            </a:r>
          </a:p>
          <a:p>
            <a:r>
              <a:rPr lang="sk-SK" sz="2400" dirty="0">
                <a:solidFill>
                  <a:schemeClr val="tx1"/>
                </a:solidFill>
              </a:rPr>
              <a:t>Mnoho ľudí sa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pomaďarčilo </a:t>
            </a:r>
            <a:r>
              <a:rPr lang="sk-SK" sz="2400" dirty="0">
                <a:solidFill>
                  <a:schemeClr val="tx1"/>
                </a:solidFill>
              </a:rPr>
              <a:t>a očakávali, že im to prinesie výhody.</a:t>
            </a:r>
          </a:p>
        </p:txBody>
      </p:sp>
      <p:pic>
        <p:nvPicPr>
          <p:cNvPr id="7" name="Obrázok 6" descr="Obrázok, na ktorom je mapa&#10;&#10;Automaticky generovaný popis">
            <a:extLst>
              <a:ext uri="{FF2B5EF4-FFF2-40B4-BE49-F238E27FC236}">
                <a16:creationId xmlns="" xmlns:a16="http://schemas.microsoft.com/office/drawing/2014/main" id="{7DF56A3C-CB79-4595-8BA8-49C937120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018"/>
            <a:ext cx="9129932" cy="477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1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E1D78DF-837E-4C4A-BAA3-B50DAAA9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9" y="156238"/>
            <a:ext cx="8596668" cy="1320800"/>
          </a:xfrm>
        </p:spPr>
        <p:txBody>
          <a:bodyPr/>
          <a:lstStyle/>
          <a:p>
            <a:r>
              <a:rPr lang="sk-SK" b="1" dirty="0">
                <a:solidFill>
                  <a:schemeClr val="tx1"/>
                </a:solidFill>
                <a:highlight>
                  <a:srgbClr val="FFFF00"/>
                </a:highlight>
              </a:rPr>
              <a:t>Na ceste k vzájomnému pochopeniu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8382BDD7-84BE-4D68-8431-C648AFCF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6638"/>
            <a:ext cx="11099409" cy="3880773"/>
          </a:xfrm>
        </p:spPr>
        <p:txBody>
          <a:bodyPr/>
          <a:lstStyle/>
          <a:p>
            <a:r>
              <a:rPr lang="sk-SK" sz="2400" dirty="0">
                <a:solidFill>
                  <a:schemeClr val="tx1"/>
                </a:solidFill>
              </a:rPr>
              <a:t>Biblická čeština spájala evanjelikov s českým prostredím.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Evanjelickí vzdelanci sa považovali za súčasť československého národa.</a:t>
            </a:r>
          </a:p>
          <a:p>
            <a:r>
              <a:rPr lang="sk-SK" sz="2400" dirty="0">
                <a:solidFill>
                  <a:schemeClr val="tx1"/>
                </a:solidFill>
              </a:rPr>
              <a:t>V 20-tych rokoch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národovci obidvoch vierovyznaní nadviazali užšiu spoluprácu.</a:t>
            </a:r>
          </a:p>
          <a:p>
            <a:r>
              <a:rPr lang="sk-SK" sz="2400" dirty="0">
                <a:solidFill>
                  <a:schemeClr val="tx1"/>
                </a:solidFill>
              </a:rPr>
              <a:t>Vydávali spoločný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almanach ZORA.</a:t>
            </a:r>
          </a:p>
          <a:p>
            <a:r>
              <a:rPr lang="sk-SK" sz="2400" dirty="0">
                <a:solidFill>
                  <a:schemeClr val="tx1"/>
                </a:solidFill>
              </a:rPr>
              <a:t>Uverejňovali tam články v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biblickej češtine aj v bernolákovskej slovenčine.</a:t>
            </a:r>
          </a:p>
          <a:p>
            <a:endParaRPr lang="sk-SK" dirty="0"/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="" xmlns:a16="http://schemas.microsoft.com/office/drawing/2014/main" id="{BAB0CFBD-281E-4A2D-96CE-CB1FA5B6A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38" y="3731767"/>
            <a:ext cx="6425831" cy="312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9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text, dolina, príroda&#10;&#10;Automaticky generovaný popis">
            <a:extLst>
              <a:ext uri="{FF2B5EF4-FFF2-40B4-BE49-F238E27FC236}">
                <a16:creationId xmlns="" xmlns:a16="http://schemas.microsoft.com/office/drawing/2014/main" id="{5B8982A7-3A1D-403C-95FD-ADC2199CE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7" r="3046"/>
          <a:stretch/>
        </p:blipFill>
        <p:spPr>
          <a:xfrm>
            <a:off x="2418954" y="-18521"/>
            <a:ext cx="8872025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74315181-E255-4683-B57B-4AE18EB87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1039" y="1951641"/>
            <a:ext cx="3851122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Najvýznamnejší básnik bernolákovského hnutia bol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Ján Hollý.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Centrami druhej fázy slovenského národného hnutia sa stali Budín a Pešť.</a:t>
            </a:r>
          </a:p>
          <a:p>
            <a:r>
              <a:rPr lang="sk-SK" sz="2400" dirty="0">
                <a:solidFill>
                  <a:schemeClr val="tx1"/>
                </a:solidFill>
              </a:rPr>
              <a:t>Pôsobil tu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Martin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Hanuliak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 a Ján Kollár.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64FA5DFF-7FE6-4855-84E6-DFA78EE978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2AFD8CBA-54A3-4363-991B-B9C631BBFA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="" xmlns:a16="http://schemas.microsoft.com/office/drawing/2014/main" id="{3F088236-D655-4F88-B238-E167623580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="" xmlns:a16="http://schemas.microsoft.com/office/drawing/2014/main" id="{3DAC0C92-199E-475C-9390-119A9B027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="" xmlns:a16="http://schemas.microsoft.com/office/drawing/2014/main" id="{C4CFB339-0ED8-4FE2-9EF1-6D1375B84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="" xmlns:a16="http://schemas.microsoft.com/office/drawing/2014/main" id="{31896C80-2069-4431-9C19-83B9137344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="" xmlns:a16="http://schemas.microsoft.com/office/drawing/2014/main" id="{BF120A21-0841-4823-B0C4-28AEBCEF9B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="" xmlns:a16="http://schemas.microsoft.com/office/drawing/2014/main" id="{DBB05BAE-BBD3-4289-899F-A6851503C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="" xmlns:a16="http://schemas.microsoft.com/office/drawing/2014/main" id="{9874D11C-36F5-4BBE-A490-019A54E953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171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EF7E4082-D7AE-40AB-9BCE-2FEC557C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36"/>
            <a:ext cx="8596668" cy="1320800"/>
          </a:xfrm>
        </p:spPr>
        <p:txBody>
          <a:bodyPr/>
          <a:lstStyle/>
          <a:p>
            <a:r>
              <a:rPr lang="sk-SK" b="1" dirty="0">
                <a:highlight>
                  <a:srgbClr val="FFFF00"/>
                </a:highlight>
              </a:rPr>
              <a:t>Generácia Slávie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181963A9-9372-44D2-85EC-0200E2C0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6609" y="569496"/>
            <a:ext cx="7288696" cy="3880773"/>
          </a:xfrm>
        </p:spPr>
        <p:txBody>
          <a:bodyPr>
            <a:normAutofit fontScale="92500"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Kollár podporoval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ideu slovanskej vzájomnosti – rozvíjanie vzťahov medzi všetkými Slovanmi.</a:t>
            </a:r>
          </a:p>
          <a:p>
            <a:r>
              <a:rPr lang="sk-SK" sz="2400" dirty="0">
                <a:solidFill>
                  <a:schemeClr val="tx1"/>
                </a:solidFill>
              </a:rPr>
              <a:t>Kvôli podobným jazykom sa považovali za členov jedného slovanského národa.</a:t>
            </a:r>
          </a:p>
          <a:p>
            <a:r>
              <a:rPr lang="sk-SK" sz="2400" dirty="0">
                <a:solidFill>
                  <a:schemeClr val="tx1"/>
                </a:solidFill>
              </a:rPr>
              <a:t>Kollár napísal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básnickú skladbu Slávy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dcera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r>
              <a:rPr lang="sk-SK" sz="2400" dirty="0">
                <a:solidFill>
                  <a:schemeClr val="tx1"/>
                </a:solidFill>
              </a:rPr>
              <a:t>Spis o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literárnej vzájomnosti medzi kmeňmi a nárečiami slovanskými.</a:t>
            </a:r>
          </a:p>
          <a:p>
            <a:r>
              <a:rPr lang="sk-SK" sz="2400" dirty="0">
                <a:solidFill>
                  <a:schemeClr val="tx1"/>
                </a:solidFill>
              </a:rPr>
              <a:t>Významným vedcom bol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Pavol Jozef Šafárik.</a:t>
            </a:r>
          </a:p>
          <a:p>
            <a:r>
              <a:rPr lang="sk-SK" sz="2400" dirty="0">
                <a:solidFill>
                  <a:schemeClr val="tx1"/>
                </a:solidFill>
              </a:rPr>
              <a:t>Zaoberal sa dejinami, literatúrou a kultúrou Slovanov.</a:t>
            </a:r>
          </a:p>
        </p:txBody>
      </p:sp>
      <p:pic>
        <p:nvPicPr>
          <p:cNvPr id="5" name="Obrázok 4" descr="Obrázok, na ktorom je mapa&#10;&#10;Automaticky generovaný popis">
            <a:extLst>
              <a:ext uri="{FF2B5EF4-FFF2-40B4-BE49-F238E27FC236}">
                <a16:creationId xmlns="" xmlns:a16="http://schemas.microsoft.com/office/drawing/2014/main" id="{5B508D73-CB1D-4FB8-A0B5-B1761DB0E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38" y="0"/>
            <a:ext cx="5720862" cy="395302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="" xmlns:a16="http://schemas.microsoft.com/office/drawing/2014/main" id="{4404EB36-42F4-4781-A008-21CE67D56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3742006"/>
            <a:ext cx="5130018" cy="3115993"/>
          </a:xfrm>
          <a:prstGeom prst="rect">
            <a:avLst/>
          </a:prstGeom>
        </p:spPr>
      </p:pic>
      <p:pic>
        <p:nvPicPr>
          <p:cNvPr id="9" name="Obrázok 8" descr="Obrázok, na ktorom je text, muž, osoba, vnútri&#10;&#10;Automaticky generovaný popis">
            <a:extLst>
              <a:ext uri="{FF2B5EF4-FFF2-40B4-BE49-F238E27FC236}">
                <a16:creationId xmlns="" xmlns:a16="http://schemas.microsoft.com/office/drawing/2014/main" id="{ABF5644B-39A0-4F5B-887E-5CEE374C78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63" y="4332849"/>
            <a:ext cx="2836637" cy="24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1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987D9F5F-E6F1-48DE-90A8-63B1652F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1026" y="0"/>
            <a:ext cx="5540922" cy="3880773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Slovania tvorili väčšinu obyvateľov Uhorska.</a:t>
            </a:r>
          </a:p>
          <a:p>
            <a:r>
              <a:rPr lang="sk-SK" sz="2000" dirty="0">
                <a:solidFill>
                  <a:schemeClr val="tx1"/>
                </a:solidFill>
              </a:rPr>
              <a:t>Maďarov tieto plány Slovanov znepokojovali.</a:t>
            </a:r>
          </a:p>
          <a:p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Báli sa, že Slovania si budú chcieť vytvoriť aj vlastný štát.</a:t>
            </a:r>
          </a:p>
          <a:p>
            <a:r>
              <a:rPr lang="sk-SK" sz="2000" dirty="0">
                <a:solidFill>
                  <a:schemeClr val="tx1"/>
                </a:solidFill>
              </a:rPr>
              <a:t>Najväčším strašiakom bolo, že sa </a:t>
            </a:r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Slovania v ríši spoja s Ruskom.</a:t>
            </a:r>
          </a:p>
          <a:p>
            <a:r>
              <a:rPr lang="sk-SK" sz="2000" dirty="0">
                <a:solidFill>
                  <a:schemeClr val="tx1"/>
                </a:solidFill>
                <a:highlight>
                  <a:srgbClr val="FFFF00"/>
                </a:highlight>
              </a:rPr>
              <a:t>Ideu slovanskej vzájomnosti preto považovali za nebezpečnú a stúpencov začali prenasledovať.</a:t>
            </a:r>
          </a:p>
        </p:txBody>
      </p:sp>
      <p:pic>
        <p:nvPicPr>
          <p:cNvPr id="5" name="Obrázok 4" descr="Obrázok, na ktorom je mapa&#10;&#10;Automaticky generovaný popis">
            <a:extLst>
              <a:ext uri="{FF2B5EF4-FFF2-40B4-BE49-F238E27FC236}">
                <a16:creationId xmlns="" xmlns:a16="http://schemas.microsoft.com/office/drawing/2014/main" id="{330CBD7F-39DF-4BB5-8B0F-0CBD94421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96" y="0"/>
            <a:ext cx="6732104" cy="6858000"/>
          </a:xfrm>
          <a:prstGeom prst="rect">
            <a:avLst/>
          </a:prstGeom>
        </p:spPr>
      </p:pic>
      <p:pic>
        <p:nvPicPr>
          <p:cNvPr id="7" name="Obrázok 6" descr="Obrázok, na ktorom je text, vonkajšie, trávnik, osoba&#10;&#10;Automaticky generovaný popis">
            <a:extLst>
              <a:ext uri="{FF2B5EF4-FFF2-40B4-BE49-F238E27FC236}">
                <a16:creationId xmlns="" xmlns:a16="http://schemas.microsoft.com/office/drawing/2014/main" id="{BBD093DD-8F64-45EA-B8B9-DE258E38D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3" y="3631096"/>
            <a:ext cx="5540922" cy="32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6399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70C0"/>
      </a:accent1>
      <a:accent2>
        <a:srgbClr val="FF0000"/>
      </a:accent2>
      <a:accent3>
        <a:srgbClr val="FFFFFF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223</Words>
  <Application>Microsoft Office PowerPoint</Application>
  <PresentationFormat>Vlastná</PresentationFormat>
  <Paragraphs>25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Fazeta</vt:lpstr>
      <vt:lpstr>Slovanská vzájomnosť</vt:lpstr>
      <vt:lpstr>Prezentácia programu PowerPoint</vt:lpstr>
      <vt:lpstr>Na ceste k vzájomnému pochopeniu</vt:lpstr>
      <vt:lpstr>Prezentácia programu PowerPoint</vt:lpstr>
      <vt:lpstr>Generácia Slávie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Slovanská vzájomnosť</dc:title>
  <dc:creator>takac.tomas1863@gmail.com</dc:creator>
  <cp:lastModifiedBy>Radúz</cp:lastModifiedBy>
  <cp:revision>6</cp:revision>
  <dcterms:created xsi:type="dcterms:W3CDTF">2020-11-04T08:05:52Z</dcterms:created>
  <dcterms:modified xsi:type="dcterms:W3CDTF">2020-12-08T09:47:49Z</dcterms:modified>
</cp:coreProperties>
</file>