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27. 11. 2023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4800" b="1" u="sng" dirty="0"/>
              <a:t>Pravidlá zapĺňania </a:t>
            </a:r>
            <a:r>
              <a:rPr lang="sk-SK" sz="4800" b="1" u="sng" dirty="0" err="1" smtClean="0"/>
              <a:t>orbitálov</a:t>
            </a:r>
            <a:endParaRPr lang="sk-SK" sz="4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09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179512" y="3068960"/>
            <a:ext cx="8784976" cy="14401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Autofit/>
          </a:bodyPr>
          <a:lstStyle/>
          <a:p>
            <a:pPr lvl="0"/>
            <a:r>
              <a:rPr lang="sk-SK" b="1" u="sng" dirty="0" smtClean="0">
                <a:solidFill>
                  <a:srgbClr val="FFFF00"/>
                </a:solidFill>
              </a:rPr>
              <a:t/>
            </a:r>
            <a:br>
              <a:rPr lang="sk-SK" b="1" u="sng" dirty="0" smtClean="0">
                <a:solidFill>
                  <a:srgbClr val="FFFF00"/>
                </a:solidFill>
              </a:rPr>
            </a:br>
            <a:r>
              <a:rPr lang="sk-SK" sz="5400" b="1" u="sng" dirty="0" smtClean="0">
                <a:solidFill>
                  <a:srgbClr val="FFFF00"/>
                </a:solidFill>
              </a:rPr>
              <a:t>1. Výstavbový princíp</a:t>
            </a:r>
            <a:r>
              <a:rPr lang="sk-SK" sz="5400" dirty="0">
                <a:solidFill>
                  <a:srgbClr val="FFFF00"/>
                </a:solidFill>
              </a:rPr>
              <a:t/>
            </a:r>
            <a:br>
              <a:rPr lang="sk-SK" sz="5400" dirty="0">
                <a:solidFill>
                  <a:srgbClr val="FFFF00"/>
                </a:solidFill>
              </a:rPr>
            </a:br>
            <a:endParaRPr lang="sk-SK" sz="5400" dirty="0">
              <a:solidFill>
                <a:srgbClr val="FFFF00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 smtClean="0"/>
              <a:t>-</a:t>
            </a:r>
            <a:r>
              <a:rPr lang="sk-SK" dirty="0" smtClean="0"/>
              <a:t> </a:t>
            </a:r>
            <a:r>
              <a:rPr lang="sk-SK" dirty="0"/>
              <a:t>najprv sa zapĺňajú </a:t>
            </a:r>
            <a:r>
              <a:rPr lang="sk-SK" dirty="0" err="1"/>
              <a:t>orbitály</a:t>
            </a:r>
            <a:r>
              <a:rPr lang="sk-SK" dirty="0"/>
              <a:t> s nižšou E až tak s vyššou </a:t>
            </a:r>
            <a:r>
              <a:rPr lang="sk-SK" b="1" dirty="0"/>
              <a:t>podľa stúpajúcej E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lvl="0" indent="0" algn="just">
              <a:buNone/>
            </a:pPr>
            <a:r>
              <a:rPr lang="sk-SK" sz="4000" b="1" dirty="0"/>
              <a:t>1s</a:t>
            </a:r>
            <a:r>
              <a:rPr lang="sk-SK" sz="4000" b="1" baseline="30000" dirty="0"/>
              <a:t>2</a:t>
            </a:r>
            <a:r>
              <a:rPr lang="sk-SK" sz="4000" b="1" dirty="0"/>
              <a:t> 2s</a:t>
            </a:r>
            <a:r>
              <a:rPr lang="sk-SK" sz="4000" b="1" baseline="30000" dirty="0"/>
              <a:t>2</a:t>
            </a:r>
            <a:r>
              <a:rPr lang="sk-SK" sz="4000" b="1" dirty="0"/>
              <a:t> 2p</a:t>
            </a:r>
            <a:r>
              <a:rPr lang="sk-SK" sz="4000" b="1" baseline="30000" dirty="0"/>
              <a:t>6</a:t>
            </a:r>
            <a:r>
              <a:rPr lang="sk-SK" sz="4000" b="1" dirty="0"/>
              <a:t> 3s</a:t>
            </a:r>
            <a:r>
              <a:rPr lang="sk-SK" sz="4000" b="1" baseline="30000" dirty="0"/>
              <a:t>2</a:t>
            </a:r>
            <a:r>
              <a:rPr lang="sk-SK" sz="4000" b="1" dirty="0"/>
              <a:t> 3p</a:t>
            </a:r>
            <a:r>
              <a:rPr lang="sk-SK" sz="4000" b="1" baseline="30000" dirty="0"/>
              <a:t>6</a:t>
            </a:r>
            <a:r>
              <a:rPr lang="sk-SK" sz="4000" b="1" dirty="0"/>
              <a:t> 4s</a:t>
            </a:r>
            <a:r>
              <a:rPr lang="sk-SK" sz="4000" b="1" baseline="30000" dirty="0"/>
              <a:t>2</a:t>
            </a:r>
            <a:r>
              <a:rPr lang="sk-SK" sz="4000" b="1" dirty="0"/>
              <a:t> 3d</a:t>
            </a:r>
            <a:r>
              <a:rPr lang="sk-SK" sz="4000" b="1" baseline="30000" dirty="0"/>
              <a:t>10</a:t>
            </a:r>
            <a:r>
              <a:rPr lang="sk-SK" sz="4000" b="1" dirty="0"/>
              <a:t> 4p</a:t>
            </a:r>
            <a:r>
              <a:rPr lang="sk-SK" sz="4000" b="1" baseline="30000" dirty="0"/>
              <a:t>6</a:t>
            </a:r>
            <a:r>
              <a:rPr lang="sk-SK" sz="4000" b="1" dirty="0"/>
              <a:t> 5s</a:t>
            </a:r>
            <a:r>
              <a:rPr lang="sk-SK" sz="4000" b="1" baseline="30000" dirty="0"/>
              <a:t>2</a:t>
            </a:r>
            <a:r>
              <a:rPr lang="sk-SK" sz="4000" b="1" dirty="0"/>
              <a:t> 4d</a:t>
            </a:r>
            <a:r>
              <a:rPr lang="sk-SK" sz="4000" b="1" baseline="30000" dirty="0"/>
              <a:t>10</a:t>
            </a:r>
            <a:r>
              <a:rPr lang="sk-SK" sz="4000" b="1" dirty="0"/>
              <a:t> 5p</a:t>
            </a:r>
            <a:r>
              <a:rPr lang="sk-SK" sz="4000" b="1" baseline="30000" dirty="0"/>
              <a:t>6</a:t>
            </a:r>
            <a:r>
              <a:rPr lang="sk-SK" sz="4000" b="1" dirty="0"/>
              <a:t> 6s</a:t>
            </a:r>
            <a:r>
              <a:rPr lang="sk-SK" sz="4000" b="1" baseline="30000" dirty="0"/>
              <a:t>2</a:t>
            </a:r>
            <a:r>
              <a:rPr lang="sk-SK" sz="4000" b="1" dirty="0"/>
              <a:t> 4f</a:t>
            </a:r>
            <a:r>
              <a:rPr lang="sk-SK" sz="4000" b="1" baseline="30000" dirty="0"/>
              <a:t>14</a:t>
            </a:r>
            <a:r>
              <a:rPr lang="sk-SK" sz="4000" b="1" dirty="0"/>
              <a:t>  5d</a:t>
            </a:r>
            <a:r>
              <a:rPr lang="sk-SK" sz="4000" b="1" baseline="30000" dirty="0"/>
              <a:t>10</a:t>
            </a:r>
            <a:r>
              <a:rPr lang="sk-SK" sz="4000" b="1" dirty="0"/>
              <a:t>  6p</a:t>
            </a:r>
            <a:r>
              <a:rPr lang="sk-SK" sz="4000" b="1" baseline="30000" dirty="0"/>
              <a:t>6</a:t>
            </a:r>
            <a:r>
              <a:rPr lang="sk-SK" sz="4000" b="1" dirty="0"/>
              <a:t> 7s</a:t>
            </a:r>
            <a:r>
              <a:rPr lang="sk-SK" sz="4000" b="1" baseline="30000" dirty="0"/>
              <a:t>2</a:t>
            </a:r>
            <a:r>
              <a:rPr lang="sk-SK" sz="4000" b="1" dirty="0"/>
              <a:t> 5f</a:t>
            </a:r>
            <a:r>
              <a:rPr lang="sk-SK" sz="4000" b="1" baseline="30000" dirty="0"/>
              <a:t>14</a:t>
            </a:r>
            <a:r>
              <a:rPr lang="sk-SK" sz="4000" b="1" dirty="0"/>
              <a:t> 6d</a:t>
            </a:r>
            <a:r>
              <a:rPr lang="sk-SK" sz="4000" b="1" baseline="30000" dirty="0"/>
              <a:t>10</a:t>
            </a:r>
            <a:r>
              <a:rPr lang="sk-SK" sz="4000" b="1" dirty="0"/>
              <a:t> 7p</a:t>
            </a:r>
            <a:r>
              <a:rPr lang="sk-SK" sz="4000" b="1" baseline="30000" dirty="0"/>
              <a:t>6</a:t>
            </a:r>
            <a:r>
              <a:rPr lang="sk-SK" sz="4000" b="1" dirty="0"/>
              <a:t> </a:t>
            </a:r>
            <a:r>
              <a:rPr lang="sk-SK" sz="4000" b="1" dirty="0" smtClean="0"/>
              <a:t>8s</a:t>
            </a:r>
            <a:r>
              <a:rPr lang="sk-SK" sz="4000" b="1" baseline="30000" dirty="0" smtClean="0"/>
              <a:t>2</a:t>
            </a:r>
          </a:p>
          <a:p>
            <a:pPr marL="0" lvl="0" indent="0" algn="just">
              <a:buNone/>
            </a:pPr>
            <a:endParaRPr lang="sk-SK" dirty="0"/>
          </a:p>
          <a:p>
            <a:r>
              <a:rPr lang="sk-SK" b="1" dirty="0"/>
              <a:t>PLATÍ: </a:t>
            </a:r>
            <a:r>
              <a:rPr lang="sk-SK" b="1" dirty="0" err="1"/>
              <a:t>orbitál</a:t>
            </a:r>
            <a:r>
              <a:rPr lang="sk-SK" b="1" dirty="0"/>
              <a:t>  1s má nižšiu E ako 2s, ale </a:t>
            </a:r>
            <a:r>
              <a:rPr lang="sk-SK" b="1" dirty="0" smtClean="0"/>
              <a:t>pozor!!!! 5s</a:t>
            </a:r>
            <a:r>
              <a:rPr lang="sk-SK" b="1" baseline="30000" dirty="0" smtClean="0"/>
              <a:t>2</a:t>
            </a:r>
            <a:r>
              <a:rPr lang="sk-SK" b="1" dirty="0" smtClean="0"/>
              <a:t> </a:t>
            </a:r>
            <a:r>
              <a:rPr lang="sk-SK" b="1" dirty="0"/>
              <a:t>má nižšiu E ako 4d</a:t>
            </a:r>
            <a:r>
              <a:rPr lang="sk-SK" b="1" baseline="30000" dirty="0"/>
              <a:t>10</a:t>
            </a:r>
            <a:endParaRPr lang="sk-SK" baseline="300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8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sk-SK" b="1" dirty="0" smtClean="0">
                <a:solidFill>
                  <a:srgbClr val="FFC000"/>
                </a:solidFill>
              </a:rPr>
              <a:t/>
            </a:r>
            <a:br>
              <a:rPr lang="sk-SK" b="1" dirty="0" smtClean="0">
                <a:solidFill>
                  <a:srgbClr val="FFC000"/>
                </a:solidFill>
              </a:rPr>
            </a:br>
            <a:r>
              <a:rPr lang="sk-SK" sz="5400" b="1" dirty="0" smtClean="0">
                <a:solidFill>
                  <a:srgbClr val="FFC000"/>
                </a:solidFill>
              </a:rPr>
              <a:t>2</a:t>
            </a:r>
            <a:r>
              <a:rPr lang="sk-SK" sz="5400" b="1" u="sng" dirty="0">
                <a:solidFill>
                  <a:srgbClr val="FFC000"/>
                </a:solidFill>
              </a:rPr>
              <a:t>. </a:t>
            </a:r>
            <a:r>
              <a:rPr lang="sk-SK" sz="5400" b="1" u="sng" dirty="0" err="1">
                <a:solidFill>
                  <a:srgbClr val="FFC000"/>
                </a:solidFill>
              </a:rPr>
              <a:t>Hundovo</a:t>
            </a:r>
            <a:r>
              <a:rPr lang="sk-SK" sz="5400" b="1" u="sng" dirty="0">
                <a:solidFill>
                  <a:srgbClr val="FFC000"/>
                </a:solidFill>
              </a:rPr>
              <a:t> pravidlo </a:t>
            </a:r>
            <a:r>
              <a:rPr lang="sk-SK" sz="5400" dirty="0"/>
              <a:t/>
            </a:r>
            <a:br>
              <a:rPr lang="sk-SK" sz="5400" dirty="0"/>
            </a:b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lvl="0" algn="just"/>
            <a:r>
              <a:rPr lang="sk-SK" sz="4000" dirty="0" err="1" smtClean="0"/>
              <a:t>Orbitály</a:t>
            </a:r>
            <a:r>
              <a:rPr lang="sk-SK" sz="4000" dirty="0" smtClean="0"/>
              <a:t> </a:t>
            </a:r>
            <a:r>
              <a:rPr lang="sk-SK" sz="4000" dirty="0"/>
              <a:t>s rovnakou energiou (= </a:t>
            </a:r>
            <a:r>
              <a:rPr lang="sk-SK" sz="4000" dirty="0" smtClean="0"/>
              <a:t>degenerované) </a:t>
            </a:r>
            <a:r>
              <a:rPr lang="sk-SK" sz="4000" dirty="0"/>
              <a:t>sa zapĺňajú </a:t>
            </a:r>
            <a:r>
              <a:rPr lang="sk-SK" sz="4000" b="1" dirty="0"/>
              <a:t>najprv po jednom elektróne </a:t>
            </a:r>
            <a:r>
              <a:rPr lang="sk-SK" sz="4000" dirty="0"/>
              <a:t>s </a:t>
            </a:r>
            <a:r>
              <a:rPr lang="sk-SK" sz="4000" b="1" dirty="0"/>
              <a:t>rovnakým </a:t>
            </a:r>
            <a:r>
              <a:rPr lang="sk-SK" sz="4000" b="1" dirty="0" err="1"/>
              <a:t>spinom</a:t>
            </a:r>
            <a:r>
              <a:rPr lang="sk-SK" sz="4000" dirty="0"/>
              <a:t>, až potom s druhým elektrónom s opačným </a:t>
            </a:r>
            <a:r>
              <a:rPr lang="sk-SK" sz="4000" dirty="0" err="1" smtClean="0"/>
              <a:t>spinom</a:t>
            </a:r>
            <a:r>
              <a:rPr lang="sk-SK" sz="4000" dirty="0" smtClean="0"/>
              <a:t>.</a:t>
            </a:r>
            <a:endParaRPr lang="sk-SK" sz="400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865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sz="5300" b="1" dirty="0" smtClean="0"/>
              <a:t/>
            </a:r>
            <a:br>
              <a:rPr lang="sk-SK" sz="5300" b="1" dirty="0" smtClean="0"/>
            </a:br>
            <a:r>
              <a:rPr lang="sk-SK" sz="5300" b="1" dirty="0" smtClean="0"/>
              <a:t>3</a:t>
            </a:r>
            <a:r>
              <a:rPr lang="sk-SK" sz="5300" b="1" dirty="0"/>
              <a:t>. </a:t>
            </a:r>
            <a:r>
              <a:rPr lang="sk-SK" sz="5300" b="1" u="sng" dirty="0" err="1"/>
              <a:t>Pauliho</a:t>
            </a:r>
            <a:r>
              <a:rPr lang="sk-SK" sz="5300" b="1" u="sng" dirty="0"/>
              <a:t> vylučovací princíp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sk-SK" sz="4000" dirty="0"/>
              <a:t>v jednom </a:t>
            </a:r>
            <a:r>
              <a:rPr lang="sk-SK" sz="4000" dirty="0" err="1"/>
              <a:t>orbitály</a:t>
            </a:r>
            <a:r>
              <a:rPr lang="sk-SK" sz="4000" dirty="0"/>
              <a:t> môžu byť </a:t>
            </a:r>
            <a:r>
              <a:rPr lang="sk-SK" sz="4000" b="1" dirty="0"/>
              <a:t>max. 2 elektróny, líšiace</a:t>
            </a:r>
            <a:r>
              <a:rPr lang="sk-SK" sz="4000" dirty="0"/>
              <a:t> sa aspoň jedným kvantovým číslom, najčastejšie </a:t>
            </a:r>
            <a:r>
              <a:rPr lang="sk-SK" sz="4000" b="1" dirty="0" smtClean="0"/>
              <a:t>spinovým</a:t>
            </a:r>
          </a:p>
          <a:p>
            <a:pPr marL="0" lvl="0" indent="0" algn="just">
              <a:buNone/>
            </a:pPr>
            <a:r>
              <a:rPr lang="sk-SK" sz="4000" dirty="0" smtClean="0"/>
              <a:t>  </a:t>
            </a:r>
            <a:endParaRPr lang="sk-SK" sz="4000" dirty="0"/>
          </a:p>
          <a:p>
            <a:pPr lvl="0" algn="just"/>
            <a:r>
              <a:rPr lang="sk-SK" sz="4800" dirty="0"/>
              <a:t>s 2 e</a:t>
            </a:r>
            <a:r>
              <a:rPr lang="sk-SK" sz="4800" baseline="30000" dirty="0"/>
              <a:t>- </a:t>
            </a:r>
            <a:r>
              <a:rPr lang="sk-SK" sz="4800" dirty="0" smtClean="0"/>
              <a:t> </a:t>
            </a:r>
          </a:p>
          <a:p>
            <a:pPr lvl="0" algn="just"/>
            <a:r>
              <a:rPr lang="sk-SK" sz="4800" dirty="0" smtClean="0"/>
              <a:t>p </a:t>
            </a:r>
            <a:r>
              <a:rPr lang="sk-SK" sz="4800" dirty="0"/>
              <a:t>6 </a:t>
            </a:r>
            <a:r>
              <a:rPr lang="sk-SK" sz="4800" dirty="0" smtClean="0"/>
              <a:t>e</a:t>
            </a:r>
            <a:r>
              <a:rPr lang="sk-SK" sz="4800" baseline="30000" dirty="0" smtClean="0"/>
              <a:t>-</a:t>
            </a:r>
            <a:endParaRPr lang="sk-SK" sz="4800" dirty="0" smtClean="0"/>
          </a:p>
          <a:p>
            <a:pPr lvl="0" algn="just"/>
            <a:r>
              <a:rPr lang="sk-SK" sz="4800" dirty="0" smtClean="0"/>
              <a:t>d </a:t>
            </a:r>
            <a:r>
              <a:rPr lang="sk-SK" sz="4800" dirty="0"/>
              <a:t>10 e</a:t>
            </a:r>
            <a:r>
              <a:rPr lang="sk-SK" sz="4800" baseline="30000" dirty="0"/>
              <a:t>- </a:t>
            </a:r>
            <a:endParaRPr lang="sk-SK" sz="4800" baseline="30000" dirty="0" smtClean="0"/>
          </a:p>
          <a:p>
            <a:pPr lvl="0" algn="just"/>
            <a:r>
              <a:rPr lang="sk-SK" sz="4800" dirty="0" smtClean="0"/>
              <a:t>f </a:t>
            </a:r>
            <a:r>
              <a:rPr lang="sk-SK" sz="4800" dirty="0"/>
              <a:t>14 e</a:t>
            </a:r>
            <a:r>
              <a:rPr lang="sk-SK" sz="4800" baseline="30000" dirty="0"/>
              <a:t>-</a:t>
            </a:r>
            <a:endParaRPr lang="sk-SK" sz="4800" dirty="0"/>
          </a:p>
          <a:p>
            <a:pPr algn="just"/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285350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Prezentácia na obrazovke (4:3)</PresentationFormat>
  <Paragraphs>16</Paragraphs>
  <Slides>4</Slides>
  <Notes>0</Notes>
  <HiddenSlides>1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Pravidlá zapĺňania orbitálov</vt:lpstr>
      <vt:lpstr> 1. Výstavbový princíp </vt:lpstr>
      <vt:lpstr> 2. Hundovo pravidlo  </vt:lpstr>
      <vt:lpstr> 3. Pauliho vylučovací princíp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Pravidlá zapĺňania orbitálov</dc:title>
  <dc:creator>ucitel</dc:creator>
  <cp:lastModifiedBy>ucitel</cp:lastModifiedBy>
  <cp:revision>1</cp:revision>
  <dcterms:created xsi:type="dcterms:W3CDTF">2023-11-27T06:00:15Z</dcterms:created>
  <dcterms:modified xsi:type="dcterms:W3CDTF">2023-11-27T06:08:17Z</dcterms:modified>
</cp:coreProperties>
</file>