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úhe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3E1ABCC7-09F8-4F1F-AB14-D4914C99E577}" type="datetimeFigureOut">
              <a:rPr lang="sk-SK" smtClean="0"/>
              <a:pPr/>
              <a:t>11. 1. 2015</a:t>
            </a:fld>
            <a:endParaRPr lang="sk-SK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9AE00B2-DD64-45FD-A797-CF79B515864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ABCC7-09F8-4F1F-AB14-D4914C99E577}" type="datetimeFigureOut">
              <a:rPr lang="sk-SK" smtClean="0"/>
              <a:pPr/>
              <a:t>11. 1. 2015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00B2-DD64-45FD-A797-CF79B515864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ABCC7-09F8-4F1F-AB14-D4914C99E577}" type="datetimeFigureOut">
              <a:rPr lang="sk-SK" smtClean="0"/>
              <a:pPr/>
              <a:t>11. 1. 2015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00B2-DD64-45FD-A797-CF79B515864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3E1ABCC7-09F8-4F1F-AB14-D4914C99E577}" type="datetimeFigureOut">
              <a:rPr lang="sk-SK" smtClean="0"/>
              <a:pPr/>
              <a:t>11. 1. 2015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00B2-DD64-45FD-A797-CF79B515864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úhlý trojúhe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úhe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3E1ABCC7-09F8-4F1F-AB14-D4914C99E577}" type="datetimeFigureOut">
              <a:rPr lang="sk-SK" smtClean="0"/>
              <a:pPr/>
              <a:t>11. 1. 2015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9AE00B2-DD64-45FD-A797-CF79B5158645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Přímá spojovací čár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ovací čár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E1ABCC7-09F8-4F1F-AB14-D4914C99E577}" type="datetimeFigureOut">
              <a:rPr lang="sk-SK" smtClean="0"/>
              <a:pPr/>
              <a:t>11. 1. 2015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9AE00B2-DD64-45FD-A797-CF79B515864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3E1ABCC7-09F8-4F1F-AB14-D4914C99E577}" type="datetimeFigureOut">
              <a:rPr lang="sk-SK" smtClean="0"/>
              <a:pPr/>
              <a:t>11. 1. 2015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9AE00B2-DD64-45FD-A797-CF79B515864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ABCC7-09F8-4F1F-AB14-D4914C99E577}" type="datetimeFigureOut">
              <a:rPr lang="sk-SK" smtClean="0"/>
              <a:pPr/>
              <a:t>11. 1. 2015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00B2-DD64-45FD-A797-CF79B515864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E1ABCC7-09F8-4F1F-AB14-D4914C99E577}" type="datetimeFigureOut">
              <a:rPr lang="sk-SK" smtClean="0"/>
              <a:pPr/>
              <a:t>11. 1. 2015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9AE00B2-DD64-45FD-A797-CF79B515864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3E1ABCC7-09F8-4F1F-AB14-D4914C99E577}" type="datetimeFigureOut">
              <a:rPr lang="sk-SK" smtClean="0"/>
              <a:pPr/>
              <a:t>11. 1. 2015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9AE00B2-DD64-45FD-A797-CF79B515864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3E1ABCC7-09F8-4F1F-AB14-D4914C99E577}" type="datetimeFigureOut">
              <a:rPr lang="sk-SK" smtClean="0"/>
              <a:pPr/>
              <a:t>11. 1. 2015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9AE00B2-DD64-45FD-A797-CF79B515864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úhlý trojúhe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Přímá spojovací čár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Přímá spojovací čár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3E1ABCC7-09F8-4F1F-AB14-D4914C99E577}" type="datetimeFigureOut">
              <a:rPr lang="sk-SK" smtClean="0"/>
              <a:pPr/>
              <a:t>11. 1. 2015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9AE00B2-DD64-45FD-A797-CF79B5158645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sk/search?q=oxid+hlinity&amp;tbm=isch&amp;hl=sk&amp;gbv=2&amp;oq=oxid+hlinity&amp;gs_l=img.3..0i24l2.21584.22433.0.22876.4.4.0.0.0.0.131.504.0j4.4.0.msedr...0...1ac.1.34.img..3.1.131.-n0dEM8L7nQ" TargetMode="External"/><Relationship Id="rId2" Type="http://schemas.openxmlformats.org/officeDocument/2006/relationships/hyperlink" Target="http://www.google.sk/search?q=periodick%C3%A1+s%C3%BAstava+chemick%C3%BDch+prvkov&amp;hl=sk&amp;gbv=2&amp;prmd=ivns&amp;source=lnms&amp;tbm=isch&amp;sa=X&amp;ei=xtuiVJPlFIm2Ue7ogfAN&amp;ved=0CAUQ_A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sk/images?hl=sk&amp;q=sluda&amp;gbv=2&amp;sa=X&amp;oi=image_result_group&amp;ei=fgSkVPepHMOyUZq-gqAL&amp;ved=0CB8QsAQ" TargetMode="External"/><Relationship Id="rId5" Type="http://schemas.openxmlformats.org/officeDocument/2006/relationships/hyperlink" Target="http://www.google.sk/images?q=ZIVEC&amp;hl=sk&amp;gbv=2&amp;oq=ZIVEC&amp;gs_l=img.3..0l10.89294.91650.0.91748.7.6.1.0.0.0.209.678.1j3j1.5.0.msedr...0...1ac.1.34.img..3.4.331.PGuWa1-n150" TargetMode="External"/><Relationship Id="rId4" Type="http://schemas.openxmlformats.org/officeDocument/2006/relationships/hyperlink" Target="http://www.google.sk/search?q=hydroxid+hlinity&amp;tbm=isch&amp;hl=sk&amp;gbv=2&amp;oq=hydroxid+hlinity&amp;gs_l=img.3...24812.284541.0.285553.16.10.0.6.6.0.202.1338.1j8j1.10.0.msedr...0...1ac.1.34.img..2.14.1169.wXApqfRBZM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55576" y="3140968"/>
            <a:ext cx="8062912" cy="1470025"/>
          </a:xfrm>
        </p:spPr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sk-SK" sz="7200" b="1" cap="all" dirty="0" err="1" smtClean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</a:rPr>
              <a:t>P-prvky</a:t>
            </a:r>
            <a:r>
              <a:rPr lang="sk-SK" sz="7200" b="1" cap="all" dirty="0" smtClean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</a:rPr>
              <a:t> -</a:t>
            </a:r>
            <a:r>
              <a:rPr lang="sk-SK" sz="7200" b="1" cap="all" dirty="0" err="1" smtClean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</a:rPr>
              <a:t>HLINÍk</a:t>
            </a:r>
            <a:endParaRPr lang="sk-SK" sz="7200" b="1" cap="all" dirty="0">
              <a:ln w="0"/>
              <a:solidFill>
                <a:srgbClr val="00206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9600" dirty="0" smtClean="0">
                <a:solidFill>
                  <a:srgbClr val="00B050"/>
                </a:solidFill>
              </a:rPr>
              <a:t>ZDROJE</a:t>
            </a:r>
            <a:endParaRPr lang="sk-SK" sz="9600" dirty="0">
              <a:solidFill>
                <a:srgbClr val="00B05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sk-SK" sz="1400" dirty="0" smtClean="0">
                <a:solidFill>
                  <a:srgbClr val="FF0000"/>
                </a:solidFill>
              </a:rPr>
              <a:t>Učebnica chémie  pre 2.ročník gymnázia so štvorročným štúdiom a 6.ročník gymnázia s osemročným štúdiom.</a:t>
            </a:r>
          </a:p>
          <a:p>
            <a:pPr>
              <a:buFont typeface="Wingdings" pitchFamily="2" charset="2"/>
              <a:buChar char="v"/>
            </a:pPr>
            <a:r>
              <a:rPr lang="sk-SK" sz="1400" dirty="0" smtClean="0">
                <a:hlinkClick r:id="rId2"/>
              </a:rPr>
              <a:t>http://www.google.sk/search?q=periodick%C3%A1+s%C3%BAstava+chemick%C3%BDch+prvkov&amp;hl=sk&amp;gbv=2&amp;prmd=ivns&amp;source=lnms&amp;tbm=isch&amp;sa=X&amp;ei=xtuiVJPlFIm2Ue7ogfAN&amp;ved=0CAUQ_AU</a:t>
            </a:r>
            <a:endParaRPr lang="sk-SK" sz="1400" dirty="0" smtClean="0"/>
          </a:p>
          <a:p>
            <a:pPr>
              <a:buFont typeface="Wingdings" pitchFamily="2" charset="2"/>
              <a:buChar char="v"/>
            </a:pPr>
            <a:r>
              <a:rPr lang="sk-SK" sz="1400" dirty="0" smtClean="0">
                <a:hlinkClick r:id="rId3"/>
              </a:rPr>
              <a:t>http://www.google.sk/search?q=oxid+hlinity&amp;tbm=isch&amp;hl=sk&amp;gbv=2&amp;oq=oxid+hlinity&amp;gs_l=img.3..0i24l2.21584.22433.0.22876.4.4.0.0.0.0.131.504.0j4.4.0.msedr...0...1ac.1.34.img..3.1.131.-n0dEM8L7nQ</a:t>
            </a:r>
            <a:endParaRPr lang="sk-SK" sz="1400" dirty="0" smtClean="0"/>
          </a:p>
          <a:p>
            <a:pPr>
              <a:buFont typeface="Wingdings" pitchFamily="2" charset="2"/>
              <a:buChar char="v"/>
            </a:pPr>
            <a:r>
              <a:rPr lang="sk-SK" sz="1400" dirty="0" smtClean="0">
                <a:hlinkClick r:id="rId4"/>
              </a:rPr>
              <a:t>http://www.google.sk/search?q=hydroxid+hlinity&amp;tbm=isch&amp;hl=sk&amp;gbv=2&amp;oq=hydroxid+hlinity&amp;gs_l=img.3...24812.284541.0.285553.16.10.0.6.6.0.202.1338.1j8j1.10.0.msedr...0...1ac.1.34.img..2.14.1169.wXApqfRBZMg</a:t>
            </a:r>
            <a:endParaRPr lang="sk-SK" sz="1400" dirty="0" smtClean="0"/>
          </a:p>
          <a:p>
            <a:pPr>
              <a:buFont typeface="Wingdings" pitchFamily="2" charset="2"/>
              <a:buChar char="v"/>
            </a:pPr>
            <a:r>
              <a:rPr lang="sk-SK" sz="1400" dirty="0" smtClean="0">
                <a:hlinkClick r:id="rId5"/>
              </a:rPr>
              <a:t>http://www.google.sk/images?q=ZIVEC&amp;hl=sk&amp;gbv=2&amp;oq=ZIVEC&amp;gs_l=img.3..0l10.89294.91650.0.91748.7.6.1.0.0.0.209.678.1j3j1.5.0.msedr...0...1ac.1.34.img..3.4.331.PGuWa1-n150</a:t>
            </a:r>
            <a:endParaRPr lang="sk-SK" sz="1400" dirty="0" smtClean="0"/>
          </a:p>
          <a:p>
            <a:pPr>
              <a:buFont typeface="Wingdings" pitchFamily="2" charset="2"/>
              <a:buChar char="v"/>
            </a:pPr>
            <a:r>
              <a:rPr lang="sk-SK" sz="1400" dirty="0" smtClean="0">
                <a:hlinkClick r:id="rId6"/>
              </a:rPr>
              <a:t>http://www.google.sk/images?hl=sk&amp;q=sluda&amp;gbv=2&amp;sa=X&amp;oi=image_result_group&amp;ei=fgSkVPepHMOyUZq-gqAL&amp;ved=0CB8QsAQ</a:t>
            </a:r>
            <a:endParaRPr lang="sk-SK" sz="1400" dirty="0" smtClean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7200" dirty="0" smtClean="0">
                <a:solidFill>
                  <a:srgbClr val="C00000"/>
                </a:solidFill>
              </a:rPr>
              <a:t>HLINÍK</a:t>
            </a:r>
            <a:endParaRPr lang="sk-SK" sz="7200" dirty="0">
              <a:solidFill>
                <a:srgbClr val="C0000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0" y="1646237"/>
            <a:ext cx="9144000" cy="452628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sk-SK" sz="1600" dirty="0" smtClean="0"/>
              <a:t> Nachádza sa v  13.skupine, 3.periode periodickej sústavy prvkov.</a:t>
            </a:r>
          </a:p>
          <a:p>
            <a:pPr>
              <a:buFont typeface="Wingdings" pitchFamily="2" charset="2"/>
              <a:buChar char="v"/>
            </a:pPr>
            <a:r>
              <a:rPr lang="sk-SK" sz="1600" dirty="0" smtClean="0"/>
              <a:t>Patrí medzi </a:t>
            </a:r>
            <a:r>
              <a:rPr lang="sk-SK" sz="1600" dirty="0" err="1" smtClean="0"/>
              <a:t>p-prvky</a:t>
            </a:r>
            <a:r>
              <a:rPr lang="sk-SK" sz="1600" dirty="0" smtClean="0"/>
              <a:t> spolu s bórom(B), gáliom(</a:t>
            </a:r>
            <a:r>
              <a:rPr lang="sk-SK" sz="1600" dirty="0" err="1" smtClean="0"/>
              <a:t>Ga</a:t>
            </a:r>
            <a:r>
              <a:rPr lang="sk-SK" sz="1600" dirty="0" smtClean="0"/>
              <a:t>), </a:t>
            </a:r>
            <a:r>
              <a:rPr lang="sk-SK" sz="1600" dirty="0" err="1" smtClean="0"/>
              <a:t>indiom</a:t>
            </a:r>
            <a:r>
              <a:rPr lang="sk-SK" sz="1600" dirty="0" smtClean="0"/>
              <a:t>(In), táliom(</a:t>
            </a:r>
            <a:r>
              <a:rPr lang="sk-SK" sz="1600" dirty="0" err="1" smtClean="0"/>
              <a:t>Tl</a:t>
            </a:r>
            <a:r>
              <a:rPr lang="sk-SK" sz="1600" dirty="0" smtClean="0"/>
              <a:t>)</a:t>
            </a:r>
          </a:p>
          <a:p>
            <a:pPr>
              <a:buFont typeface="Wingdings" pitchFamily="2" charset="2"/>
              <a:buChar char="v"/>
            </a:pPr>
            <a:r>
              <a:rPr lang="sk-SK" sz="1600" dirty="0" smtClean="0"/>
              <a:t>ZAKLADNÉ CHARAKTERISTIKY HLINIKA- elektrónová konfigurácia atómu:[Ne]3s</a:t>
            </a:r>
            <a:r>
              <a:rPr lang="sk-SK" sz="1600" baseline="30000" dirty="0" smtClean="0"/>
              <a:t>2</a:t>
            </a:r>
            <a:r>
              <a:rPr lang="sk-SK" sz="1600" dirty="0" smtClean="0"/>
              <a:t>3p</a:t>
            </a:r>
            <a:r>
              <a:rPr lang="sk-SK" sz="1600" baseline="30000" dirty="0" smtClean="0"/>
              <a:t>1</a:t>
            </a:r>
          </a:p>
          <a:p>
            <a:pPr>
              <a:buNone/>
            </a:pPr>
            <a:r>
              <a:rPr lang="sk-SK" sz="1600" dirty="0" smtClean="0"/>
              <a:t>                                                                               -</a:t>
            </a:r>
            <a:r>
              <a:rPr lang="sk-SK" sz="1600" dirty="0" err="1" smtClean="0"/>
              <a:t>elektronegativita</a:t>
            </a:r>
            <a:r>
              <a:rPr lang="sk-SK" sz="1600" dirty="0" smtClean="0"/>
              <a:t> :1,6</a:t>
            </a:r>
          </a:p>
          <a:p>
            <a:pPr>
              <a:buNone/>
            </a:pPr>
            <a:r>
              <a:rPr lang="sk-SK" sz="1600" dirty="0" smtClean="0"/>
              <a:t>                                                                               -</a:t>
            </a:r>
            <a:r>
              <a:rPr lang="sk-SK" sz="1600" dirty="0" err="1" smtClean="0"/>
              <a:t>molárna</a:t>
            </a:r>
            <a:r>
              <a:rPr lang="sk-SK" sz="1600" dirty="0" smtClean="0"/>
              <a:t> hmotnosť: 26,98</a:t>
            </a:r>
          </a:p>
          <a:p>
            <a:pPr>
              <a:buNone/>
            </a:pPr>
            <a:r>
              <a:rPr lang="sk-SK" sz="1600" dirty="0" smtClean="0"/>
              <a:t>                                                                               -teplota topenia/°C: 660</a:t>
            </a:r>
          </a:p>
          <a:p>
            <a:pPr>
              <a:buNone/>
            </a:pPr>
            <a:r>
              <a:rPr lang="sk-SK" sz="1600" dirty="0" smtClean="0"/>
              <a:t>                                                                               -oxidačne číslo : III</a:t>
            </a:r>
          </a:p>
          <a:p>
            <a:pPr>
              <a:buNone/>
            </a:pPr>
            <a:r>
              <a:rPr lang="sk-SK" sz="1600" dirty="0" smtClean="0"/>
              <a:t>                                                                           </a:t>
            </a:r>
          </a:p>
          <a:p>
            <a:pPr>
              <a:buFont typeface="Wingdings" pitchFamily="2" charset="2"/>
              <a:buChar char="v"/>
            </a:pPr>
            <a:endParaRPr lang="sk-SK" sz="1600" dirty="0" smtClean="0"/>
          </a:p>
          <a:p>
            <a:pPr>
              <a:buFont typeface="Wingdings" pitchFamily="2" charset="2"/>
              <a:buChar char="v"/>
            </a:pPr>
            <a:endParaRPr lang="sk-SK" sz="1600" dirty="0" smtClean="0"/>
          </a:p>
          <a:p>
            <a:pPr>
              <a:buNone/>
            </a:pPr>
            <a:endParaRPr lang="sk-SK" sz="16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564904"/>
            <a:ext cx="3096344" cy="3977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 smtClean="0">
                <a:solidFill>
                  <a:srgbClr val="C00000"/>
                </a:solidFill>
              </a:rPr>
              <a:t>FYZIKALNE  A CHEMICKE VLASTNOSŤI HLINÍKA</a:t>
            </a:r>
            <a:endParaRPr lang="sk-SK" sz="4000" dirty="0">
              <a:solidFill>
                <a:srgbClr val="C0000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sk-SK" sz="1800" dirty="0" smtClean="0"/>
              <a:t>Striebro lesklý, ľahký kov.</a:t>
            </a:r>
          </a:p>
          <a:p>
            <a:pPr>
              <a:buFont typeface="Wingdings" pitchFamily="2" charset="2"/>
              <a:buChar char="v"/>
            </a:pPr>
            <a:r>
              <a:rPr lang="sk-SK" sz="1800" dirty="0" smtClean="0"/>
              <a:t>Veľmi kujný, ťažný a dobre vedie  elektrický prúd.</a:t>
            </a:r>
          </a:p>
          <a:p>
            <a:pPr>
              <a:buFont typeface="Wingdings" pitchFamily="2" charset="2"/>
              <a:buChar char="v"/>
            </a:pPr>
            <a:r>
              <a:rPr lang="sk-SK" sz="1800" dirty="0" smtClean="0"/>
              <a:t>V čistom stave je mäkký  (nie je vhodný konštrukčný materiál).</a:t>
            </a:r>
          </a:p>
          <a:p>
            <a:pPr>
              <a:buFont typeface="Wingdings" pitchFamily="2" charset="2"/>
              <a:buChar char="v"/>
            </a:pPr>
            <a:r>
              <a:rPr lang="sk-SK" sz="1800" dirty="0" smtClean="0"/>
              <a:t>Najpoužívanejšie v zmesi z meďou, mangánom, horčíkom,  kremíkom či zinkom.</a:t>
            </a:r>
          </a:p>
          <a:p>
            <a:pPr>
              <a:buFont typeface="Wingdings" pitchFamily="2" charset="2"/>
              <a:buChar char="v"/>
            </a:pPr>
            <a:r>
              <a:rPr lang="sk-SK" sz="1800" dirty="0" smtClean="0"/>
              <a:t>Je vyrábaný z hliníkových  rúd, najvýznamnejšou je bauxit.</a:t>
            </a:r>
          </a:p>
          <a:p>
            <a:pPr>
              <a:buFont typeface="Wingdings" pitchFamily="2" charset="2"/>
              <a:buChar char="v"/>
            </a:pPr>
            <a:r>
              <a:rPr lang="sk-SK" sz="1800" dirty="0" smtClean="0"/>
              <a:t>Na  Slovensku sa hliník  vyrába  v závode Slovaco  v Žiari nad Hronom .</a:t>
            </a:r>
          </a:p>
          <a:p>
            <a:pPr>
              <a:buFont typeface="Wingdings" pitchFamily="2" charset="2"/>
              <a:buChar char="v"/>
            </a:pPr>
            <a:r>
              <a:rPr lang="sk-SK" sz="1800" dirty="0" smtClean="0"/>
              <a:t>Do popredia sa dostáva  recyklácia  hliníka.</a:t>
            </a:r>
          </a:p>
          <a:p>
            <a:pPr>
              <a:buFont typeface="Wingdings" pitchFamily="2" charset="2"/>
              <a:buChar char="v"/>
            </a:pPr>
            <a:r>
              <a:rPr lang="sk-SK" sz="1800" dirty="0" smtClean="0"/>
              <a:t>Recykláciou sa  ušetrí až 95% energie a v každej tone asi 4 tony bauxitu.</a:t>
            </a:r>
          </a:p>
          <a:p>
            <a:pPr>
              <a:buFont typeface="Wingdings" pitchFamily="2" charset="2"/>
              <a:buChar char="v"/>
            </a:pPr>
            <a:r>
              <a:rPr lang="sk-SK" sz="1800" dirty="0" smtClean="0"/>
              <a:t>Odoláva  korózii, pokrýva sa vrstvičkou vlastného oxidu.</a:t>
            </a:r>
          </a:p>
          <a:p>
            <a:pPr>
              <a:buFont typeface="Wingdings" pitchFamily="2" charset="2"/>
              <a:buChar char="v"/>
            </a:pPr>
            <a:r>
              <a:rPr lang="sk-SK" sz="1800" dirty="0" smtClean="0"/>
              <a:t>Je reaktívny , ma amfotérne vlastnosti,  reaguje s kyselinami aj oxidmi.</a:t>
            </a:r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Font typeface="Wingdings" pitchFamily="2" charset="2"/>
              <a:buChar char="v"/>
            </a:pPr>
            <a:endParaRPr lang="sk-SK" sz="1800" dirty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257175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91672" y="1484784"/>
            <a:ext cx="2952328" cy="1889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7864" y="4795664"/>
            <a:ext cx="2812276" cy="2062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Přímá spojovací šipka 7"/>
          <p:cNvCxnSpPr>
            <a:stCxn id="1026" idx="3"/>
          </p:cNvCxnSpPr>
          <p:nvPr/>
        </p:nvCxnSpPr>
        <p:spPr>
          <a:xfrm>
            <a:off x="2571750" y="2698651"/>
            <a:ext cx="1424186" cy="10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ovací šipka 9"/>
          <p:cNvCxnSpPr>
            <a:stCxn id="1028" idx="3"/>
          </p:cNvCxnSpPr>
          <p:nvPr/>
        </p:nvCxnSpPr>
        <p:spPr>
          <a:xfrm flipV="1">
            <a:off x="6160140" y="5301208"/>
            <a:ext cx="860132" cy="525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ovací šipka 11"/>
          <p:cNvCxnSpPr/>
          <p:nvPr/>
        </p:nvCxnSpPr>
        <p:spPr>
          <a:xfrm rot="10800000" flipV="1">
            <a:off x="5004048" y="2996952"/>
            <a:ext cx="1224136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12"/>
          <p:cNvSpPr txBox="1"/>
          <p:nvPr/>
        </p:nvSpPr>
        <p:spPr>
          <a:xfrm>
            <a:off x="3995936" y="249289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PEVNÝ HLINIK</a:t>
            </a:r>
            <a:endParaRPr lang="sk-SK" dirty="0"/>
          </a:p>
        </p:txBody>
      </p:sp>
      <p:sp>
        <p:nvSpPr>
          <p:cNvPr id="14" name="TextovéPole 13"/>
          <p:cNvSpPr txBox="1"/>
          <p:nvPr/>
        </p:nvSpPr>
        <p:spPr>
          <a:xfrm>
            <a:off x="3203848" y="371703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PRAŠKOVÝ HLINIK</a:t>
            </a:r>
            <a:endParaRPr lang="sk-SK" dirty="0"/>
          </a:p>
        </p:txBody>
      </p:sp>
      <p:sp>
        <p:nvSpPr>
          <p:cNvPr id="15" name="TextovéPole 14"/>
          <p:cNvSpPr txBox="1"/>
          <p:nvPr/>
        </p:nvSpPr>
        <p:spPr>
          <a:xfrm>
            <a:off x="6948264" y="5013176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HLINIKOVÁ FOLIA</a:t>
            </a:r>
            <a:endParaRPr lang="sk-SK" dirty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5400" dirty="0" smtClean="0">
                <a:solidFill>
                  <a:srgbClr val="C00000"/>
                </a:solidFill>
              </a:rPr>
              <a:t>ZLUČENINY HLINÍKA</a:t>
            </a:r>
            <a:endParaRPr lang="sk-SK" sz="5400" dirty="0">
              <a:solidFill>
                <a:srgbClr val="C0000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sk-SK" sz="1600" dirty="0" smtClean="0">
                <a:solidFill>
                  <a:srgbClr val="002060"/>
                </a:solidFill>
              </a:rPr>
              <a:t>Oxid hlinitý(Al</a:t>
            </a:r>
            <a:r>
              <a:rPr lang="sk-SK" sz="1600" baseline="-25000" dirty="0" smtClean="0">
                <a:solidFill>
                  <a:srgbClr val="002060"/>
                </a:solidFill>
              </a:rPr>
              <a:t>2</a:t>
            </a:r>
            <a:r>
              <a:rPr lang="sk-SK" sz="1600" dirty="0" smtClean="0">
                <a:solidFill>
                  <a:srgbClr val="002060"/>
                </a:solidFill>
              </a:rPr>
              <a:t>O</a:t>
            </a:r>
            <a:r>
              <a:rPr lang="sk-SK" sz="1600" baseline="-25000" dirty="0" smtClean="0">
                <a:solidFill>
                  <a:srgbClr val="002060"/>
                </a:solidFill>
              </a:rPr>
              <a:t>3</a:t>
            </a:r>
            <a:r>
              <a:rPr lang="sk-SK" sz="1600" dirty="0" smtClean="0">
                <a:solidFill>
                  <a:srgbClr val="002060"/>
                </a:solidFill>
              </a:rPr>
              <a:t>)</a:t>
            </a:r>
            <a:r>
              <a:rPr lang="sk-SK" sz="1600" dirty="0" smtClean="0"/>
              <a:t>-pripravuje sa spaľovaním práškového hliníka na vzduchu.</a:t>
            </a:r>
          </a:p>
          <a:p>
            <a:pPr>
              <a:buNone/>
            </a:pPr>
            <a:r>
              <a:rPr lang="sk-SK" sz="1600" dirty="0" smtClean="0"/>
              <a:t>                                       -nereaguje s vodou</a:t>
            </a:r>
          </a:p>
          <a:p>
            <a:pPr>
              <a:buNone/>
            </a:pPr>
            <a:r>
              <a:rPr lang="sk-SK" sz="1600" dirty="0" smtClean="0"/>
              <a:t>                                       -v prírode sa vyskytuje ako minerál  </a:t>
            </a:r>
            <a:r>
              <a:rPr lang="sk-SK" sz="1600" b="1" u="sng" dirty="0" smtClean="0"/>
              <a:t>korund</a:t>
            </a:r>
            <a:r>
              <a:rPr lang="sk-SK" sz="1600" dirty="0" smtClean="0"/>
              <a:t>, niektoré jeho odrody sú známe drahokamy –červený  rubín a  modrý  zafír</a:t>
            </a:r>
          </a:p>
          <a:p>
            <a:pPr>
              <a:buFont typeface="Wingdings" pitchFamily="2" charset="2"/>
              <a:buChar char="v"/>
            </a:pPr>
            <a:r>
              <a:rPr lang="sk-SK" sz="1600" dirty="0" smtClean="0">
                <a:solidFill>
                  <a:srgbClr val="002060"/>
                </a:solidFill>
              </a:rPr>
              <a:t>Hydroxid hlinitý[</a:t>
            </a:r>
            <a:r>
              <a:rPr lang="sk-SK" sz="1600" dirty="0" err="1" smtClean="0">
                <a:solidFill>
                  <a:srgbClr val="002060"/>
                </a:solidFill>
              </a:rPr>
              <a:t>Al</a:t>
            </a:r>
            <a:r>
              <a:rPr lang="sk-SK" sz="1600" dirty="0" smtClean="0">
                <a:solidFill>
                  <a:srgbClr val="002060"/>
                </a:solidFill>
              </a:rPr>
              <a:t> (OH)</a:t>
            </a:r>
            <a:r>
              <a:rPr lang="sk-SK" sz="1600" baseline="-25000" dirty="0" smtClean="0">
                <a:solidFill>
                  <a:srgbClr val="002060"/>
                </a:solidFill>
              </a:rPr>
              <a:t>3</a:t>
            </a:r>
            <a:r>
              <a:rPr lang="sk-SK" sz="1600" dirty="0" smtClean="0">
                <a:solidFill>
                  <a:srgbClr val="002060"/>
                </a:solidFill>
              </a:rPr>
              <a:t>]</a:t>
            </a:r>
            <a:r>
              <a:rPr lang="sk-SK" sz="1600" dirty="0" smtClean="0"/>
              <a:t>-je biela gélovitá, malo rozpustná látka</a:t>
            </a:r>
          </a:p>
          <a:p>
            <a:pPr>
              <a:buNone/>
            </a:pPr>
            <a:r>
              <a:rPr lang="sk-SK" sz="1600" dirty="0" smtClean="0"/>
              <a:t>                                                   -rozpúšťa sa v kyselinách</a:t>
            </a:r>
          </a:p>
          <a:p>
            <a:pPr>
              <a:buNone/>
            </a:pPr>
            <a:r>
              <a:rPr lang="sk-SK" sz="1600" dirty="0" smtClean="0"/>
              <a:t>                                                   -reakcia s roztokmi hydroxidov vznikajú </a:t>
            </a:r>
            <a:r>
              <a:rPr lang="sk-SK" sz="1600" dirty="0" err="1" smtClean="0"/>
              <a:t>hydroxohlinitany</a:t>
            </a:r>
            <a:endParaRPr lang="sk-SK" sz="1600" dirty="0" smtClean="0"/>
          </a:p>
          <a:p>
            <a:pPr>
              <a:buNone/>
            </a:pPr>
            <a:endParaRPr lang="sk-SK" sz="1600" dirty="0" smtClean="0"/>
          </a:p>
          <a:p>
            <a:pPr>
              <a:buFont typeface="Wingdings" pitchFamily="2" charset="2"/>
              <a:buChar char="v"/>
            </a:pPr>
            <a:r>
              <a:rPr lang="sk-SK" sz="1600" dirty="0" smtClean="0"/>
              <a:t> </a:t>
            </a:r>
            <a:r>
              <a:rPr lang="sk-SK" sz="1600" dirty="0" err="1" smtClean="0">
                <a:solidFill>
                  <a:srgbClr val="002060"/>
                </a:solidFill>
              </a:rPr>
              <a:t>Halogenidy</a:t>
            </a:r>
            <a:r>
              <a:rPr lang="sk-SK" sz="1600" dirty="0" smtClean="0">
                <a:solidFill>
                  <a:srgbClr val="002060"/>
                </a:solidFill>
              </a:rPr>
              <a:t> hlinité (AlX</a:t>
            </a:r>
            <a:r>
              <a:rPr lang="sk-SK" sz="1600" baseline="-25000" dirty="0" smtClean="0">
                <a:solidFill>
                  <a:srgbClr val="002060"/>
                </a:solidFill>
              </a:rPr>
              <a:t>3</a:t>
            </a:r>
            <a:r>
              <a:rPr lang="sk-SK" sz="1600" dirty="0" smtClean="0">
                <a:solidFill>
                  <a:srgbClr val="002060"/>
                </a:solidFill>
              </a:rPr>
              <a:t>)</a:t>
            </a:r>
            <a:r>
              <a:rPr lang="sk-SK" sz="1600" dirty="0" smtClean="0"/>
              <a:t>-okrem fluoridu hlinitého, ktorý je iónovou zlúčeninou, sú atómy všetkých ostatných halogenidov hliníka viazane kovalentnou väzbou </a:t>
            </a:r>
          </a:p>
          <a:p>
            <a:pPr>
              <a:buNone/>
            </a:pPr>
            <a:r>
              <a:rPr lang="sk-SK" sz="1600" dirty="0" smtClean="0"/>
              <a:t>                                                   -všetky podliehajú hydrolýze, za prítomnosti vzdušnej vlhkosti čo sa prejavuje dymením</a:t>
            </a:r>
          </a:p>
          <a:p>
            <a:pPr>
              <a:buNone/>
            </a:pPr>
            <a:r>
              <a:rPr lang="sk-SK" sz="1600" dirty="0" smtClean="0"/>
              <a:t>                                                   -veľmi známy </a:t>
            </a:r>
            <a:r>
              <a:rPr lang="sk-SK" sz="1600" b="1" u="sng" dirty="0" smtClean="0"/>
              <a:t>chlorid hlinitý(AlCl</a:t>
            </a:r>
            <a:r>
              <a:rPr lang="sk-SK" sz="1600" b="1" u="sng" baseline="-25000" dirty="0" smtClean="0"/>
              <a:t>3</a:t>
            </a:r>
            <a:r>
              <a:rPr lang="sk-SK" sz="1600" b="1" u="sng" dirty="0" smtClean="0"/>
              <a:t>)</a:t>
            </a: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09550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780928"/>
            <a:ext cx="13716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933056"/>
            <a:ext cx="9810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Přímá spojovací šipka 7"/>
          <p:cNvCxnSpPr/>
          <p:nvPr/>
        </p:nvCxnSpPr>
        <p:spPr>
          <a:xfrm flipV="1">
            <a:off x="2051720" y="404664"/>
            <a:ext cx="129614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ovací šipka 9"/>
          <p:cNvCxnSpPr>
            <a:stCxn id="2051" idx="3"/>
          </p:cNvCxnSpPr>
          <p:nvPr/>
        </p:nvCxnSpPr>
        <p:spPr>
          <a:xfrm flipV="1">
            <a:off x="1371600" y="3356992"/>
            <a:ext cx="1184176" cy="19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ovací šipka 11"/>
          <p:cNvCxnSpPr>
            <a:stCxn id="2052" idx="3"/>
          </p:cNvCxnSpPr>
          <p:nvPr/>
        </p:nvCxnSpPr>
        <p:spPr>
          <a:xfrm flipV="1">
            <a:off x="981075" y="4509120"/>
            <a:ext cx="1286669" cy="19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12"/>
          <p:cNvSpPr txBox="1"/>
          <p:nvPr/>
        </p:nvSpPr>
        <p:spPr>
          <a:xfrm>
            <a:off x="3203848" y="26064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OXID HLINITÝ</a:t>
            </a:r>
            <a:endParaRPr lang="sk-SK" dirty="0"/>
          </a:p>
        </p:txBody>
      </p:sp>
      <p:sp>
        <p:nvSpPr>
          <p:cNvPr id="14" name="TextovéPole 13"/>
          <p:cNvSpPr txBox="1"/>
          <p:nvPr/>
        </p:nvSpPr>
        <p:spPr>
          <a:xfrm>
            <a:off x="2483768" y="321297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RUBÍN</a:t>
            </a:r>
            <a:endParaRPr lang="sk-SK" dirty="0"/>
          </a:p>
        </p:txBody>
      </p:sp>
      <p:sp>
        <p:nvSpPr>
          <p:cNvPr id="15" name="TextovéPole 14"/>
          <p:cNvSpPr txBox="1"/>
          <p:nvPr/>
        </p:nvSpPr>
        <p:spPr>
          <a:xfrm>
            <a:off x="2267744" y="436510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ZAFÍR</a:t>
            </a:r>
            <a:endParaRPr lang="sk-SK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0" y="0"/>
            <a:ext cx="2286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Přímá spojovací šipka 17"/>
          <p:cNvCxnSpPr>
            <a:stCxn id="2053" idx="1"/>
          </p:cNvCxnSpPr>
          <p:nvPr/>
        </p:nvCxnSpPr>
        <p:spPr>
          <a:xfrm rot="10800000" flipV="1">
            <a:off x="5724128" y="1143000"/>
            <a:ext cx="1133872" cy="125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ovéPole 18"/>
          <p:cNvSpPr txBox="1"/>
          <p:nvPr/>
        </p:nvSpPr>
        <p:spPr>
          <a:xfrm>
            <a:off x="4427984" y="1124744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HYDROXID HLINITÝ</a:t>
            </a:r>
            <a:endParaRPr lang="sk-SK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67500" y="5000625"/>
            <a:ext cx="247650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Přímá spojovací šipka 21"/>
          <p:cNvCxnSpPr/>
          <p:nvPr/>
        </p:nvCxnSpPr>
        <p:spPr>
          <a:xfrm rot="10800000">
            <a:off x="5652120" y="4005064"/>
            <a:ext cx="1368152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/>
          <p:cNvSpPr txBox="1"/>
          <p:nvPr/>
        </p:nvSpPr>
        <p:spPr>
          <a:xfrm>
            <a:off x="4355976" y="364502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CHLORID HLINITÝ</a:t>
            </a:r>
            <a:endParaRPr lang="sk-SK" dirty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5400" dirty="0" smtClean="0">
                <a:solidFill>
                  <a:srgbClr val="C00000"/>
                </a:solidFill>
              </a:rPr>
              <a:t>VÝSKYT HLINÍKA A JEHO ZLUĚNÝN</a:t>
            </a:r>
            <a:endParaRPr lang="sk-SK" sz="5400" dirty="0">
              <a:solidFill>
                <a:srgbClr val="C0000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sk-SK" sz="2800" dirty="0" smtClean="0"/>
              <a:t>Je tretím najrozšírenejším prvkom zemskej kôry.</a:t>
            </a:r>
          </a:p>
          <a:p>
            <a:pPr>
              <a:buFont typeface="Wingdings" pitchFamily="2" charset="2"/>
              <a:buChar char="v"/>
            </a:pPr>
            <a:r>
              <a:rPr lang="sk-SK" sz="2800" dirty="0" smtClean="0"/>
              <a:t>Je najrozšírenejším kovovým prvkom.</a:t>
            </a:r>
          </a:p>
          <a:p>
            <a:pPr>
              <a:buFont typeface="Wingdings" pitchFamily="2" charset="2"/>
              <a:buChar char="v"/>
            </a:pPr>
            <a:r>
              <a:rPr lang="sk-SK" sz="2800" dirty="0" smtClean="0"/>
              <a:t>V zemskej kôre do 16km hĺbky je 8% hliníka.</a:t>
            </a:r>
          </a:p>
          <a:p>
            <a:pPr>
              <a:buFont typeface="Wingdings" pitchFamily="2" charset="2"/>
              <a:buChar char="v"/>
            </a:pPr>
            <a:r>
              <a:rPr lang="sk-SK" sz="2800" dirty="0" smtClean="0"/>
              <a:t>V prírode iba vo forme zlúčenín.</a:t>
            </a:r>
          </a:p>
          <a:p>
            <a:pPr>
              <a:buFont typeface="Wingdings" pitchFamily="2" charset="2"/>
              <a:buChar char="v"/>
            </a:pPr>
            <a:r>
              <a:rPr lang="sk-SK" sz="2800" dirty="0" smtClean="0"/>
              <a:t>Je stavebnou zložkou napr. sľudy a živcov.</a:t>
            </a:r>
            <a:endParaRPr lang="sk-SK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61248"/>
            <a:ext cx="1899606" cy="119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Přímá spojovací šipka 5"/>
          <p:cNvCxnSpPr>
            <a:stCxn id="1026" idx="3"/>
          </p:cNvCxnSpPr>
          <p:nvPr/>
        </p:nvCxnSpPr>
        <p:spPr>
          <a:xfrm flipV="1">
            <a:off x="1899606" y="6021288"/>
            <a:ext cx="944202" cy="238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ovéPole 6"/>
          <p:cNvSpPr txBox="1"/>
          <p:nvPr/>
        </p:nvSpPr>
        <p:spPr>
          <a:xfrm>
            <a:off x="2771800" y="587727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SĽUDA</a:t>
            </a:r>
            <a:endParaRPr lang="sk-SK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14728" y="5211688"/>
            <a:ext cx="1929272" cy="16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Přímá spojovací šipka 9"/>
          <p:cNvCxnSpPr>
            <a:stCxn id="1027" idx="1"/>
          </p:cNvCxnSpPr>
          <p:nvPr/>
        </p:nvCxnSpPr>
        <p:spPr>
          <a:xfrm rot="10800000">
            <a:off x="6156176" y="6021288"/>
            <a:ext cx="1058552" cy="13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ovéPole 10"/>
          <p:cNvSpPr txBox="1"/>
          <p:nvPr/>
        </p:nvSpPr>
        <p:spPr>
          <a:xfrm>
            <a:off x="5436096" y="58052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ŽIVEC</a:t>
            </a:r>
            <a:endParaRPr lang="sk-SK" dirty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5400" dirty="0" smtClean="0">
                <a:solidFill>
                  <a:srgbClr val="C00000"/>
                </a:solidFill>
              </a:rPr>
              <a:t>VÝZNAM HLINÍKA A JEHO ZLUĚNÝN</a:t>
            </a:r>
            <a:endParaRPr lang="sk-SK" sz="5400" dirty="0">
              <a:solidFill>
                <a:srgbClr val="C0000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sk-SK" sz="2000" dirty="0" smtClean="0"/>
              <a:t>V domácnosti ako alobal, práškový hliník sa pridáva do niektorých zubných pást.</a:t>
            </a:r>
          </a:p>
          <a:p>
            <a:pPr>
              <a:buFont typeface="Wingdings" pitchFamily="2" charset="2"/>
              <a:buChar char="v"/>
            </a:pPr>
            <a:r>
              <a:rPr lang="sk-SK" sz="2000" dirty="0" smtClean="0"/>
              <a:t>V hutníctve aluminotermicka výroba kovov. </a:t>
            </a:r>
          </a:p>
          <a:p>
            <a:pPr>
              <a:buFont typeface="Wingdings" pitchFamily="2" charset="2"/>
              <a:buChar char="v"/>
            </a:pPr>
            <a:r>
              <a:rPr lang="sk-SK" sz="2000" dirty="0" smtClean="0"/>
              <a:t>Vo forme zliatin v automobilovom, lodiarskom a leteckom priemysle.</a:t>
            </a:r>
          </a:p>
          <a:p>
            <a:pPr>
              <a:buFont typeface="Wingdings" pitchFamily="2" charset="2"/>
              <a:buChar char="v"/>
            </a:pPr>
            <a:r>
              <a:rPr lang="sk-SK" sz="2000" dirty="0" smtClean="0"/>
              <a:t>Z čistého oxidu hlinitého sa vyrábajú umele drahokamy.</a:t>
            </a:r>
          </a:p>
          <a:p>
            <a:pPr>
              <a:buFont typeface="Wingdings" pitchFamily="2" charset="2"/>
              <a:buChar char="v"/>
            </a:pPr>
            <a:r>
              <a:rPr lang="sk-SK" sz="2000" dirty="0" smtClean="0"/>
              <a:t>Syntetické rubíny sa používajú v ložiskách.</a:t>
            </a:r>
          </a:p>
          <a:p>
            <a:pPr>
              <a:buFont typeface="Wingdings" pitchFamily="2" charset="2"/>
              <a:buChar char="v"/>
            </a:pPr>
            <a:r>
              <a:rPr lang="sk-SK" sz="2000" dirty="0" smtClean="0"/>
              <a:t>Chlorid hlinitý je známy katalyzátor a v antiperspirantoch. </a:t>
            </a:r>
          </a:p>
          <a:p>
            <a:pPr>
              <a:buFont typeface="Wingdings" pitchFamily="2" charset="2"/>
              <a:buChar char="v"/>
            </a:pPr>
            <a:r>
              <a:rPr lang="sk-SK" sz="2000" dirty="0" smtClean="0"/>
              <a:t>Síran hlinitý v textilnom a papiernickom priemysle, známy aj ako moridlo</a:t>
            </a:r>
          </a:p>
          <a:p>
            <a:pPr>
              <a:buFont typeface="Wingdings" pitchFamily="2" charset="2"/>
              <a:buChar char="v"/>
            </a:pPr>
            <a:r>
              <a:rPr lang="sk-SK" sz="2000" dirty="0" smtClean="0"/>
              <a:t>Octan hlinitý proti opuchom a zápalom v octanovej masti.                                                   </a:t>
            </a:r>
          </a:p>
          <a:p>
            <a:pPr>
              <a:buFont typeface="Wingdings" pitchFamily="2" charset="2"/>
              <a:buChar char="v"/>
            </a:pPr>
            <a:endParaRPr lang="sk-SK" sz="2000" dirty="0" smtClean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000" dirty="0" smtClean="0">
                <a:solidFill>
                  <a:srgbClr val="FF0000"/>
                </a:solidFill>
              </a:rPr>
              <a:t>Dôležité  zhrnutie !!!!</a:t>
            </a:r>
            <a:endParaRPr lang="sk-SK" sz="6000" dirty="0">
              <a:solidFill>
                <a:srgbClr val="FF000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sk-SK" sz="2600" dirty="0" smtClean="0"/>
              <a:t>Hliník je tretím najrozšírenejším prvkom v zemskej kôre.</a:t>
            </a:r>
          </a:p>
          <a:p>
            <a:pPr>
              <a:buFont typeface="Wingdings" pitchFamily="2" charset="2"/>
              <a:buChar char="v"/>
            </a:pPr>
            <a:r>
              <a:rPr lang="sk-SK" sz="2600" dirty="0" smtClean="0"/>
              <a:t>Vyskytuje sa predovšetkým vo forme zlúčenín s kladným oxidačným číslom III.</a:t>
            </a:r>
          </a:p>
          <a:p>
            <a:pPr>
              <a:buFont typeface="Wingdings" pitchFamily="2" charset="2"/>
              <a:buChar char="v"/>
            </a:pPr>
            <a:r>
              <a:rPr lang="sk-SK" sz="2600" dirty="0" smtClean="0"/>
              <a:t>Hliník, oxid hlinitý a hydroxid hlinitý sú amfoterné látky. Reagujú s roztokmi  kyselín aj hydroxidov.</a:t>
            </a:r>
          </a:p>
          <a:p>
            <a:pPr>
              <a:buFont typeface="Wingdings" pitchFamily="2" charset="2"/>
              <a:buChar char="v"/>
            </a:pPr>
            <a:r>
              <a:rPr lang="sk-SK" sz="2600" dirty="0" smtClean="0"/>
              <a:t>Vďaka svojim vlastnostiam nachádza hliník a jeho zlúčeniny široké uplatnenie v bežnom živote aj priemysle, predovšetkým ako spotrebný a konštrukčný materiál.</a:t>
            </a:r>
          </a:p>
          <a:p>
            <a:pPr>
              <a:buFont typeface="Wingdings" pitchFamily="2" charset="2"/>
              <a:buChar char="v"/>
            </a:pPr>
            <a:endParaRPr lang="sk-SK" dirty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lent">
  <a:themeElements>
    <a:clrScheme name="Administrativní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Talent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Talent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262</TotalTime>
  <Words>553</Words>
  <Application>Microsoft Office PowerPoint</Application>
  <PresentationFormat>Prezentácia na obrazovke (4:3)</PresentationFormat>
  <Paragraphs>71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Talent</vt:lpstr>
      <vt:lpstr>P-prvky -HLINÍk</vt:lpstr>
      <vt:lpstr>HLINÍK</vt:lpstr>
      <vt:lpstr>FYZIKALNE  A CHEMICKE VLASTNOSŤI HLINÍKA</vt:lpstr>
      <vt:lpstr>Snímka 4</vt:lpstr>
      <vt:lpstr>ZLUČENINY HLINÍKA</vt:lpstr>
      <vt:lpstr>Snímka 6</vt:lpstr>
      <vt:lpstr>VÝSKYT HLINÍKA A JEHO ZLUĚNÝN</vt:lpstr>
      <vt:lpstr>VÝZNAM HLINÍKA A JEHO ZLUĚNÝN</vt:lpstr>
      <vt:lpstr>Dôležité  zhrnutie !!!!</vt:lpstr>
      <vt:lpstr>ZDROJE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x</dc:creator>
  <cp:lastModifiedBy>Gymgl</cp:lastModifiedBy>
  <cp:revision>23</cp:revision>
  <dcterms:created xsi:type="dcterms:W3CDTF">2001-12-31T23:48:22Z</dcterms:created>
  <dcterms:modified xsi:type="dcterms:W3CDTF">2015-01-11T17:57:17Z</dcterms:modified>
</cp:coreProperties>
</file>