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4492546-8257-4712-9AB9-D95ECB765571}" type="datetimeFigureOut">
              <a:rPr lang="sk-SK" smtClean="0"/>
              <a:t>28.01.2021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FAF6239-5EA3-46A2-B343-5A7859859E67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Sociálne fenomény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Deviácia, kriminalita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z="2800" dirty="0" smtClean="0"/>
          </a:p>
          <a:p>
            <a:r>
              <a:rPr lang="sk-SK" sz="2800" dirty="0" smtClean="0"/>
              <a:t>Systém ochrany pred </a:t>
            </a:r>
            <a:r>
              <a:rPr lang="sk-SK" sz="2800" dirty="0" err="1" smtClean="0"/>
              <a:t>deviantným</a:t>
            </a:r>
            <a:r>
              <a:rPr lang="sk-SK" sz="2800" dirty="0" smtClean="0"/>
              <a:t> správaním – sociálna kontrola</a:t>
            </a:r>
          </a:p>
          <a:p>
            <a:r>
              <a:rPr lang="sk-SK" sz="2800" dirty="0" smtClean="0"/>
              <a:t>všetky spoločenské mechanizmy, ktorých úlohou je zabezpečiť poriadok a stabilitu spoločnosti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SOCIÁLNA KONTROLA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4078" indent="-514350">
              <a:buAutoNum type="arabicPeriod"/>
            </a:pPr>
            <a:r>
              <a:rPr lang="sk-SK" dirty="0" smtClean="0">
                <a:solidFill>
                  <a:srgbClr val="00B0F0"/>
                </a:solidFill>
              </a:rPr>
              <a:t>Formálna </a:t>
            </a:r>
            <a:r>
              <a:rPr lang="sk-SK" dirty="0" smtClean="0"/>
              <a:t>– sankcie /zákon/</a:t>
            </a:r>
          </a:p>
          <a:p>
            <a:pPr marL="624078" indent="-514350">
              <a:buNone/>
            </a:pPr>
            <a:r>
              <a:rPr lang="sk-SK" dirty="0" smtClean="0"/>
              <a:t>Je oficiálny, formálny tlak, s cieľom vynútiť si konformné správanie</a:t>
            </a:r>
          </a:p>
          <a:p>
            <a:pPr marL="624078" indent="-514350">
              <a:buNone/>
            </a:pPr>
            <a:r>
              <a:rPr lang="sk-SK" dirty="0" smtClean="0"/>
              <a:t>Napr. kontrola príchodu do školy, dodržiavania rýchlosti políciou, platenia daní daňovým úradom, ...</a:t>
            </a:r>
          </a:p>
          <a:p>
            <a:pPr marL="624078" indent="-514350">
              <a:buNone/>
            </a:pPr>
            <a:endParaRPr lang="sk-SK" dirty="0" smtClean="0"/>
          </a:p>
          <a:p>
            <a:pPr marL="624078" indent="-514350">
              <a:buNone/>
            </a:pPr>
            <a:r>
              <a:rPr lang="sk-SK" dirty="0" smtClean="0">
                <a:solidFill>
                  <a:srgbClr val="00B0F0"/>
                </a:solidFill>
              </a:rPr>
              <a:t>2. Neformálna </a:t>
            </a:r>
            <a:r>
              <a:rPr lang="sk-SK" dirty="0" smtClean="0"/>
              <a:t>– napr. verejná mienka</a:t>
            </a:r>
          </a:p>
          <a:p>
            <a:pPr>
              <a:buNone/>
            </a:pPr>
            <a:r>
              <a:rPr lang="sk-SK" dirty="0" smtClean="0"/>
              <a:t>Je neoficiálny soc. nátlak, kt. jednotlivcov núti rešpektovať soc. normy, prispôsobovať sa vzorom správania, uznávať spol. hodnoty</a:t>
            </a:r>
          </a:p>
          <a:p>
            <a:r>
              <a:rPr lang="sk-SK" u="sng" dirty="0" smtClean="0"/>
              <a:t>odmeny</a:t>
            </a:r>
            <a:r>
              <a:rPr lang="sk-SK" dirty="0" smtClean="0"/>
              <a:t> (ocenenia, pochvaly), </a:t>
            </a:r>
            <a:r>
              <a:rPr lang="sk-SK" u="sng" dirty="0" smtClean="0"/>
              <a:t>tresty</a:t>
            </a:r>
            <a:r>
              <a:rPr lang="sk-SK" dirty="0" smtClean="0"/>
              <a:t> (zahanbenie, pokarhanie, výsmech)  a </a:t>
            </a:r>
            <a:r>
              <a:rPr lang="sk-SK" u="sng" dirty="0" smtClean="0"/>
              <a:t>presviedčanie</a:t>
            </a:r>
          </a:p>
          <a:p>
            <a:pPr marL="624078" indent="-514350"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Sociálna kontrola: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Sebakontrola - </a:t>
            </a:r>
            <a:r>
              <a:rPr lang="sk-SK" sz="2800" dirty="0" smtClean="0"/>
              <a:t>väčšina členov, ktorí prešli socializáciou, správa sa konformne – dodržiava spol. normy, správa sa podľa vzorov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špeciálny typ deviácie</a:t>
            </a:r>
          </a:p>
          <a:p>
            <a:r>
              <a:rPr lang="sk-SK" dirty="0" smtClean="0"/>
              <a:t>typ správania, kt. porušuje normy platného práva</a:t>
            </a:r>
          </a:p>
          <a:p>
            <a:r>
              <a:rPr lang="sk-SK" dirty="0" smtClean="0"/>
              <a:t>zaoberajú sa ňou štátne orgány – polícia, súdy</a:t>
            </a:r>
          </a:p>
          <a:p>
            <a:r>
              <a:rPr lang="sk-SK" dirty="0" smtClean="0"/>
              <a:t>trestné činy, delikty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KRIMINALITA</a:t>
            </a:r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Správanie, kedy človek nedokáže akceptovať spoločenské normy</a:t>
            </a:r>
          </a:p>
          <a:p>
            <a:r>
              <a:rPr lang="sk-SK" dirty="0" smtClean="0"/>
              <a:t>Napr. domáce násilie, rôzne závislosti, šikanovanie v školách, vandalizmus, ...</a:t>
            </a:r>
          </a:p>
          <a:p>
            <a:r>
              <a:rPr lang="sk-SK" dirty="0" smtClean="0"/>
              <a:t>Patologické správanie vedie k poškodeniu zdravia, života, </a:t>
            </a:r>
            <a:r>
              <a:rPr lang="sk-SK" dirty="0" err="1" smtClean="0"/>
              <a:t>majektu</a:t>
            </a:r>
            <a:r>
              <a:rPr lang="sk-SK" dirty="0" smtClean="0"/>
              <a:t>, k rozpadu rodiny, neschopnosti pracovať, zaradiť sa do spoločnosti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Sociálna patológia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Socializácia – osvojovanie si spoločenských noriem – právne, morálne, náboženské, estetické, ...</a:t>
            </a:r>
          </a:p>
          <a:p>
            <a:r>
              <a:rPr lang="sk-SK" dirty="0" smtClean="0"/>
              <a:t>Z hľadiska rešpektovania spoločenských noriem – správanie človeka:</a:t>
            </a:r>
          </a:p>
          <a:p>
            <a:r>
              <a:rPr lang="sk-SK" dirty="0" smtClean="0">
                <a:solidFill>
                  <a:srgbClr val="00B0F0"/>
                </a:solidFill>
              </a:rPr>
              <a:t>deviácia</a:t>
            </a:r>
          </a:p>
          <a:p>
            <a:r>
              <a:rPr lang="sk-SK" dirty="0" err="1" smtClean="0">
                <a:solidFill>
                  <a:srgbClr val="00B0F0"/>
                </a:solidFill>
              </a:rPr>
              <a:t>nonkonformita</a:t>
            </a:r>
            <a:endParaRPr lang="sk-SK" dirty="0" smtClean="0">
              <a:solidFill>
                <a:srgbClr val="00B0F0"/>
              </a:solidFill>
            </a:endParaRPr>
          </a:p>
          <a:p>
            <a:r>
              <a:rPr lang="sk-SK" dirty="0" smtClean="0">
                <a:solidFill>
                  <a:srgbClr val="00B0F0"/>
                </a:solidFill>
              </a:rPr>
              <a:t>konformita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také správanie jednotlivca, ktoré spoločnosť či sociálna skupina pokladá za porušenie spoločenských noriem</a:t>
            </a:r>
          </a:p>
          <a:p>
            <a:r>
              <a:rPr lang="sk-SK" sz="2800" dirty="0" smtClean="0"/>
              <a:t>je odchýlka od očakávaného štandardizovaného a inštitucionalizovaného správania, ktoré určuje sociálna norma,</a:t>
            </a:r>
          </a:p>
          <a:p>
            <a:r>
              <a:rPr lang="sk-SK" sz="2800" dirty="0" smtClean="0"/>
              <a:t> správanie, ktoré sa považuje v spoločnosti za porušenie spoločenských noriem</a:t>
            </a:r>
            <a:endParaRPr lang="sk-SK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DEVIÁCIA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sk-SK" u="sng" dirty="0" smtClean="0">
                <a:solidFill>
                  <a:srgbClr val="00B0F0"/>
                </a:solidFill>
              </a:rPr>
              <a:t>osoba /deviant/</a:t>
            </a:r>
            <a:r>
              <a:rPr lang="sk-SK" dirty="0" smtClean="0">
                <a:solidFill>
                  <a:srgbClr val="00B0F0"/>
                </a:solidFill>
              </a:rPr>
              <a:t>  </a:t>
            </a:r>
            <a:r>
              <a:rPr lang="sk-SK" dirty="0" smtClean="0"/>
              <a:t>- správa sa určitým spôsobom;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sk-SK" u="sng" dirty="0" smtClean="0">
                <a:solidFill>
                  <a:srgbClr val="00B0F0"/>
                </a:solidFill>
              </a:rPr>
              <a:t>normy</a:t>
            </a:r>
            <a:r>
              <a:rPr lang="sk-SK" dirty="0" smtClean="0">
                <a:solidFill>
                  <a:srgbClr val="00B0F0"/>
                </a:solidFill>
              </a:rPr>
              <a:t>, </a:t>
            </a:r>
            <a:r>
              <a:rPr lang="sk-SK" u="sng" dirty="0" smtClean="0">
                <a:solidFill>
                  <a:srgbClr val="00B0F0"/>
                </a:solidFill>
              </a:rPr>
              <a:t>zákony, pravidlá a vzory správania</a:t>
            </a:r>
            <a:r>
              <a:rPr lang="sk-SK" dirty="0" smtClean="0"/>
              <a:t> -  - spoločnosť uplatňuje pri posudzovaní určitého správania / či ich prekračuje alebo nie/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sk-SK" u="sng" dirty="0" smtClean="0">
                <a:solidFill>
                  <a:srgbClr val="00B0F0"/>
                </a:solidFill>
              </a:rPr>
              <a:t>iné osoby, soc. Skupiny, spoločnosť </a:t>
            </a:r>
            <a:r>
              <a:rPr lang="sk-SK" dirty="0" smtClean="0"/>
              <a:t>- reagujú na toto odlišné správanie – uložia trest, sankcie, prevýchovu, liečenie  a pod.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Zložky deviácie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relatívnosť deviácie - </a:t>
            </a:r>
            <a:r>
              <a:rPr lang="sk-SK" dirty="0" smtClean="0"/>
              <a:t>čas, miesto, soc. okolnosti, kedy sa správanie hodnotí</a:t>
            </a:r>
          </a:p>
          <a:p>
            <a:r>
              <a:rPr lang="sk-SK" dirty="0" smtClean="0"/>
              <a:t>napr. nosenie nohavíc ženami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nemusí byť vždy len </a:t>
            </a:r>
            <a:r>
              <a:rPr lang="sk-SK" u="sng" dirty="0" smtClean="0"/>
              <a:t>dysfunkčná, </a:t>
            </a:r>
            <a:r>
              <a:rPr lang="sk-SK" dirty="0" smtClean="0"/>
              <a:t>býva aj</a:t>
            </a:r>
            <a:r>
              <a:rPr lang="sk-SK" u="sng" dirty="0" smtClean="0"/>
              <a:t> funkčná - </a:t>
            </a:r>
            <a:r>
              <a:rPr lang="sk-SK" dirty="0" smtClean="0"/>
              <a:t>deviácia môže byť prospešná /napr. disidenti v ČSSR/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Prvá žena, ktorá si dokázateľne obliekla nohavice, bola švédska kráľovná Kristína. Jej otec, protestantský kráľ, viedol vojny proti katolíkom, Kristína však konvertovala práve na katolícku vieru, vzdala sa trónu a odišla do Ríma. Zo Švédska odchádzala na koni oblečená ako muž v nohaviciach a nakrátko ostrihaná. Údajne to bola jedna z najmúdrejších žien tých čias - dievčatá sa zvyčajne zaujímali len o dvornú etiketu. Kristína však hovorila viacerými jazykmi, venovala sa histórii, filozofii a matematike.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príbeh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Uvoľnenie ženskej módy priniesli 20. roky 20. storočia. Herečky ako </a:t>
            </a:r>
            <a:r>
              <a:rPr lang="sk-SK" dirty="0" err="1" smtClean="0"/>
              <a:t>Katherine</a:t>
            </a:r>
            <a:r>
              <a:rPr lang="sk-SK" dirty="0" smtClean="0"/>
              <a:t> </a:t>
            </a:r>
            <a:r>
              <a:rPr lang="sk-SK" dirty="0" err="1" smtClean="0"/>
              <a:t>Hepburnová</a:t>
            </a:r>
            <a:r>
              <a:rPr lang="sk-SK" dirty="0" smtClean="0"/>
              <a:t>, </a:t>
            </a:r>
            <a:r>
              <a:rPr lang="sk-SK" dirty="0" err="1" smtClean="0"/>
              <a:t>Marlene</a:t>
            </a:r>
            <a:r>
              <a:rPr lang="sk-SK" dirty="0" smtClean="0"/>
              <a:t> </a:t>
            </a:r>
            <a:r>
              <a:rPr lang="sk-SK" dirty="0" err="1" smtClean="0"/>
              <a:t>Dietrichová</a:t>
            </a:r>
            <a:r>
              <a:rPr lang="sk-SK" dirty="0" smtClean="0"/>
              <a:t> alebo </a:t>
            </a:r>
            <a:r>
              <a:rPr lang="sk-SK" dirty="0" err="1" smtClean="0"/>
              <a:t>Greta</a:t>
            </a:r>
            <a:r>
              <a:rPr lang="sk-SK" dirty="0" smtClean="0"/>
              <a:t> </a:t>
            </a:r>
            <a:r>
              <a:rPr lang="sk-SK" dirty="0" err="1" smtClean="0"/>
              <a:t>Garbo</a:t>
            </a:r>
            <a:r>
              <a:rPr lang="sk-SK" dirty="0" smtClean="0"/>
              <a:t> vystupovali na plátne aj v pánskych oblekoch. Možno práve tieto cieľavedomé dámy prispeli k tomu, že ženy nakoniec prijali nohavice za bežnú súčasť svojho oblečenia. Spopularizovalo ich aj rozšírenie športu medzi dámami; dlhé sukne neboli vhodné na aktívny pohyb.</a:t>
            </a:r>
          </a:p>
          <a:p>
            <a:r>
              <a:rPr lang="sk-SK" dirty="0" smtClean="0"/>
              <a:t>Naozajstný boom zaznamenali nohavice v ženskej móde v tridsiatych rokoch. Ako prvá módna návrhárka začala nohavice do svojich kolekcií zaraďovať </a:t>
            </a:r>
            <a:r>
              <a:rPr lang="sk-SK" dirty="0" err="1" smtClean="0"/>
              <a:t>Coco</a:t>
            </a:r>
            <a:r>
              <a:rPr lang="sk-SK" dirty="0" smtClean="0"/>
              <a:t> </a:t>
            </a:r>
            <a:r>
              <a:rPr lang="sk-SK" dirty="0" err="1" smtClean="0"/>
              <a:t>Chanel</a:t>
            </a:r>
            <a:r>
              <a:rPr lang="sk-SK" dirty="0" smtClean="0"/>
              <a:t>, neskôr im veľkú pozornosť venoval </a:t>
            </a:r>
            <a:r>
              <a:rPr lang="sk-SK" dirty="0" err="1" smtClean="0"/>
              <a:t>Yves</a:t>
            </a:r>
            <a:r>
              <a:rPr lang="sk-SK" dirty="0" smtClean="0"/>
              <a:t> </a:t>
            </a:r>
            <a:r>
              <a:rPr lang="sk-SK" dirty="0" err="1" smtClean="0"/>
              <a:t>Saint-Laurent</a:t>
            </a:r>
            <a:r>
              <a:rPr lang="sk-SK" dirty="0" smtClean="0"/>
              <a:t>. Všetky predsudky definitívne padli až v 60. rokoch 20. storočia s nástupom džínsovej módy. Praktickosť a pohodlnosť tak zvíťazila nad konzervatívnym myslením.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opak deviácie;</a:t>
            </a:r>
          </a:p>
          <a:p>
            <a:r>
              <a:rPr lang="sk-SK" dirty="0" smtClean="0"/>
              <a:t>zhodnosť, súhlas, poslušnosť či prispôsobenie sa sociálnym normám</a:t>
            </a:r>
          </a:p>
          <a:p>
            <a:r>
              <a:rPr lang="sk-SK" dirty="0" smtClean="0"/>
              <a:t>správanie v súlade s normami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KONFORMITA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medzistupeň deviácie a konformity</a:t>
            </a:r>
          </a:p>
          <a:p>
            <a:r>
              <a:rPr lang="sk-SK" dirty="0" smtClean="0"/>
              <a:t>správanie, kt. spoločnosť síce pokladá za odchýlku od svojich noriem, nepresahuje však hranice tolerancie skupiny či spoločnosti a preto nevyvoláva reakcie na jeho nápravu;</a:t>
            </a:r>
          </a:p>
          <a:p>
            <a:r>
              <a:rPr lang="sk-SK" dirty="0" smtClean="0"/>
              <a:t>napr. výstredné obliekanie, nezvyčajný štýl života</a:t>
            </a:r>
          </a:p>
          <a:p>
            <a:r>
              <a:rPr lang="sk-SK" dirty="0" err="1" smtClean="0"/>
              <a:t>hippies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NONKONFORMITA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</TotalTime>
  <Words>653</Words>
  <Application>Microsoft Office PowerPoint</Application>
  <PresentationFormat>Prezentácia na obrazovke (4:3)</PresentationFormat>
  <Paragraphs>54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Hala</vt:lpstr>
      <vt:lpstr>Sociálne fenomény</vt:lpstr>
      <vt:lpstr>Prezentácia programu PowerPoint</vt:lpstr>
      <vt:lpstr>DEVIÁCIA</vt:lpstr>
      <vt:lpstr>Zložky deviácie</vt:lpstr>
      <vt:lpstr>Prezentácia programu PowerPoint</vt:lpstr>
      <vt:lpstr>príbeh</vt:lpstr>
      <vt:lpstr>Prezentácia programu PowerPoint</vt:lpstr>
      <vt:lpstr>KONFORMITA</vt:lpstr>
      <vt:lpstr>NONKONFORMITA</vt:lpstr>
      <vt:lpstr>SOCIÁLNA KONTROLA</vt:lpstr>
      <vt:lpstr>Sociálna kontrola:</vt:lpstr>
      <vt:lpstr>Prezentácia programu PowerPoint</vt:lpstr>
      <vt:lpstr>KRIMINALITA</vt:lpstr>
      <vt:lpstr>Sociálna patológia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Sociálne fenomény</dc:title>
  <dc:creator>Administrátor</dc:creator>
  <cp:lastModifiedBy>Raduz</cp:lastModifiedBy>
  <cp:revision>9</cp:revision>
  <dcterms:created xsi:type="dcterms:W3CDTF">2017-01-08T16:18:46Z</dcterms:created>
  <dcterms:modified xsi:type="dcterms:W3CDTF">2021-01-28T09:49:51Z</dcterms:modified>
</cp:coreProperties>
</file>