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17AB-CDC6-4128-93CE-EDF4E097270F}" type="datetimeFigureOut">
              <a:rPr lang="sk-SK" smtClean="0"/>
              <a:t>7. 4. 2017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0ED5E-361B-4A55-BF03-7E88180378A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ED5E-361B-4A55-BF03-7E88180378A2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ED5E-361B-4A55-BF03-7E88180378A2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ED5E-361B-4A55-BF03-7E88180378A2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ED5E-361B-4A55-BF03-7E88180378A2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7.4.2017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1907704" y="476672"/>
            <a:ext cx="514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Odvetvia</a:t>
            </a:r>
            <a:r>
              <a:rPr lang="cs-CZ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práva</a:t>
            </a:r>
            <a:endParaRPr lang="cs-CZ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3314" name="Picture 2" descr="http://media5.picsearch.com/is?SMGqKoAzcShaoTAoUJObS2pHsz19kwjZdwt164JeRX8&amp;height=2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348880"/>
            <a:ext cx="5186556" cy="3467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699792" y="476672"/>
            <a:ext cx="38884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Odvetvia práva</a:t>
            </a:r>
            <a:endParaRPr lang="sk-SK" sz="3200" dirty="0"/>
          </a:p>
        </p:txBody>
      </p:sp>
      <p:cxnSp>
        <p:nvCxnSpPr>
          <p:cNvPr id="9" name="Přímá spojovací šipka 8"/>
          <p:cNvCxnSpPr/>
          <p:nvPr/>
        </p:nvCxnSpPr>
        <p:spPr>
          <a:xfrm flipH="1">
            <a:off x="2522632" y="1124744"/>
            <a:ext cx="969248" cy="145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1115616" y="27089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Verejné právo</a:t>
            </a:r>
            <a:endParaRPr lang="sk-SK" dirty="0"/>
          </a:p>
        </p:txBody>
      </p:sp>
      <p:cxnSp>
        <p:nvCxnSpPr>
          <p:cNvPr id="12" name="Přímá spojovací šipka 11"/>
          <p:cNvCxnSpPr/>
          <p:nvPr/>
        </p:nvCxnSpPr>
        <p:spPr>
          <a:xfrm>
            <a:off x="5148064" y="1052736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436096" y="2636912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Súkromné právo</a:t>
            </a:r>
            <a:endParaRPr lang="sk-SK" dirty="0"/>
          </a:p>
        </p:txBody>
      </p:sp>
      <p:cxnSp>
        <p:nvCxnSpPr>
          <p:cNvPr id="15" name="Přímá spojovací šipka 14"/>
          <p:cNvCxnSpPr/>
          <p:nvPr/>
        </p:nvCxnSpPr>
        <p:spPr>
          <a:xfrm>
            <a:off x="2195736" y="32129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1043608" y="4365104"/>
            <a:ext cx="23762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1. Štátne právo </a:t>
            </a:r>
          </a:p>
          <a:p>
            <a:r>
              <a:rPr lang="sk-SK" dirty="0" smtClean="0"/>
              <a:t>2. Správne právo</a:t>
            </a:r>
          </a:p>
          <a:p>
            <a:r>
              <a:rPr lang="sk-SK" dirty="0" smtClean="0"/>
              <a:t>3. Finančné právo</a:t>
            </a:r>
          </a:p>
          <a:p>
            <a:r>
              <a:rPr lang="sk-SK" dirty="0" smtClean="0"/>
              <a:t>4. Trestné právo</a:t>
            </a:r>
            <a:endParaRPr lang="sk-SK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6084168" y="4077072"/>
            <a:ext cx="25202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Občianske právo</a:t>
            </a:r>
          </a:p>
          <a:p>
            <a:pPr marL="342900" indent="-342900">
              <a:buAutoNum type="arabicPeriod"/>
            </a:pPr>
            <a:r>
              <a:rPr lang="sk-SK" dirty="0" smtClean="0"/>
              <a:t>Rodinné právo</a:t>
            </a:r>
          </a:p>
          <a:p>
            <a:pPr marL="342900" indent="-342900">
              <a:buAutoNum type="arabicPeriod"/>
            </a:pPr>
            <a:r>
              <a:rPr lang="sk-SK" dirty="0" smtClean="0"/>
              <a:t>Obchodné právo</a:t>
            </a:r>
            <a:endParaRPr lang="sk-SK" dirty="0"/>
          </a:p>
        </p:txBody>
      </p:sp>
      <p:cxnSp>
        <p:nvCxnSpPr>
          <p:cNvPr id="32" name="Přímá spojovací šipka 31"/>
          <p:cNvCxnSpPr/>
          <p:nvPr/>
        </p:nvCxnSpPr>
        <p:spPr>
          <a:xfrm>
            <a:off x="6948264" y="32129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051720" y="0"/>
            <a:ext cx="472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Verejné</a:t>
            </a:r>
            <a:r>
              <a:rPr lang="cs-CZ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právo</a:t>
            </a:r>
            <a:endParaRPr lang="cs-CZ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1115616" y="1052736"/>
            <a:ext cx="8028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sk-SK" dirty="0" smtClean="0"/>
              <a:t> je časť právneho poriadku zameraná na ochranu verejných vecí, ako sú  </a:t>
            </a:r>
          </a:p>
          <a:p>
            <a:r>
              <a:rPr lang="sk-SK" dirty="0" smtClean="0"/>
              <a:t>  verejné inštitúcie, verejný poriadok.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1043608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Zameriavajú na vzťahy medzi štátom a občanmi.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1043608" y="2132856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Štátne právo</a:t>
            </a:r>
            <a:r>
              <a:rPr lang="sk-SK" dirty="0" smtClean="0">
                <a:solidFill>
                  <a:srgbClr val="FF0000"/>
                </a:solidFill>
              </a:rPr>
              <a:t>:</a:t>
            </a:r>
          </a:p>
          <a:p>
            <a:r>
              <a:rPr lang="sk-SK" dirty="0" smtClean="0"/>
              <a:t>- najvyššie štátne orgány</a:t>
            </a:r>
          </a:p>
          <a:p>
            <a:pPr>
              <a:buFontTx/>
              <a:buChar char="-"/>
            </a:pPr>
            <a:r>
              <a:rPr lang="sk-SK" dirty="0" smtClean="0"/>
              <a:t> miestne orgány obcí a miest</a:t>
            </a:r>
          </a:p>
          <a:p>
            <a:pPr>
              <a:buFontTx/>
              <a:buChar char="-"/>
            </a:pPr>
            <a:r>
              <a:rPr lang="sk-SK" dirty="0" smtClean="0"/>
              <a:t> súdy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Ústava- základný zákon štátu</a:t>
            </a:r>
          </a:p>
          <a:p>
            <a:pPr>
              <a:buFontTx/>
              <a:buChar char="-"/>
            </a:pPr>
            <a:r>
              <a:rPr lang="sk-SK" dirty="0" smtClean="0"/>
              <a:t> Štátne právo upravuje aj usporiadanie štátu, </a:t>
            </a:r>
          </a:p>
          <a:p>
            <a:r>
              <a:rPr lang="sk-SK" dirty="0" smtClean="0"/>
              <a:t>  štátne občianstvo, štátne symboly .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1043608" y="4365104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Správne právo:</a:t>
            </a:r>
          </a:p>
          <a:p>
            <a:pPr>
              <a:buFontTx/>
              <a:buChar char="-"/>
            </a:pPr>
            <a:r>
              <a:rPr lang="sk-SK" dirty="0" smtClean="0"/>
              <a:t> Nájdeme v ňom  tie právne predpisy , ktoré   </a:t>
            </a:r>
          </a:p>
          <a:p>
            <a:r>
              <a:rPr lang="sk-SK" dirty="0" smtClean="0"/>
              <a:t>  upravuje správu verejných vecí:</a:t>
            </a:r>
          </a:p>
          <a:p>
            <a:pPr marL="342900" indent="-342900">
              <a:buAutoNum type="arabicPeriod"/>
            </a:pPr>
            <a:r>
              <a:rPr lang="sk-SK" dirty="0" smtClean="0"/>
              <a:t>Zdravotníctvo</a:t>
            </a:r>
          </a:p>
          <a:p>
            <a:pPr marL="342900" indent="-342900">
              <a:buAutoNum type="arabicPeriod"/>
            </a:pPr>
            <a:r>
              <a:rPr lang="sk-SK" dirty="0" smtClean="0"/>
              <a:t>Kultúru</a:t>
            </a:r>
          </a:p>
          <a:p>
            <a:pPr marL="342900" indent="-342900">
              <a:buAutoNum type="arabicPeriod"/>
            </a:pPr>
            <a:r>
              <a:rPr lang="sk-SK" dirty="0" smtClean="0"/>
              <a:t>Ochranu verejného poriadku</a:t>
            </a:r>
          </a:p>
          <a:p>
            <a:pPr marL="342900" indent="-342900">
              <a:buAutoNum type="arabicPeriod"/>
            </a:pPr>
            <a:r>
              <a:rPr lang="sk-SK" dirty="0" smtClean="0"/>
              <a:t>Dopravu</a:t>
            </a:r>
          </a:p>
          <a:p>
            <a:pPr marL="342900" indent="-342900">
              <a:buAutoNum type="arabicPeriod"/>
            </a:pPr>
            <a:r>
              <a:rPr lang="sk-SK" dirty="0" smtClean="0"/>
              <a:t>Ochranu prírody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6012160" y="2132856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Finančné právo:</a:t>
            </a:r>
          </a:p>
          <a:p>
            <a:r>
              <a:rPr lang="sk-SK" dirty="0" smtClean="0"/>
              <a:t>-upravuje daňovú sústavu</a:t>
            </a:r>
          </a:p>
          <a:p>
            <a:r>
              <a:rPr lang="sk-SK" dirty="0" smtClean="0"/>
              <a:t>-</a:t>
            </a:r>
            <a:r>
              <a:rPr lang="sk-SK" dirty="0" smtClean="0">
                <a:solidFill>
                  <a:srgbClr val="0070C0"/>
                </a:solidFill>
              </a:rPr>
              <a:t>daň</a:t>
            </a:r>
            <a:r>
              <a:rPr lang="sk-SK" dirty="0" smtClean="0"/>
              <a:t> je povinná napr.</a:t>
            </a:r>
          </a:p>
          <a:p>
            <a:r>
              <a:rPr lang="sk-SK" dirty="0" smtClean="0"/>
              <a:t>  daň za psa </a:t>
            </a:r>
          </a:p>
          <a:p>
            <a:r>
              <a:rPr lang="sk-SK" dirty="0" smtClean="0"/>
              <a:t>  daň s príjmu...</a:t>
            </a:r>
          </a:p>
          <a:p>
            <a:r>
              <a:rPr lang="sk-SK" dirty="0" smtClean="0"/>
              <a:t>- upravuje </a:t>
            </a:r>
            <a:r>
              <a:rPr lang="sk-SK" dirty="0" smtClean="0">
                <a:solidFill>
                  <a:srgbClr val="0070C0"/>
                </a:solidFill>
              </a:rPr>
              <a:t>clá</a:t>
            </a:r>
          </a:p>
          <a:p>
            <a:endParaRPr lang="sk-SK" dirty="0" smtClean="0"/>
          </a:p>
          <a:p>
            <a:r>
              <a:rPr lang="sk-SK" dirty="0" smtClean="0"/>
              <a:t>   </a:t>
            </a:r>
          </a:p>
          <a:p>
            <a:r>
              <a:rPr lang="sk-SK" dirty="0" smtClean="0"/>
              <a:t>    </a:t>
            </a:r>
          </a:p>
          <a:p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940152" y="450912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Trestné právo:</a:t>
            </a:r>
          </a:p>
          <a:p>
            <a:pPr>
              <a:buFontTx/>
              <a:buChar char="-"/>
            </a:pPr>
            <a:r>
              <a:rPr lang="sk-SK" dirty="0" smtClean="0"/>
              <a:t> Určuje, ktoré </a:t>
            </a:r>
          </a:p>
          <a:p>
            <a:r>
              <a:rPr lang="sk-SK" dirty="0" smtClean="0"/>
              <a:t>  spoločensky škodlivé  </a:t>
            </a:r>
          </a:p>
          <a:p>
            <a:r>
              <a:rPr lang="sk-SK" dirty="0" smtClean="0"/>
              <a:t>  konanie je trestné a  </a:t>
            </a:r>
          </a:p>
          <a:p>
            <a:r>
              <a:rPr lang="sk-SK" dirty="0" smtClean="0"/>
              <a:t>  stanovuje zaň tresty.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1763688" y="332656"/>
            <a:ext cx="564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Súkromné</a:t>
            </a:r>
            <a:r>
              <a:rPr lang="cs-CZ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právo</a:t>
            </a:r>
            <a:endParaRPr lang="cs-CZ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187624" y="1484784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Občianske právo:</a:t>
            </a:r>
          </a:p>
          <a:p>
            <a:r>
              <a:rPr lang="sk-SK" dirty="0" smtClean="0"/>
              <a:t>Upravuje právo vo vzťahu k občanovi najmä vlastnícke právo, dedičské právo a záväzkové právo.  Vzťahy v občianskom práve sú výsledkom slobodnej vôle.</a:t>
            </a:r>
            <a:endParaRPr lang="sk-SK" dirty="0"/>
          </a:p>
        </p:txBody>
      </p:sp>
      <p:sp>
        <p:nvSpPr>
          <p:cNvPr id="5" name="Obdélník 4"/>
          <p:cNvSpPr/>
          <p:nvPr/>
        </p:nvSpPr>
        <p:spPr>
          <a:xfrm>
            <a:off x="1259632" y="3068960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Rodinné právo</a:t>
            </a:r>
          </a:p>
          <a:p>
            <a:r>
              <a:rPr lang="sk-SK" dirty="0" smtClean="0"/>
              <a:t>Upravuje najmä práva a povinnosti osobnej povahy medzi manželmi, medzi rodičmi, deťmi a ďalšími členmi rodiny. </a:t>
            </a:r>
            <a:endParaRPr lang="sk-SK" dirty="0"/>
          </a:p>
        </p:txBody>
      </p:sp>
      <p:sp>
        <p:nvSpPr>
          <p:cNvPr id="6" name="Obdélník 5"/>
          <p:cNvSpPr/>
          <p:nvPr/>
        </p:nvSpPr>
        <p:spPr>
          <a:xfrm>
            <a:off x="1223120" y="4509120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Obchodné právo</a:t>
            </a:r>
          </a:p>
          <a:p>
            <a:r>
              <a:rPr lang="sk-SK" dirty="0" smtClean="0"/>
              <a:t>Súhrn právnych noriem upravujúcich právne postavenie podnikateľov a vzťahy, </a:t>
            </a:r>
          </a:p>
          <a:p>
            <a:r>
              <a:rPr lang="sk-SK" dirty="0" smtClean="0"/>
              <a:t>do ktorých podnikatelia navzájom vstupujú pri uskutočňovaní podnikateľskej činnosti. Obchodné právo je súbor predpisov upravujúcich postavenie podnikateľov, obchodné záväzkové vzťahy,  ako aj niektoré vzťahy súvisiace s podnikaním.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Ochrana autorských práv</a:t>
            </a:r>
            <a:endParaRPr lang="cs-CZ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Ochrana autorských práv patrí do občianskeho práva. Ide o literárne, vedecké, umelecké, počítačové programy a iné.</a:t>
            </a:r>
          </a:p>
          <a:p>
            <a:r>
              <a:rPr lang="sk-SK" sz="1800" dirty="0" smtClean="0"/>
              <a:t>Ochrana autorských práv je počas života a autora a 50 rokov po jeho smrti ( alebo 70 rokov u autorov z EU). </a:t>
            </a:r>
          </a:p>
          <a:p>
            <a:r>
              <a:rPr lang="sk-SK" sz="1800" dirty="0" smtClean="0"/>
              <a:t>Porušenie autorských práv je trestné.</a:t>
            </a:r>
            <a:endParaRPr lang="sk-SK" sz="1800" dirty="0"/>
          </a:p>
        </p:txBody>
      </p:sp>
      <p:pic>
        <p:nvPicPr>
          <p:cNvPr id="1034" name="Picture 10" descr="http://www.soza.sk/fileadmin/user_upload/images/IS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2448272" cy="1591377"/>
          </a:xfrm>
          <a:prstGeom prst="rect">
            <a:avLst/>
          </a:prstGeom>
          <a:noFill/>
        </p:spPr>
      </p:pic>
      <p:pic>
        <p:nvPicPr>
          <p:cNvPr id="1036" name="Picture 12" descr="http://www.soza.sk/fileadmin/user_upload/images/soc-kult-fo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429000"/>
            <a:ext cx="2232249" cy="1450962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>
            <a:off x="2987824" y="5301208"/>
            <a:ext cx="42484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38" name="Picture 14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5301208"/>
            <a:ext cx="3952875" cy="981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Odvetvia</a:t>
            </a:r>
            <a:r>
              <a:rPr lang="cs-CZ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a </a:t>
            </a:r>
            <a:r>
              <a:rPr lang="cs-CZ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kódexy</a:t>
            </a:r>
            <a:r>
              <a:rPr lang="cs-CZ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sk-SK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/>
          <a:lstStyle/>
          <a:p>
            <a:r>
              <a:rPr lang="sk-SK" dirty="0" smtClean="0"/>
              <a:t> Štátne právo              Ústava SR</a:t>
            </a:r>
          </a:p>
          <a:p>
            <a:r>
              <a:rPr lang="sk-SK" dirty="0" smtClean="0"/>
              <a:t> Trestné právo             Trestné právo</a:t>
            </a:r>
          </a:p>
          <a:p>
            <a:r>
              <a:rPr lang="sk-SK" dirty="0" smtClean="0"/>
              <a:t> Rodinné právo           Zákon o rodine</a:t>
            </a:r>
          </a:p>
          <a:p>
            <a:r>
              <a:rPr lang="sk-SK" dirty="0" smtClean="0"/>
              <a:t> Občianske právo        Občiansky zákonník</a:t>
            </a:r>
          </a:p>
          <a:p>
            <a:endParaRPr lang="sk-SK" dirty="0" smtClean="0"/>
          </a:p>
          <a:p>
            <a:r>
              <a:rPr lang="sk-SK" dirty="0" smtClean="0"/>
              <a:t>Pracovné právo          Zákonník práce</a:t>
            </a:r>
          </a:p>
          <a:p>
            <a:pPr>
              <a:buNone/>
            </a:pPr>
            <a:r>
              <a:rPr lang="sk-SK" sz="2400" dirty="0" smtClean="0"/>
              <a:t>   /  rieši pracovno-právne vzťahy  /</a:t>
            </a:r>
            <a:endParaRPr lang="sk-SK" dirty="0" smtClean="0"/>
          </a:p>
          <a:p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499992" y="184482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644008" y="458112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499992" y="234888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572000" y="28529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342900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843808" y="404664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Slovníček</a:t>
            </a:r>
            <a:endParaRPr lang="cs-CZ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619672" y="1772816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Daň</a:t>
            </a:r>
            <a:r>
              <a:rPr lang="sk-SK" dirty="0" smtClean="0"/>
              <a:t>- poplatok odvádzaný do štátnej pokladnici 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Ústava</a:t>
            </a:r>
            <a:r>
              <a:rPr lang="sk-SK" dirty="0" smtClean="0">
                <a:solidFill>
                  <a:srgbClr val="FF0000"/>
                </a:solidFill>
              </a:rPr>
              <a:t>-</a:t>
            </a:r>
            <a:r>
              <a:rPr lang="sk-SK" dirty="0" smtClean="0"/>
              <a:t> základný zákon štátu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Cla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- poplatok za dovoz tovaru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Norma</a:t>
            </a:r>
            <a:r>
              <a:rPr lang="sk-SK" b="1" dirty="0" smtClean="0"/>
              <a:t> -</a:t>
            </a:r>
            <a:r>
              <a:rPr lang="sk-SK" dirty="0" smtClean="0"/>
              <a:t> spoločenský záväzné pravidlá,  alebo množstvo výrobkov,                         </a:t>
            </a:r>
          </a:p>
          <a:p>
            <a:r>
              <a:rPr lang="sk-SK" dirty="0" smtClean="0"/>
              <a:t>               ktoré má pracovník vyrobiť  </a:t>
            </a:r>
            <a:endParaRPr lang="sk-SK" dirty="0"/>
          </a:p>
        </p:txBody>
      </p:sp>
      <p:pic>
        <p:nvPicPr>
          <p:cNvPr id="1026" name="Picture 2" descr="http://media5.picsearch.com/is?jOZ7LMt2MMM0IvEo2Gx9Gm53n8485BxPndb9UOfB0nA&amp;height=2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45024"/>
            <a:ext cx="3801034" cy="2530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1115616" y="5373216"/>
            <a:ext cx="724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 Zdroje</a:t>
            </a:r>
          </a:p>
          <a:p>
            <a:pPr>
              <a:buFontTx/>
              <a:buChar char="-"/>
            </a:pPr>
            <a:r>
              <a:rPr lang="sk-SK" dirty="0" smtClean="0"/>
              <a:t>  Občianska náuka pre 8. ročník</a:t>
            </a:r>
          </a:p>
          <a:p>
            <a:pPr>
              <a:buFontTx/>
              <a:buChar char="-"/>
            </a:pPr>
            <a:r>
              <a:rPr lang="sk-SK" dirty="0" smtClean="0"/>
              <a:t>  </a:t>
            </a:r>
            <a:r>
              <a:rPr lang="sk-SK" dirty="0" err="1" smtClean="0"/>
              <a:t>wikipédia</a:t>
            </a:r>
            <a:r>
              <a:rPr lang="sk-SK" dirty="0" smtClean="0"/>
              <a:t> 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6" name="Obdélník 5"/>
          <p:cNvSpPr/>
          <p:nvPr/>
        </p:nvSpPr>
        <p:spPr>
          <a:xfrm>
            <a:off x="1619672" y="1268760"/>
            <a:ext cx="7057757" cy="4462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4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Ďakujem</a:t>
            </a:r>
            <a:r>
              <a:rPr lang="cs-CZ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za </a:t>
            </a:r>
            <a:r>
              <a:rPr lang="cs-CZ" sz="4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pozornosť</a:t>
            </a:r>
            <a:endParaRPr lang="cs-CZ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cs-CZ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cs-CZ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/>
            <a:endParaRPr lang="cs-CZ" sz="3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cs-CZ" sz="3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cs-CZ" sz="36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cs-CZ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cs-CZ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339</Words>
  <Application>Microsoft Office PowerPoint</Application>
  <PresentationFormat>Prezentácia na obrazovke (4:3)</PresentationFormat>
  <Paragraphs>83</Paragraphs>
  <Slides>8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Slunovrat</vt:lpstr>
      <vt:lpstr>Snímka 1</vt:lpstr>
      <vt:lpstr>Snímka 2</vt:lpstr>
      <vt:lpstr>Snímka 3</vt:lpstr>
      <vt:lpstr>Snímka 4</vt:lpstr>
      <vt:lpstr>Ochrana autorských práv</vt:lpstr>
      <vt:lpstr>Odvetvia a kódexy  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Sveta</dc:creator>
  <cp:lastModifiedBy>radbu</cp:lastModifiedBy>
  <cp:revision>22</cp:revision>
  <dcterms:created xsi:type="dcterms:W3CDTF">2015-11-02T18:47:50Z</dcterms:created>
  <dcterms:modified xsi:type="dcterms:W3CDTF">2017-04-06T23:22:06Z</dcterms:modified>
</cp:coreProperties>
</file>