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0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7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6DAB-0885-4211-AA3E-E2B346CC57D0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AA393-4D38-464E-AEA9-2F94DA3EC9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64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AA393-4D38-464E-AEA9-2F94DA3EC926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311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463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52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815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87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43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79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68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38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64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56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62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11C5-860F-4A44-9247-7303117AA695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D3BB-520D-435C-A231-384F856234F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19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FUNKČNÉ JAZYKOVÉ ŠTÝLY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29411"/>
          </a:xfrm>
        </p:spPr>
        <p:txBody>
          <a:bodyPr>
            <a:noAutofit/>
          </a:bodyPr>
          <a:lstStyle/>
          <a:p>
            <a:r>
              <a:rPr lang="sk-SK" sz="1600" dirty="0" smtClean="0"/>
              <a:t>jazyk plní rozličné </a:t>
            </a:r>
            <a:r>
              <a:rPr lang="sk-SK" sz="1600" dirty="0" smtClean="0"/>
              <a:t>funkcie</a:t>
            </a:r>
            <a:endParaRPr lang="sk-SK" sz="1600" dirty="0" smtClean="0"/>
          </a:p>
          <a:p>
            <a:r>
              <a:rPr lang="sk-SK" sz="1600" dirty="0" smtClean="0"/>
              <a:t>základná funkcia – komunikatívna (dorozumievacia) funkcia</a:t>
            </a:r>
          </a:p>
          <a:p>
            <a:r>
              <a:rPr lang="sk-SK" sz="1600" dirty="0"/>
              <a:t>Š</a:t>
            </a:r>
            <a:r>
              <a:rPr lang="sk-SK" sz="1600" dirty="0" smtClean="0"/>
              <a:t>tylistika – odbor </a:t>
            </a:r>
            <a:r>
              <a:rPr lang="sk-SK" sz="1600" dirty="0" smtClean="0"/>
              <a:t>jazykovedy; skúma, ktoré </a:t>
            </a:r>
            <a:r>
              <a:rPr lang="sk-SK" sz="1600" dirty="0" smtClean="0"/>
              <a:t>jazykové prostriedky sú najvhodnejšie z hľadiska    jazykovej komunikácie, najmä v rámci jazykových štýlov</a:t>
            </a:r>
          </a:p>
          <a:p>
            <a:r>
              <a:rPr lang="sk-SK" sz="1600" dirty="0" smtClean="0"/>
              <a:t>Jazykový štýl – cieľavedomý výber a usporiadanie jazykových prostriedkov s ohľadom na tému, situáciu, funkciu a zámer autora</a:t>
            </a:r>
          </a:p>
          <a:p>
            <a:pPr marL="0" indent="0">
              <a:buNone/>
            </a:pPr>
            <a:r>
              <a:rPr lang="sk-SK" sz="1600" dirty="0" smtClean="0"/>
              <a:t> </a:t>
            </a:r>
          </a:p>
          <a:p>
            <a:pPr marL="0" indent="0">
              <a:buNone/>
            </a:pPr>
            <a:r>
              <a:rPr lang="sk-SK" sz="1800" b="1" dirty="0" smtClean="0"/>
              <a:t> funkčné jazykové štýly:</a:t>
            </a:r>
          </a:p>
          <a:p>
            <a:r>
              <a:rPr lang="sk-SK" sz="1800" b="1" dirty="0" smtClean="0"/>
              <a:t>1. štýly verejného styku:</a:t>
            </a:r>
          </a:p>
          <a:p>
            <a:r>
              <a:rPr lang="sk-SK" sz="1800" dirty="0" smtClean="0"/>
              <a:t>náučný (odborný)</a:t>
            </a:r>
          </a:p>
          <a:p>
            <a:r>
              <a:rPr lang="sk-SK" sz="1800" dirty="0" smtClean="0"/>
              <a:t>administratívny (úradný)</a:t>
            </a:r>
          </a:p>
          <a:p>
            <a:r>
              <a:rPr lang="sk-SK" sz="1800" dirty="0" smtClean="0"/>
              <a:t>publicistický</a:t>
            </a:r>
          </a:p>
          <a:p>
            <a:r>
              <a:rPr lang="sk-SK" sz="1800" dirty="0" smtClean="0"/>
              <a:t>rečnícky</a:t>
            </a:r>
          </a:p>
          <a:p>
            <a:r>
              <a:rPr lang="sk-SK" sz="1800" dirty="0" smtClean="0"/>
              <a:t>umelecký; esejistický</a:t>
            </a:r>
          </a:p>
          <a:p>
            <a:endParaRPr lang="sk-SK" sz="1800" dirty="0" smtClean="0"/>
          </a:p>
          <a:p>
            <a:r>
              <a:rPr lang="sk-SK" sz="1800" b="1" dirty="0" smtClean="0"/>
              <a:t>2. štýly súkromného styku </a:t>
            </a:r>
          </a:p>
          <a:p>
            <a:r>
              <a:rPr lang="sk-SK" sz="1800" dirty="0" smtClean="0"/>
              <a:t>hovorový štýl</a:t>
            </a:r>
          </a:p>
        </p:txBody>
      </p:sp>
    </p:spTree>
    <p:extLst>
      <p:ext uri="{BB962C8B-B14F-4D97-AF65-F5344CB8AC3E}">
        <p14:creationId xmlns:p14="http://schemas.microsoft.com/office/powerpoint/2010/main" val="190945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8568952" cy="72008"/>
          </a:xfrm>
        </p:spPr>
        <p:txBody>
          <a:bodyPr>
            <a:noAutofit/>
          </a:bodyPr>
          <a:lstStyle/>
          <a:p>
            <a:pPr algn="l"/>
            <a:r>
              <a:rPr lang="sk-SK" sz="1600" b="0" dirty="0" smtClean="0">
                <a:solidFill>
                  <a:srgbClr val="000000"/>
                </a:solidFill>
                <a:effectLst/>
                <a:latin typeface="+mn-lt"/>
                <a:ea typeface="Calibri"/>
              </a:rPr>
              <a:t>  </a:t>
            </a:r>
            <a:br>
              <a:rPr lang="sk-SK" sz="1600" b="0" dirty="0" smtClean="0">
                <a:solidFill>
                  <a:srgbClr val="000000"/>
                </a:solidFill>
                <a:effectLst/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 smtClean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2000" b="1" kern="1200" dirty="0" smtClean="0">
                <a:solidFill>
                  <a:srgbClr val="FF0000"/>
                </a:solidFill>
                <a:effectLst/>
                <a:latin typeface="+mn-lt"/>
              </a:rPr>
              <a:t>PUBLICISTICKÝ ŠTÝL  </a:t>
            </a: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– voláme ho aj novinársky štýl, využíva sa v masmédiách (tlač, rozhlas, televízia).</a:t>
            </a:r>
            <a:b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sk-SK" sz="2000" dirty="0" smtClean="0">
                <a:latin typeface="+mn-lt"/>
              </a:rPr>
              <a:t>- </a:t>
            </a:r>
            <a:r>
              <a:rPr lang="sk-SK" sz="2000" dirty="0" smtClean="0"/>
              <a:t>hlavná </a:t>
            </a:r>
            <a:r>
              <a:rPr lang="sk-SK" sz="2000" dirty="0"/>
              <a:t>funkcia – </a:t>
            </a:r>
            <a:r>
              <a:rPr lang="sk-SK" sz="2000" b="1" dirty="0"/>
              <a:t>objektívne informovať</a:t>
            </a:r>
            <a:br>
              <a:rPr lang="sk-SK" sz="2000" b="1" dirty="0"/>
            </a:br>
            <a:r>
              <a:rPr lang="sk-SK" sz="2000" dirty="0" smtClean="0"/>
              <a:t>-  </a:t>
            </a:r>
            <a:r>
              <a:rPr lang="sk-SK" sz="2000" dirty="0"/>
              <a:t>môže tu byť vyjadrený aj subjektívny </a:t>
            </a:r>
            <a:r>
              <a:rPr lang="sk-SK" sz="2000" dirty="0" smtClean="0"/>
              <a:t>názor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 smtClean="0"/>
              <a:t>-  j</a:t>
            </a: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eho základnými funkciami sú </a:t>
            </a:r>
            <a:r>
              <a:rPr lang="sk-SK" sz="2000" b="1" kern="1200" dirty="0" smtClean="0">
                <a:solidFill>
                  <a:schemeClr val="tx1"/>
                </a:solidFill>
                <a:effectLst/>
                <a:latin typeface="+mn-lt"/>
              </a:rPr>
              <a:t>pútavosť a aktuálnosť</a:t>
            </a:r>
            <a:br>
              <a:rPr lang="sk-SK" sz="2000" b="1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2000" b="1" dirty="0" smtClean="0">
                <a:latin typeface="+mn-lt"/>
              </a:rPr>
              <a:t>-  </a:t>
            </a:r>
            <a:r>
              <a:rPr lang="sk-SK" sz="2000" dirty="0" smtClean="0">
                <a:latin typeface="+mn-lt"/>
              </a:rPr>
              <a:t>má byť zrozumiteľný, stručný</a:t>
            </a:r>
            <a:r>
              <a:rPr lang="sk-SK" sz="2000" kern="1200" dirty="0" smtClean="0">
                <a:solidFill>
                  <a:schemeClr val="tx1"/>
                </a:solidFill>
                <a:effectLst/>
                <a:latin typeface="+mn-lt"/>
              </a:rPr>
              <a:t> </a:t>
            </a:r>
            <a:br>
              <a:rPr lang="sk-SK" sz="2000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-  v</a:t>
            </a:r>
            <a:r>
              <a:rPr lang="sk-SK" sz="2000" dirty="0" smtClean="0"/>
              <a:t>yužíva </a:t>
            </a:r>
            <a:r>
              <a:rPr lang="sk-SK" sz="2000" dirty="0"/>
              <a:t>sa pri ňom </a:t>
            </a:r>
            <a:r>
              <a:rPr lang="sk-SK" sz="2000" u="sng" dirty="0" smtClean="0"/>
              <a:t>a</a:t>
            </a:r>
            <a:r>
              <a:rPr lang="sk-SK" sz="2000" i="1" u="sng" dirty="0" smtClean="0"/>
              <a:t>utomatizácia</a:t>
            </a:r>
            <a:r>
              <a:rPr lang="sk-SK" sz="2000" dirty="0"/>
              <a:t> – ustálené slovné spojenia a </a:t>
            </a:r>
            <a:r>
              <a:rPr lang="sk-SK" sz="2000" u="sng" dirty="0" smtClean="0"/>
              <a:t>a</a:t>
            </a:r>
            <a:r>
              <a:rPr lang="sk-SK" sz="2000" i="1" u="sng" dirty="0" smtClean="0"/>
              <a:t>ktualizácia</a:t>
            </a:r>
            <a:r>
              <a:rPr lang="sk-SK" sz="2000" i="1" dirty="0" smtClean="0"/>
              <a:t> </a:t>
            </a:r>
            <a:r>
              <a:rPr lang="sk-SK" sz="2000" i="1" dirty="0"/>
              <a:t>– </a:t>
            </a:r>
            <a:r>
              <a:rPr lang="sk-SK" sz="2000" dirty="0"/>
              <a:t>oživovanie a nezvyčajné </a:t>
            </a:r>
            <a:r>
              <a:rPr lang="sk-SK" sz="2000" dirty="0" smtClean="0"/>
              <a:t>vyjadrovanie 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 smtClean="0"/>
              <a:t>- typické sú publicistické slová (</a:t>
            </a:r>
            <a:r>
              <a:rPr lang="sk-SK" sz="2000" b="1" dirty="0" smtClean="0"/>
              <a:t>žurnalizmy</a:t>
            </a:r>
            <a:r>
              <a:rPr lang="sk-SK" sz="2000" dirty="0" smtClean="0"/>
              <a:t>), údaje</a:t>
            </a:r>
            <a:br>
              <a:rPr lang="sk-SK" sz="2000" dirty="0" smtClean="0"/>
            </a:b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Texty publicistického štýlu majú špeciálnu úpravu, ich nadpisy sú zvýraznené, voláme ich titulky. </a:t>
            </a:r>
            <a:b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2000" b="1" i="1" kern="1200" dirty="0" smtClean="0">
                <a:solidFill>
                  <a:schemeClr val="tx1"/>
                </a:solidFill>
                <a:effectLst/>
                <a:latin typeface="+mn-lt"/>
              </a:rPr>
              <a:t>Žánre publicistického štýlu</a:t>
            </a:r>
            <a:r>
              <a:rPr lang="sk-SK" sz="2000" b="1" kern="12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delíme na : </a:t>
            </a:r>
          </a:p>
          <a:p>
            <a:pPr algn="l"/>
            <a:r>
              <a:rPr lang="sk-SK" sz="2000" b="1" kern="1200" dirty="0" smtClean="0">
                <a:solidFill>
                  <a:schemeClr val="tx1"/>
                </a:solidFill>
                <a:effectLst/>
                <a:latin typeface="+mn-lt"/>
              </a:rPr>
              <a:t>a) spravodajské </a:t>
            </a: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– správa</a:t>
            </a:r>
            <a:b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2000" b="1" kern="1200" dirty="0" smtClean="0">
                <a:solidFill>
                  <a:schemeClr val="tx1"/>
                </a:solidFill>
                <a:effectLst/>
                <a:latin typeface="+mn-lt"/>
              </a:rPr>
              <a:t>b) beletrizované </a:t>
            </a: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– reportáž, interview</a:t>
            </a:r>
            <a:b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2000" b="1" kern="1200" dirty="0" smtClean="0">
                <a:solidFill>
                  <a:schemeClr val="tx1"/>
                </a:solidFill>
                <a:effectLst/>
                <a:latin typeface="+mn-lt"/>
              </a:rPr>
              <a:t>c) analytické </a:t>
            </a:r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>– úvodník, komentár</a:t>
            </a:r>
            <a:b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</a:br>
            <a:endParaRPr lang="sk-SK" sz="2000" b="0" kern="1200" dirty="0" smtClean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2000" b="0" kern="12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4400" b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sk-SK" sz="4400" b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sk-SK" sz="1600" dirty="0" smtClean="0">
                <a:solidFill>
                  <a:srgbClr val="000000"/>
                </a:solidFill>
                <a:effectLst/>
                <a:latin typeface="+mn-lt"/>
                <a:ea typeface="Calibri"/>
              </a:rPr>
              <a:t>.</a:t>
            </a:r>
            <a:endParaRPr lang="sk-S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3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19256" cy="58018"/>
          </a:xfrm>
        </p:spPr>
        <p:txBody>
          <a:bodyPr>
            <a:normAutofit fontScale="90000"/>
          </a:bodyPr>
          <a:lstStyle/>
          <a:p>
            <a:pPr algn="l"/>
            <a:r>
              <a:rPr lang="sk-SK" sz="1800" i="1" dirty="0" smtClean="0">
                <a:solidFill>
                  <a:srgbClr val="000000"/>
                </a:solidFill>
                <a:effectLst/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effectLst/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effectLst/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effectLst/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 smtClean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  <a:t/>
            </a:r>
            <a:br>
              <a:rPr lang="sk-SK" sz="1800" i="1" dirty="0">
                <a:solidFill>
                  <a:srgbClr val="000000"/>
                </a:solidFill>
                <a:latin typeface="+mn-lt"/>
                <a:ea typeface="Calibri"/>
                <a:cs typeface="Times New Roman"/>
              </a:rPr>
            </a:br>
            <a:r>
              <a:rPr lang="sk-SK" sz="2200" b="1" dirty="0" smtClean="0">
                <a:solidFill>
                  <a:srgbClr val="FF0000"/>
                </a:solidFill>
              </a:rPr>
              <a:t>ODBORNÝ ŠTÝL </a:t>
            </a:r>
            <a:r>
              <a:rPr lang="sk-SK" sz="2200" dirty="0" smtClean="0"/>
              <a:t>– </a:t>
            </a:r>
            <a:r>
              <a:rPr lang="sk-SK" sz="2200" dirty="0"/>
              <a:t>voláme ho aj </a:t>
            </a:r>
            <a:r>
              <a:rPr lang="sk-SK" sz="2200" dirty="0">
                <a:solidFill>
                  <a:srgbClr val="FF0000"/>
                </a:solidFill>
              </a:rPr>
              <a:t>náučný štýl</a:t>
            </a:r>
            <a:r>
              <a:rPr lang="sk-SK" sz="2200" dirty="0"/>
              <a:t>. Vyskytuje sa v </a:t>
            </a:r>
            <a:r>
              <a:rPr lang="sk-SK" sz="2200" dirty="0" smtClean="0"/>
              <a:t>odbornej literatúre</a:t>
            </a:r>
            <a:r>
              <a:rPr lang="sk-SK" sz="2200" dirty="0"/>
              <a:t>.</a:t>
            </a:r>
            <a:br>
              <a:rPr lang="sk-SK" sz="2200" dirty="0"/>
            </a:br>
            <a:r>
              <a:rPr lang="sk-SK" sz="2200" dirty="0" smtClean="0"/>
              <a:t>- jeho </a:t>
            </a:r>
            <a:r>
              <a:rPr lang="sk-SK" sz="2200" dirty="0"/>
              <a:t>funkciou je </a:t>
            </a:r>
            <a:r>
              <a:rPr lang="sk-SK" sz="2200" b="1" dirty="0"/>
              <a:t>poučiť, </a:t>
            </a:r>
            <a:r>
              <a:rPr lang="sk-SK" sz="2200" b="1" dirty="0" smtClean="0"/>
              <a:t>vysvetliť, vyznačuje sa presnosťou</a:t>
            </a:r>
            <a:r>
              <a:rPr lang="sk-SK" sz="2200" dirty="0"/>
              <a:t/>
            </a:r>
            <a:br>
              <a:rPr lang="sk-SK" sz="2200" dirty="0"/>
            </a:br>
            <a:r>
              <a:rPr lang="sk-SK" sz="2200" dirty="0" smtClean="0"/>
              <a:t>- </a:t>
            </a:r>
            <a:r>
              <a:rPr lang="sk-SK" sz="2200" dirty="0"/>
              <a:t>je objektívny, v písomnej aj ústnej podobe</a:t>
            </a:r>
            <a:br>
              <a:rPr lang="sk-SK" sz="2200" dirty="0"/>
            </a:br>
            <a:r>
              <a:rPr lang="sk-SK" sz="2200" dirty="0"/>
              <a:t>- uplatňuje sa v ňom </a:t>
            </a:r>
            <a:r>
              <a:rPr lang="sk-SK" sz="2200" i="1" dirty="0"/>
              <a:t>internacionalizácia</a:t>
            </a:r>
            <a:r>
              <a:rPr lang="sk-SK" sz="2200" dirty="0"/>
              <a:t>- preberanie slov z cudzích jazykov, najmä </a:t>
            </a:r>
            <a:r>
              <a:rPr lang="sk-SK" sz="2200" dirty="0" smtClean="0"/>
              <a:t>angličtiny (internacionalizmy </a:t>
            </a:r>
            <a:r>
              <a:rPr lang="sk-SK" sz="2200" dirty="0"/>
              <a:t>– cudzie slová s medzinárodnou platnosťou, ktoré sa z cudzích jazykov </a:t>
            </a:r>
            <a:r>
              <a:rPr lang="sk-SK" sz="2200" dirty="0" smtClean="0"/>
              <a:t>neprekladajú, napr</a:t>
            </a:r>
            <a:r>
              <a:rPr lang="sk-SK" sz="2200" dirty="0"/>
              <a:t>. </a:t>
            </a:r>
            <a:r>
              <a:rPr lang="sk-SK" sz="2200" dirty="0" err="1"/>
              <a:t>softver</a:t>
            </a:r>
            <a:r>
              <a:rPr lang="sk-SK" sz="2200" dirty="0"/>
              <a:t>, </a:t>
            </a:r>
            <a:r>
              <a:rPr lang="sk-SK" sz="2200" dirty="0" smtClean="0"/>
              <a:t>internet)</a:t>
            </a:r>
            <a:r>
              <a:rPr lang="sk-SK" sz="2200" b="1" dirty="0" smtClean="0"/>
              <a:t> </a:t>
            </a:r>
            <a:r>
              <a:rPr lang="sk-SK" sz="2200" b="1" dirty="0"/>
              <a:t/>
            </a:r>
            <a:br>
              <a:rPr lang="sk-SK" sz="2200" b="1" dirty="0"/>
            </a:br>
            <a:r>
              <a:rPr lang="sk-SK" sz="2200" dirty="0" smtClean="0"/>
              <a:t>- typické </a:t>
            </a:r>
            <a:r>
              <a:rPr lang="sk-SK" sz="2200" dirty="0"/>
              <a:t>pre odborný štýl sú – </a:t>
            </a:r>
            <a:r>
              <a:rPr lang="sk-SK" sz="2200" b="1" dirty="0"/>
              <a:t>odborné termíny </a:t>
            </a:r>
            <a:r>
              <a:rPr lang="sk-SK" sz="2200" dirty="0"/>
              <a:t>(odborné slová), cudzie slová, tabuľky, grafy, schémy, </a:t>
            </a:r>
            <a:r>
              <a:rPr lang="sk-SK" sz="2200" dirty="0" smtClean="0"/>
              <a:t>skratky, obrazový </a:t>
            </a:r>
            <a:r>
              <a:rPr lang="sk-SK" sz="2200" dirty="0"/>
              <a:t>materiál, zložité súvetia a pod</a:t>
            </a:r>
            <a:r>
              <a:rPr lang="sk-SK" sz="2200" dirty="0" smtClean="0"/>
              <a:t>., </a:t>
            </a:r>
            <a:br>
              <a:rPr lang="sk-SK" sz="2200" dirty="0" smtClean="0"/>
            </a:br>
            <a:r>
              <a:rPr lang="sk-SK" sz="2200" dirty="0"/>
              <a:t/>
            </a:r>
            <a:br>
              <a:rPr lang="sk-SK" sz="2200" dirty="0"/>
            </a:br>
            <a:r>
              <a:rPr lang="sk-SK" sz="2200" b="1" i="1" dirty="0" smtClean="0"/>
              <a:t>Žánre </a:t>
            </a:r>
            <a:r>
              <a:rPr lang="sk-SK" sz="2200" b="1" i="1" dirty="0"/>
              <a:t>odborného štýlu</a:t>
            </a:r>
            <a:r>
              <a:rPr lang="sk-SK" sz="2200" dirty="0"/>
              <a:t> – všetky odborné texty, prednášky, referáty, </a:t>
            </a:r>
            <a:r>
              <a:rPr lang="sk-SK" sz="2200" dirty="0" smtClean="0"/>
              <a:t>recenzie</a:t>
            </a:r>
            <a:br>
              <a:rPr lang="sk-SK" sz="2200" dirty="0" smtClean="0"/>
            </a:b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000" dirty="0"/>
              <a:t>Poznáme: </a:t>
            </a:r>
            <a:br>
              <a:rPr lang="sk-SK" sz="2000" dirty="0"/>
            </a:br>
            <a:r>
              <a:rPr lang="sk-SK" sz="2200" b="1" dirty="0"/>
              <a:t>1.populárno- </a:t>
            </a:r>
            <a:r>
              <a:rPr lang="sk-SK" sz="2200" b="1" dirty="0" smtClean="0"/>
              <a:t>náučný -</a:t>
            </a:r>
            <a:r>
              <a:rPr lang="sk-SK" sz="2200" dirty="0" smtClean="0"/>
              <a:t> </a:t>
            </a:r>
            <a:r>
              <a:rPr lang="sk-SK" sz="2200" dirty="0"/>
              <a:t>určený širšej verejnosti. Odborné termíny sa nahrádzajú menej odbornými výrazmi, aby boli zrozumiteľné. </a:t>
            </a: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/>
              <a:t/>
            </a:r>
            <a:br>
              <a:rPr lang="sk-SK" sz="2200" dirty="0"/>
            </a:br>
            <a:r>
              <a:rPr lang="sk-SK" sz="2200" dirty="0"/>
              <a:t> </a:t>
            </a:r>
            <a:r>
              <a:rPr lang="sk-SK" sz="2200" b="1" dirty="0" smtClean="0"/>
              <a:t>2.vedecko-náučný -</a:t>
            </a:r>
            <a:r>
              <a:rPr lang="sk-SK" sz="2200" dirty="0" smtClean="0"/>
              <a:t> </a:t>
            </a:r>
            <a:r>
              <a:rPr lang="sk-SK" sz="2200" dirty="0"/>
              <a:t>určený odborníkom. Využíva termíny, prísne logickú kompozíciu, štylizáciu. Uvádza presné fakty, citáty.  Je neutrálny.</a:t>
            </a:r>
            <a:br>
              <a:rPr lang="sk-SK" sz="2200" dirty="0"/>
            </a:br>
            <a:r>
              <a:rPr lang="sk-SK" sz="2000" dirty="0"/>
              <a:t/>
            </a:r>
            <a:br>
              <a:rPr lang="sk-SK" sz="2000" dirty="0"/>
            </a:br>
            <a:r>
              <a:rPr lang="sk-SK" sz="2200" dirty="0"/>
              <a:t/>
            </a:r>
            <a:br>
              <a:rPr lang="sk-SK" sz="22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947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23528" y="289679"/>
            <a:ext cx="849694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>
                <a:solidFill>
                  <a:srgbClr val="FF0000"/>
                </a:solidFill>
              </a:rPr>
              <a:t>UMELECKÝ </a:t>
            </a:r>
            <a:r>
              <a:rPr lang="sk-SK" sz="2000" b="1" dirty="0">
                <a:solidFill>
                  <a:srgbClr val="FF0000"/>
                </a:solidFill>
              </a:rPr>
              <a:t>ŠTÝL</a:t>
            </a:r>
            <a:r>
              <a:rPr lang="sk-SK" sz="2000" dirty="0">
                <a:solidFill>
                  <a:srgbClr val="FF0000"/>
                </a:solidFill>
              </a:rPr>
              <a:t> </a:t>
            </a:r>
            <a:r>
              <a:rPr lang="sk-SK" sz="2000" dirty="0"/>
              <a:t>– vyskytuje sa v umeleckej </a:t>
            </a:r>
            <a:r>
              <a:rPr lang="sk-SK" sz="2000" dirty="0" smtClean="0"/>
              <a:t>literatúre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využíva </a:t>
            </a:r>
            <a:r>
              <a:rPr lang="sk-SK" sz="2000" dirty="0"/>
              <a:t>obrazné vyjadrovanie, ich základnou funkciou je </a:t>
            </a:r>
            <a:r>
              <a:rPr lang="sk-SK" sz="2000" dirty="0" smtClean="0"/>
              <a:t>estetická funkcia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typické sú </a:t>
            </a:r>
            <a:r>
              <a:rPr lang="sk-SK" sz="2000" b="1" dirty="0" smtClean="0"/>
              <a:t>umelecké </a:t>
            </a:r>
            <a:r>
              <a:rPr lang="sk-SK" sz="2000" b="1" dirty="0"/>
              <a:t>vyjadrovacie prostriedky </a:t>
            </a:r>
            <a:r>
              <a:rPr lang="sk-SK" sz="2000" dirty="0"/>
              <a:t>ako sú metafory, prirovnania, personifikácie a pod</a:t>
            </a:r>
            <a:r>
              <a:rPr lang="sk-SK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typická je expresívnosť</a:t>
            </a:r>
          </a:p>
          <a:p>
            <a:r>
              <a:rPr lang="sk-SK" sz="2000" dirty="0"/>
              <a:t/>
            </a:r>
            <a:br>
              <a:rPr lang="sk-SK" sz="2000" dirty="0"/>
            </a:br>
            <a:r>
              <a:rPr lang="sk-SK" sz="2000" b="1" i="1" dirty="0"/>
              <a:t>Medzi texty umeleckého štýlu</a:t>
            </a:r>
            <a:r>
              <a:rPr lang="sk-SK" sz="2000" dirty="0"/>
              <a:t> patria básne, romány, povesti, novely, dramatické </a:t>
            </a:r>
            <a:r>
              <a:rPr lang="sk-SK" sz="2000" dirty="0" smtClean="0"/>
              <a:t>žánre</a:t>
            </a:r>
            <a:r>
              <a:rPr lang="sk-SK" sz="2000" dirty="0"/>
              <a:t> </a:t>
            </a:r>
          </a:p>
          <a:p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 smtClean="0"/>
              <a:t>V</a:t>
            </a:r>
            <a:r>
              <a:rPr lang="sk-SK" sz="2000" dirty="0"/>
              <a:t> </a:t>
            </a:r>
            <a:r>
              <a:rPr lang="sk-SK" sz="2000" dirty="0" smtClean="0"/>
              <a:t>niektorých </a:t>
            </a:r>
            <a:r>
              <a:rPr lang="sk-SK" sz="2000" dirty="0"/>
              <a:t>žánroch sa spája umelecký štýl s </a:t>
            </a:r>
            <a:r>
              <a:rPr lang="sk-SK" sz="2000" dirty="0" smtClean="0"/>
              <a:t>publicistickým: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Delia sa na : - </a:t>
            </a:r>
            <a:r>
              <a:rPr lang="sk-SK" sz="2000" i="1" dirty="0"/>
              <a:t>fejtónové</a:t>
            </a:r>
            <a:br>
              <a:rPr lang="sk-SK" sz="2000" i="1" dirty="0"/>
            </a:br>
            <a:r>
              <a:rPr lang="sk-SK" sz="2000" i="1" dirty="0"/>
              <a:t> </a:t>
            </a:r>
            <a:r>
              <a:rPr lang="sk-SK" sz="2000" i="1" dirty="0" smtClean="0"/>
              <a:t>                      -reportážne</a:t>
            </a:r>
          </a:p>
          <a:p>
            <a:r>
              <a:rPr lang="sk-SK" sz="2000" i="1" dirty="0"/>
              <a:t/>
            </a:r>
            <a:br>
              <a:rPr lang="sk-SK" sz="2000" i="1" dirty="0"/>
            </a:br>
            <a:r>
              <a:rPr lang="sk-SK" sz="2000" b="1" i="1" dirty="0"/>
              <a:t>Fejtón</a:t>
            </a:r>
            <a:r>
              <a:rPr lang="sk-SK" sz="2000" dirty="0"/>
              <a:t> – vtipné rozprávanie o aktuálnom probléme. </a:t>
            </a:r>
            <a:r>
              <a:rPr lang="sk-SK" sz="2000" dirty="0" smtClean="0"/>
              <a:t>Využíva sa </a:t>
            </a:r>
            <a:r>
              <a:rPr lang="sk-SK" sz="2000" dirty="0"/>
              <a:t>tu irónia. Používa sa v ňom veľa priamej reči.</a:t>
            </a:r>
            <a:br>
              <a:rPr lang="sk-SK" sz="2000" dirty="0"/>
            </a:br>
            <a:r>
              <a:rPr lang="sk-SK" sz="2000" b="1" i="1" dirty="0"/>
              <a:t>Reportáž</a:t>
            </a:r>
            <a:r>
              <a:rPr lang="sk-SK" sz="2000" dirty="0"/>
              <a:t> – je to zmiešaný žáner, využíva sa publicistický štýl, hovorový a umelecký. Autor zachytáva bezprostredný zážitok. </a:t>
            </a:r>
          </a:p>
          <a:p>
            <a:r>
              <a:rPr lang="sk-SK" sz="2000" dirty="0" smtClean="0"/>
              <a:t/>
            </a:r>
            <a:br>
              <a:rPr lang="sk-SK" sz="2000" dirty="0" smtClean="0"/>
            </a:b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814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0800000" flipV="1">
            <a:off x="722312" y="116633"/>
            <a:ext cx="7810127" cy="144015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sk-SK" sz="1400" b="0" kern="1200" cap="all" dirty="0" smtClean="0">
                <a:solidFill>
                  <a:schemeClr val="tx1"/>
                </a:solidFill>
                <a:effectLst/>
              </a:rPr>
              <a:t/>
            </a:r>
            <a:br>
              <a:rPr lang="sk-SK" sz="1400" b="0" kern="1200" cap="all" dirty="0" smtClean="0">
                <a:solidFill>
                  <a:schemeClr val="tx1"/>
                </a:solidFill>
                <a:effectLst/>
              </a:rPr>
            </a:br>
            <a:r>
              <a:rPr lang="sk-SK" sz="1800" kern="1200" cap="all" dirty="0" smtClean="0">
                <a:solidFill>
                  <a:srgbClr val="FF0000"/>
                </a:solidFill>
                <a:effectLst/>
                <a:latin typeface="+mn-lt"/>
              </a:rPr>
              <a:t>REČNÍCKY ŠTÝL</a:t>
            </a:r>
            <a:r>
              <a:rPr lang="sk-SK" sz="1800" b="0" kern="1200" cap="all" dirty="0" smtClean="0">
                <a:solidFill>
                  <a:schemeClr val="tx1"/>
                </a:solidFill>
                <a:effectLst/>
                <a:latin typeface="+mn-lt"/>
              </a:rPr>
              <a:t> – 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využíva sa pri všetkých ústnych prejavoch verejného charakteru</a:t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b="0" dirty="0" smtClean="0">
                <a:latin typeface="+mn-lt"/>
              </a:rPr>
              <a:t>- 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 Pri prednášaní rečníckych prejavov využívame </a:t>
            </a:r>
            <a: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  <a:t>mimojazykové prostriedky 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ako sú mimika, gestá a pod.</a:t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b="0" dirty="0" smtClean="0">
                <a:latin typeface="+mn-lt"/>
              </a:rPr>
              <a:t>- </a:t>
            </a:r>
            <a:r>
              <a:rPr lang="sk-SK" sz="1600" b="0" dirty="0" err="1" smtClean="0">
                <a:latin typeface="+mn-lt"/>
              </a:rPr>
              <a:t>DôLEŽITá</a:t>
            </a:r>
            <a:r>
              <a:rPr lang="sk-SK" sz="1600" b="0" dirty="0" smtClean="0">
                <a:latin typeface="+mn-lt"/>
              </a:rPr>
              <a:t> JE </a:t>
            </a:r>
            <a:r>
              <a:rPr lang="sk-SK" sz="1600" b="0" dirty="0" err="1" smtClean="0">
                <a:latin typeface="+mn-lt"/>
              </a:rPr>
              <a:t>NáZORNOSť</a:t>
            </a:r>
            <a:r>
              <a:rPr lang="sk-SK" sz="1600" b="0" dirty="0" smtClean="0">
                <a:latin typeface="+mn-lt"/>
              </a:rPr>
              <a:t> A </a:t>
            </a:r>
            <a:r>
              <a:rPr lang="sk-SK" sz="1600" b="0" dirty="0" err="1" smtClean="0">
                <a:latin typeface="+mn-lt"/>
              </a:rPr>
              <a:t>ADRESNOSť</a:t>
            </a:r>
            <a:r>
              <a:rPr lang="sk-SK" sz="1600" b="0" dirty="0" smtClean="0">
                <a:latin typeface="+mn-lt"/>
              </a:rPr>
              <a:t/>
            </a:r>
            <a:br>
              <a:rPr lang="sk-SK" sz="1600" b="0" dirty="0" smtClean="0">
                <a:latin typeface="+mn-lt"/>
              </a:rPr>
            </a:br>
            <a:r>
              <a:rPr lang="sk-SK" sz="1600" b="0" dirty="0" smtClean="0">
                <a:latin typeface="+mn-lt"/>
              </a:rPr>
              <a:t>- </a:t>
            </a:r>
            <a:r>
              <a:rPr lang="sk-SK" sz="1600" b="0" dirty="0" err="1" smtClean="0">
                <a:latin typeface="+mn-lt"/>
              </a:rPr>
              <a:t>VYUžíVAJú</a:t>
            </a:r>
            <a:r>
              <a:rPr lang="sk-SK" sz="1600" b="0" dirty="0" smtClean="0">
                <a:latin typeface="+mn-lt"/>
              </a:rPr>
              <a:t> SA OSLOVENIA, OPYTOVACIE A ZVOLACIE VETY	</a:t>
            </a:r>
            <a:endParaRPr lang="sk-SK" sz="1600" b="0" dirty="0" smtClean="0">
              <a:effectLst/>
              <a:latin typeface="+mn-lt"/>
            </a:endParaRPr>
          </a:p>
          <a:p>
            <a:pPr rtl="0" eaLnBrk="1" latinLnBrk="0" hangingPunct="1"/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i="1" kern="1200" cap="all" dirty="0" smtClean="0">
                <a:solidFill>
                  <a:schemeClr val="tx1"/>
                </a:solidFill>
                <a:effectLst/>
                <a:latin typeface="+mn-lt"/>
              </a:rPr>
              <a:t>Žánre rečníckeho štýlu</a:t>
            </a:r>
            <a: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delíme na : </a:t>
            </a:r>
            <a:endParaRPr lang="sk-SK" sz="1600" b="0" dirty="0" smtClean="0">
              <a:effectLst/>
              <a:latin typeface="+mn-lt"/>
            </a:endParaRPr>
          </a:p>
          <a:p>
            <a:pPr rtl="0" eaLnBrk="1" latinLnBrk="0" hangingPunct="1"/>
            <a: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  <a:t>a) agitačné prejavy 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– súdne reči, politické prejavy, kázne. Ich cieľom je presvedčiť poslucháča.</a:t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  <a:t>b) náučné prejavy 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– prednášky, referáty</a:t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  <a:t>c) príležitostné prejavy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 – prípitok, blahoželanie, príhovor</a:t>
            </a:r>
            <a:endParaRPr lang="sk-SK" sz="1600" b="0" dirty="0" smtClean="0">
              <a:effectLst/>
              <a:latin typeface="+mn-lt"/>
            </a:endParaRPr>
          </a:p>
          <a:p>
            <a:pPr rtl="0" eaLnBrk="1" latinLnBrk="0" hangingPunct="1"/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kern="1200" cap="all" dirty="0" smtClean="0">
                <a:solidFill>
                  <a:srgbClr val="FF0000"/>
                </a:solidFill>
                <a:effectLst/>
                <a:latin typeface="+mn-lt"/>
              </a:rPr>
              <a:t>ADMINISTRATÍVNY ŠTÝL</a:t>
            </a:r>
            <a:r>
              <a:rPr lang="sk-SK" sz="1600" b="0" dirty="0">
                <a:solidFill>
                  <a:srgbClr val="FF0000"/>
                </a:solidFill>
              </a:rPr>
              <a:t> </a:t>
            </a:r>
            <a:r>
              <a:rPr lang="sk-SK" sz="1600" b="0" dirty="0" smtClean="0"/>
              <a:t>– UPLATŇUJE SA V Úradnom styku</a:t>
            </a:r>
            <a:br>
              <a:rPr lang="sk-SK" sz="1600" b="0" dirty="0" smtClean="0"/>
            </a:br>
            <a:r>
              <a:rPr lang="sk-SK" sz="1600" b="0" dirty="0" smtClean="0"/>
              <a:t>- býva </a:t>
            </a:r>
            <a:r>
              <a:rPr lang="sk-SK" sz="1600" b="0" dirty="0"/>
              <a:t>objektívny, verejný </a:t>
            </a:r>
            <a:r>
              <a:rPr lang="sk-SK" sz="1600" b="0" dirty="0" smtClean="0"/>
              <a:t>,</a:t>
            </a:r>
            <a:r>
              <a:rPr lang="sk-SK" sz="1600" b="0" dirty="0"/>
              <a:t> v písomnej </a:t>
            </a:r>
            <a:r>
              <a:rPr lang="sk-SK" sz="1600" b="0" dirty="0" smtClean="0"/>
              <a:t>forme</a:t>
            </a:r>
            <a:br>
              <a:rPr lang="sk-SK" sz="1600" b="0" dirty="0" smtClean="0"/>
            </a:br>
            <a:r>
              <a:rPr lang="sk-SK" sz="1600" b="0" dirty="0" smtClean="0"/>
              <a:t>- vyznačuje sa vecnosťou a stručnosťou</a:t>
            </a:r>
            <a: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  <a:t>-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 typické je využívanie tzv. </a:t>
            </a:r>
            <a:r>
              <a:rPr lang="sk-SK" sz="1600" kern="1200" cap="all" dirty="0" err="1" smtClean="0">
                <a:solidFill>
                  <a:schemeClr val="tx1"/>
                </a:solidFill>
                <a:effectLst/>
                <a:latin typeface="+mn-lt"/>
              </a:rPr>
              <a:t>kancelarizmov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  (slov typických pre úradné listy), dôsledné dodržiavanie noriem spisovnej slovenčiny a noriem pre tvorbu úradných listov</a:t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b="0" dirty="0" smtClean="0">
                <a:latin typeface="+mn-lt"/>
              </a:rPr>
              <a:t>- typické sú odborné slová, skratky, krátke vety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kern="1200" cap="all" dirty="0" smtClean="0">
                <a:solidFill>
                  <a:schemeClr val="tx1"/>
                </a:solidFill>
                <a:effectLst/>
                <a:latin typeface="+mn-lt"/>
              </a:rPr>
              <a:t>Medzi úradné listy patria </a:t>
            </a: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– žiadosť, životopis, objednávka, splnomocnenie, urgencia, šeky a tlačivá.</a:t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sk-SK" sz="1600" b="0" kern="1200" cap="all" dirty="0" smtClean="0">
                <a:solidFill>
                  <a:schemeClr val="tx1"/>
                </a:solidFill>
                <a:effectLst/>
                <a:latin typeface="+mn-lt"/>
              </a:rPr>
              <a:t>Úradné listy píšeme na počítači na kancelársky papier formátu A4, šeky a tlačivá vypĺňame paličkovým písmom.</a:t>
            </a:r>
            <a:endParaRPr lang="sk-SK" sz="1600" b="0" dirty="0" smtClean="0">
              <a:effectLst/>
              <a:latin typeface="+mn-lt"/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-387424"/>
            <a:ext cx="7992888" cy="72008"/>
          </a:xfrm>
        </p:spPr>
        <p:txBody>
          <a:bodyPr>
            <a:noAutofit/>
          </a:bodyPr>
          <a:lstStyle/>
          <a:p>
            <a:endParaRPr lang="sk-SK" sz="1600" b="1" dirty="0" smtClean="0">
              <a:solidFill>
                <a:schemeClr val="tx1"/>
              </a:solidFill>
            </a:endParaRPr>
          </a:p>
          <a:p>
            <a:endParaRPr lang="sk-SK" sz="1600" b="1" dirty="0">
              <a:solidFill>
                <a:schemeClr val="tx1"/>
              </a:solidFill>
            </a:endParaRPr>
          </a:p>
          <a:p>
            <a:endParaRPr lang="sk-SK" sz="1600" b="1" dirty="0" smtClean="0">
              <a:solidFill>
                <a:schemeClr val="tx1"/>
              </a:solidFill>
            </a:endParaRPr>
          </a:p>
          <a:p>
            <a:endParaRPr lang="sk-SK" sz="1600" b="1" dirty="0">
              <a:solidFill>
                <a:schemeClr val="tx1"/>
              </a:solidFill>
            </a:endParaRPr>
          </a:p>
          <a:p>
            <a:endParaRPr lang="sk-SK" sz="1600" b="1" dirty="0" smtClean="0">
              <a:solidFill>
                <a:schemeClr val="tx1"/>
              </a:solidFill>
            </a:endParaRPr>
          </a:p>
          <a:p>
            <a:endParaRPr lang="sk-SK" sz="1600" b="1" dirty="0">
              <a:solidFill>
                <a:schemeClr val="tx1"/>
              </a:solidFill>
            </a:endParaRPr>
          </a:p>
          <a:p>
            <a:endParaRPr lang="sk-SK" sz="1600" b="1" dirty="0" smtClean="0">
              <a:solidFill>
                <a:schemeClr val="tx1"/>
              </a:solidFill>
            </a:endParaRPr>
          </a:p>
          <a:p>
            <a:endParaRPr lang="sk-SK" sz="1600" b="1" dirty="0">
              <a:solidFill>
                <a:schemeClr val="tx1"/>
              </a:solidFill>
            </a:endParaRPr>
          </a:p>
          <a:p>
            <a:endParaRPr lang="sk-SK" sz="1600" b="1" dirty="0" smtClean="0">
              <a:solidFill>
                <a:schemeClr val="tx1"/>
              </a:solidFill>
            </a:endParaRPr>
          </a:p>
          <a:p>
            <a:r>
              <a:rPr lang="sk-SK" sz="1600" i="1" u="sng" dirty="0"/>
              <a:t/>
            </a:r>
            <a:br>
              <a:rPr lang="sk-SK" sz="1600" i="1" u="sng" dirty="0"/>
            </a:br>
            <a:endParaRPr lang="sk-S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643829" y="692696"/>
            <a:ext cx="8507288" cy="130026"/>
          </a:xfrm>
        </p:spPr>
        <p:txBody>
          <a:bodyPr>
            <a:normAutofit fontScale="90000"/>
          </a:bodyPr>
          <a:lstStyle/>
          <a:p>
            <a:pPr algn="l"/>
            <a:r>
              <a:rPr lang="sk-SK" sz="1200" b="1" i="1" u="sng" dirty="0" smtClean="0">
                <a:solidFill>
                  <a:srgbClr val="000000"/>
                </a:solidFill>
                <a:effectLst/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effectLst/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 smtClean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200" b="1" i="1" u="sng" dirty="0">
                <a:solidFill>
                  <a:srgbClr val="000000"/>
                </a:solidFill>
                <a:latin typeface="Arial"/>
                <a:ea typeface="Calibri"/>
              </a:rPr>
              <a:t/>
            </a:r>
            <a:br>
              <a:rPr lang="sk-SK" sz="1200" b="1" i="1" u="sng" dirty="0">
                <a:solidFill>
                  <a:srgbClr val="000000"/>
                </a:solidFill>
                <a:latin typeface="Arial"/>
                <a:ea typeface="Calibri"/>
              </a:rPr>
            </a:br>
            <a: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  <a:t/>
            </a:r>
            <a:br>
              <a:rPr lang="sk-SK" sz="1600" dirty="0">
                <a:solidFill>
                  <a:srgbClr val="000000"/>
                </a:solidFill>
                <a:latin typeface="+mn-lt"/>
                <a:ea typeface="Calibri"/>
              </a:rPr>
            </a:br>
            <a:r>
              <a:rPr lang="sk-SK" sz="2200" b="1" dirty="0">
                <a:solidFill>
                  <a:srgbClr val="FF0000"/>
                </a:solidFill>
                <a:latin typeface="+mn-lt"/>
              </a:rPr>
              <a:t>HOVOROVÝ </a:t>
            </a:r>
            <a:r>
              <a:rPr lang="sk-SK" sz="2200" b="1" dirty="0" smtClean="0">
                <a:solidFill>
                  <a:srgbClr val="FF0000"/>
                </a:solidFill>
                <a:latin typeface="+mn-lt"/>
              </a:rPr>
              <a:t>ŠTÝL</a:t>
            </a:r>
            <a:r>
              <a:rPr lang="sk-SK" sz="22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sk-SK" sz="2200" dirty="0">
                <a:latin typeface="+mn-lt"/>
              </a:rPr>
              <a:t>– </a:t>
            </a:r>
            <a:r>
              <a:rPr lang="sk-SK" sz="2200" dirty="0" smtClean="0">
                <a:latin typeface="+mn-lt"/>
              </a:rPr>
              <a:t>využíva sa v rodinnom prostredí, medzi priateľmi</a:t>
            </a:r>
            <a:br>
              <a:rPr lang="sk-SK" sz="2200" dirty="0" smtClean="0">
                <a:latin typeface="+mn-lt"/>
              </a:rPr>
            </a:br>
            <a:r>
              <a:rPr lang="sk-SK" sz="2200" dirty="0" smtClean="0">
                <a:latin typeface="+mn-lt"/>
              </a:rPr>
              <a:t>- má </a:t>
            </a:r>
            <a:r>
              <a:rPr lang="sk-SK" sz="2200" dirty="0">
                <a:latin typeface="+mn-lt"/>
              </a:rPr>
              <a:t>prevažne ústnu podobu, využívame ho pri súkromných rozhovoroch, nemá prísne </a:t>
            </a:r>
            <a:r>
              <a:rPr lang="sk-SK" sz="2200" dirty="0" smtClean="0">
                <a:latin typeface="+mn-lt"/>
              </a:rPr>
              <a:t>pravidlá</a:t>
            </a:r>
            <a:br>
              <a:rPr lang="sk-SK" sz="2200" dirty="0" smtClean="0">
                <a:latin typeface="+mn-lt"/>
              </a:rPr>
            </a:br>
            <a:r>
              <a:rPr lang="sk-SK" sz="2200" dirty="0" smtClean="0">
                <a:latin typeface="+mn-lt"/>
              </a:rPr>
              <a:t>- ide o dopredu nepripravené jazykové prejavy</a:t>
            </a:r>
            <a:br>
              <a:rPr lang="sk-SK" sz="2200" dirty="0" smtClean="0">
                <a:latin typeface="+mn-lt"/>
              </a:rPr>
            </a:br>
            <a:r>
              <a:rPr lang="sk-SK" sz="2200" dirty="0">
                <a:latin typeface="+mn-lt"/>
              </a:rPr>
              <a:t>-</a:t>
            </a:r>
            <a:r>
              <a:rPr lang="sk-SK" sz="2200" dirty="0" smtClean="0">
                <a:latin typeface="+mn-lt"/>
              </a:rPr>
              <a:t> </a:t>
            </a:r>
            <a:r>
              <a:rPr lang="sk-SK" sz="2200" dirty="0">
                <a:latin typeface="+mn-lt"/>
              </a:rPr>
              <a:t>má voľnú štylizáciu, tolerujeme pri ňom nespisovné výrazy ako napríklad – slang, vulgarizmy, nárečové </a:t>
            </a:r>
            <a:r>
              <a:rPr lang="sk-SK" sz="2200" dirty="0" smtClean="0">
                <a:latin typeface="+mn-lt"/>
              </a:rPr>
              <a:t>slová</a:t>
            </a:r>
            <a:br>
              <a:rPr lang="sk-SK" sz="2200" dirty="0" smtClean="0">
                <a:latin typeface="+mn-lt"/>
              </a:rPr>
            </a:br>
            <a:r>
              <a:rPr lang="sk-SK" sz="2200" dirty="0" smtClean="0">
                <a:latin typeface="+mn-lt"/>
              </a:rPr>
              <a:t>- typické znaky sú súkromnosť, stručnosť, expresívnosť</a:t>
            </a:r>
            <a:br>
              <a:rPr lang="sk-SK" sz="2200" dirty="0" smtClean="0">
                <a:latin typeface="+mn-lt"/>
              </a:rPr>
            </a:br>
            <a:r>
              <a:rPr lang="sk-SK" sz="2200" dirty="0">
                <a:latin typeface="+mn-lt"/>
              </a:rPr>
              <a:t/>
            </a:r>
            <a:br>
              <a:rPr lang="sk-SK" sz="2200" dirty="0">
                <a:latin typeface="+mn-lt"/>
              </a:rPr>
            </a:br>
            <a:r>
              <a:rPr lang="sk-SK" sz="2200" dirty="0" smtClean="0">
                <a:latin typeface="+mn-lt"/>
              </a:rPr>
              <a:t>a.) </a:t>
            </a:r>
            <a:r>
              <a:rPr lang="sk-SK" sz="2200" b="1" dirty="0" smtClean="0">
                <a:latin typeface="+mn-lt"/>
              </a:rPr>
              <a:t>ústne útvary</a:t>
            </a:r>
            <a:r>
              <a:rPr lang="sk-SK" sz="2200" dirty="0" smtClean="0">
                <a:latin typeface="+mn-lt"/>
              </a:rPr>
              <a:t>: rozprávanie, dialógy, debata</a:t>
            </a:r>
            <a:br>
              <a:rPr lang="sk-SK" sz="2200" dirty="0" smtClean="0">
                <a:latin typeface="+mn-lt"/>
              </a:rPr>
            </a:br>
            <a:r>
              <a:rPr lang="sk-SK" sz="2200" dirty="0" smtClean="0">
                <a:latin typeface="+mn-lt"/>
              </a:rPr>
              <a:t>b.) </a:t>
            </a:r>
            <a:r>
              <a:rPr lang="sk-SK" sz="2200" b="1" dirty="0" smtClean="0">
                <a:latin typeface="+mn-lt"/>
              </a:rPr>
              <a:t>písomné útvary</a:t>
            </a:r>
            <a:r>
              <a:rPr lang="sk-SK" sz="2200" dirty="0" smtClean="0">
                <a:latin typeface="+mn-lt"/>
              </a:rPr>
              <a:t>: súkromný list, SMS, e-mail</a:t>
            </a:r>
            <a:r>
              <a:rPr lang="sk-SK" sz="2200" dirty="0">
                <a:latin typeface="+mn-lt"/>
              </a:rPr>
              <a:t/>
            </a:r>
            <a:br>
              <a:rPr lang="sk-SK" sz="2200" dirty="0">
                <a:latin typeface="+mn-lt"/>
              </a:rPr>
            </a:br>
            <a:endParaRPr lang="sk-SK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0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19256" cy="130026"/>
          </a:xfrm>
        </p:spPr>
        <p:txBody>
          <a:bodyPr>
            <a:normAutofit fontScale="90000"/>
          </a:bodyPr>
          <a:lstStyle/>
          <a:p>
            <a:pPr algn="l"/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1600" dirty="0" smtClean="0"/>
              <a:t/>
            </a:r>
            <a:br>
              <a:rPr lang="sk-SK" sz="1600" dirty="0" smtClean="0"/>
            </a:br>
            <a:r>
              <a:rPr lang="sk-SK" sz="1600" dirty="0"/>
              <a:t/>
            </a:r>
            <a:br>
              <a:rPr lang="sk-SK" sz="1600" dirty="0"/>
            </a:br>
            <a:r>
              <a:rPr lang="sk-SK" sz="2700" b="1" dirty="0" smtClean="0"/>
              <a:t>Funkcie jazykových štýlov </a:t>
            </a:r>
            <a:r>
              <a:rPr lang="sk-SK" sz="2700" dirty="0" smtClean="0"/>
              <a:t>sú:</a:t>
            </a:r>
          </a:p>
          <a:p>
            <a:pPr algn="l"/>
            <a:r>
              <a:rPr lang="sk-SK" sz="2700" dirty="0" smtClean="0"/>
              <a:t>· </a:t>
            </a:r>
            <a:r>
              <a:rPr lang="sk-SK" sz="2700" b="1" dirty="0" smtClean="0"/>
              <a:t>hovorový štýl </a:t>
            </a:r>
            <a:r>
              <a:rPr lang="sk-SK" sz="2700" dirty="0" smtClean="0"/>
              <a:t>– komunikatívna</a:t>
            </a:r>
          </a:p>
          <a:p>
            <a:pPr algn="l"/>
            <a:r>
              <a:rPr lang="sk-SK" sz="2700" dirty="0" smtClean="0"/>
              <a:t>· </a:t>
            </a:r>
            <a:r>
              <a:rPr lang="sk-SK" sz="2700" b="1" dirty="0" smtClean="0"/>
              <a:t>publicistický štýl </a:t>
            </a:r>
            <a:r>
              <a:rPr lang="sk-SK" sz="2700" dirty="0" smtClean="0"/>
              <a:t>– komunikatívna, presvedčovacia, informačná,   </a:t>
            </a:r>
            <a:r>
              <a:rPr lang="sk-SK" sz="2700" dirty="0" err="1" smtClean="0"/>
              <a:t>získavacia</a:t>
            </a:r>
            <a:r>
              <a:rPr lang="sk-SK" sz="2700" dirty="0" smtClean="0"/>
              <a:t>, </a:t>
            </a:r>
            <a:r>
              <a:rPr lang="sk-SK" sz="2700" dirty="0" err="1" smtClean="0"/>
              <a:t>ovplyvňovacia</a:t>
            </a:r>
            <a:endParaRPr lang="sk-SK" sz="2700" dirty="0" smtClean="0"/>
          </a:p>
          <a:p>
            <a:pPr algn="l"/>
            <a:r>
              <a:rPr lang="sk-SK" sz="2700" dirty="0" smtClean="0"/>
              <a:t>· </a:t>
            </a:r>
            <a:r>
              <a:rPr lang="sk-SK" sz="2700" b="1" dirty="0" smtClean="0"/>
              <a:t>náučný štýl  </a:t>
            </a:r>
            <a:r>
              <a:rPr lang="sk-SK" sz="2700" dirty="0" smtClean="0"/>
              <a:t>– odborno-dorozumievacia</a:t>
            </a:r>
          </a:p>
          <a:p>
            <a:pPr algn="l"/>
            <a:r>
              <a:rPr lang="sk-SK" sz="2700" dirty="0" smtClean="0"/>
              <a:t>· </a:t>
            </a:r>
            <a:r>
              <a:rPr lang="sk-SK" sz="2700" b="1" dirty="0" smtClean="0"/>
              <a:t>administratívny štýl </a:t>
            </a:r>
            <a:r>
              <a:rPr lang="sk-SK" sz="2700" dirty="0" smtClean="0"/>
              <a:t>– </a:t>
            </a:r>
            <a:r>
              <a:rPr lang="sk-SK" sz="2700" dirty="0" err="1" smtClean="0"/>
              <a:t>hospodársko</a:t>
            </a:r>
            <a:r>
              <a:rPr lang="sk-SK" sz="2700" dirty="0" smtClean="0"/>
              <a:t> – správna, t.j. taká, ktorá sa využíva na komunikáciu medzi úradníkmi, resp. medzi občanmi a úradníkmi</a:t>
            </a:r>
          </a:p>
          <a:p>
            <a:pPr algn="l"/>
            <a:r>
              <a:rPr lang="sk-SK" sz="2700" dirty="0" smtClean="0"/>
              <a:t>· </a:t>
            </a:r>
            <a:r>
              <a:rPr lang="sk-SK" sz="2700" b="1" dirty="0" smtClean="0"/>
              <a:t>umelecký štýl </a:t>
            </a:r>
            <a:r>
              <a:rPr lang="sk-SK" sz="2700" dirty="0" smtClean="0"/>
              <a:t>– estetická, komunikatívna; krížia sa spolu</a:t>
            </a:r>
          </a:p>
          <a:p>
            <a:pPr algn="l"/>
            <a:r>
              <a:rPr lang="sk-SK" sz="2700" dirty="0" smtClean="0"/>
              <a:t>· </a:t>
            </a:r>
            <a:r>
              <a:rPr lang="sk-SK" sz="2700" b="1" dirty="0" smtClean="0"/>
              <a:t>rečnícky štýl </a:t>
            </a:r>
            <a:r>
              <a:rPr lang="sk-SK" sz="2700" dirty="0" smtClean="0"/>
              <a:t>– komunikatívna, presvedčovacia, propagačná</a:t>
            </a:r>
          </a:p>
          <a:p>
            <a:endParaRPr lang="sk-SK" sz="2700" dirty="0"/>
          </a:p>
        </p:txBody>
      </p:sp>
    </p:spTree>
    <p:extLst>
      <p:ext uri="{BB962C8B-B14F-4D97-AF65-F5344CB8AC3E}">
        <p14:creationId xmlns:p14="http://schemas.microsoft.com/office/powerpoint/2010/main" val="30696848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27216</TotalTime>
  <Words>93</Words>
  <Application>Microsoft Office PowerPoint</Application>
  <PresentationFormat>Prezentácia na obrazovke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Motiv systému Office</vt:lpstr>
      <vt:lpstr>FUNKČNÉ JAZYKOVÉ ŠTÝLY</vt:lpstr>
      <vt:lpstr>                                                          PUBLICISTICKÝ ŠTÝL  – voláme ho aj novinársky štýl, využíva sa v masmédiách (tlač, rozhlas, televízia).  - hlavná funkcia – objektívne informovať -  môže tu byť vyjadrený aj subjektívny názor -  jeho základnými funkciami sú pútavosť a aktuálnosť -  má byť zrozumiteľný, stručný  -  využíva sa pri ňom automatizácia – ustálené slovné spojenia a aktualizácia – oživovanie a nezvyčajné vyjadrovanie  - typické sú publicistické slová (žurnalizmy), údaje  Texty publicistického štýlu majú špeciálnu úpravu, ich nadpisy sú zvýraznené, voláme ich titulky.   Žánre publicistického štýlu delíme na :  a) spravodajské – správa b) beletrizované – reportáž, interview c) analytické – úvodník, komentár                               .</vt:lpstr>
      <vt:lpstr>                                                       ODBORNÝ ŠTÝL – voláme ho aj náučný štýl. Vyskytuje sa v odbornej literatúre. - jeho funkciou je poučiť, vysvetliť, vyznačuje sa presnosťou - je objektívny, v písomnej aj ústnej podobe - uplatňuje sa v ňom internacionalizácia- preberanie slov z cudzích jazykov, najmä angličtiny (internacionalizmy – cudzie slová s medzinárodnou platnosťou, ktoré sa z cudzích jazykov neprekladajú, napr. softver, internet)  - typické pre odborný štýl sú – odborné termíny (odborné slová), cudzie slová, tabuľky, grafy, schémy, skratky, obrazový materiál, zložité súvetia a pod.,   Žánre odborného štýlu – všetky odborné texty, prednášky, referáty, recenzie  Poznáme:  1.populárno- náučný - určený širšej verejnosti. Odborné termíny sa nahrádzajú menej odbornými výrazmi, aby boli zrozumiteľné.    2.vedecko-náučný - určený odborníkom. Využíva termíny, prísne logickú kompozíciu, štylizáciu. Uvádza presné fakty, citáty.  Je neutrálny.                              </vt:lpstr>
      <vt:lpstr>Prezentácia programu PowerPoint</vt:lpstr>
      <vt:lpstr> REČNÍCKY ŠTÝL – využíva sa pri všetkých ústnych prejavoch verejného charakteru -  Pri prednášaní rečníckych prejavov využívame mimojazykové prostriedky ako sú mimika, gestá a pod. - DôLEŽITá JE NáZORNOSť A ADRESNOSť - VYUžíVAJú SA OSLOVENIA, OPYTOVACIE A ZVOLACIE VETY   Žánre rečníckeho štýlu delíme na :  a) agitačné prejavy – súdne reči, politické prejavy, kázne. Ich cieľom je presvedčiť poslucháča. b) náučné prejavy – prednášky, referáty c) príležitostné prejavy – prípitok, blahoželanie, príhovor  ADMINISTRATÍVNY ŠTÝL – UPLATŇUJE SA V Úradnom styku - býva objektívny, verejný , v písomnej forme - vyznačuje sa vecnosťou a stručnosťou - typické je využívanie tzv. kancelarizmov  (slov typických pre úradné listy), dôsledné dodržiavanie noriem spisovnej slovenčiny a noriem pre tvorbu úradných listov - typické sú odborné slová, skratky, krátke vety  Medzi úradné listy patria – žiadosť, životopis, objednávka, splnomocnenie, urgencia, šeky a tlačivá.  Úradné listy píšeme na počítači na kancelársky papier formátu A4, šeky a tlačivá vypĺňame paličkovým písmom.</vt:lpstr>
      <vt:lpstr>                HOVOROVÝ ŠTÝL – využíva sa v rodinnom prostredí, medzi priateľmi - má prevažne ústnu podobu, využívame ho pri súkromných rozhovoroch, nemá prísne pravidlá - ide o dopredu nepripravené jazykové prejavy - má voľnú štylizáciu, tolerujeme pri ňom nespisovné výrazy ako napríklad – slang, vulgarizmy, nárečové slová - typické znaky sú súkromnosť, stručnosť, expresívnosť  a.) ústne útvary: rozprávanie, dialógy, debata b.) písomné útvary: súkromný list, SMS, e-mail </vt:lpstr>
      <vt:lpstr>                      Funkcie jazykových štýlov sú: · hovorový štýl – komunikatívna · publicistický štýl – komunikatívna, presvedčovacia, informačná,   získavacia, ovplyvňovacia · náučný štýl  – odborno-dorozumievacia · administratívny štýl – hospodársko – správna, t.j. taká, ktorá sa využíva na komunikáciu medzi úradníkmi, resp. medzi občanmi a úradníkmi · umelecký štýl – estetická, komunikatívna; krížia sa spolu · rečnícky štýl – komunikatívna, presvedčovacia, propagačná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FUNKČNÉ JAZYKOVÉ ŠTÝLY</dc:title>
  <dc:creator>Kristína Vargová</dc:creator>
  <cp:lastModifiedBy>uzivatel</cp:lastModifiedBy>
  <cp:revision>54</cp:revision>
  <dcterms:created xsi:type="dcterms:W3CDTF">2017-08-02T12:40:31Z</dcterms:created>
  <dcterms:modified xsi:type="dcterms:W3CDTF">2023-10-17T03:50:12Z</dcterms:modified>
</cp:coreProperties>
</file>