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1" r:id="rId5"/>
    <p:sldId id="266" r:id="rId6"/>
    <p:sldId id="277" r:id="rId7"/>
    <p:sldId id="268" r:id="rId8"/>
    <p:sldId id="278" r:id="rId9"/>
    <p:sldId id="283" r:id="rId10"/>
    <p:sldId id="279" r:id="rId11"/>
    <p:sldId id="270" r:id="rId12"/>
    <p:sldId id="280" r:id="rId13"/>
    <p:sldId id="284" r:id="rId14"/>
    <p:sldId id="281" r:id="rId15"/>
    <p:sldId id="282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7"/>
    <a:srgbClr val="13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15. 11. 2023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2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OSVIETENSKÉ  MYSLENIE  V SLOVENSKEJ </a:t>
            </a:r>
            <a:b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 KLASICISTICKEJ  LITERATÚRE</a:t>
            </a:r>
            <a:endParaRPr lang="sk-SK" sz="4800" dirty="0">
              <a:solidFill>
                <a:srgbClr val="130B77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>
            <a:noAutofit/>
          </a:bodyPr>
          <a:lstStyle/>
          <a:p>
            <a:pPr algn="ctr"/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Slovenské dvojnásobné 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epigrammata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sk-SK" sz="4000" b="1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0292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sk-SK" b="1" dirty="0" smtClean="0">
                <a:latin typeface="Andalus" pitchFamily="18" charset="-78"/>
                <a:cs typeface="Andalus" pitchFamily="18" charset="-78"/>
              </a:rPr>
              <a:t>Dvojzväzková 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kniha epigramov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, v ktorej 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pranieruje ľudské slabosti a chyby ako lakomstvo, hnev, opilstvo a závisť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>
              <a:buNone/>
            </a:pPr>
            <a:endParaRPr lang="sk-SK" sz="800" b="1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3200" dirty="0" err="1" smtClean="0">
                <a:latin typeface="Andalus" pitchFamily="18" charset="-78"/>
                <a:cs typeface="Andalus" pitchFamily="18" charset="-78"/>
              </a:rPr>
              <a:t>Seneca</a:t>
            </a:r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 vraví, že smrť je nebytie.</a:t>
            </a:r>
          </a:p>
          <a:p>
            <a:pPr algn="just">
              <a:buNone/>
            </a:pPr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   Korheľ to formuluje ako nepitie.</a:t>
            </a:r>
          </a:p>
          <a:p>
            <a:pPr algn="just">
              <a:buNone/>
            </a:pPr>
            <a:endParaRPr lang="sk-SK" sz="8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Pekné je za vlasť –</a:t>
            </a:r>
          </a:p>
          <a:p>
            <a:pPr algn="just">
              <a:buNone/>
            </a:pPr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   aj život položiť.</a:t>
            </a:r>
          </a:p>
          <a:p>
            <a:pPr algn="just">
              <a:buNone/>
            </a:pPr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   Krajšie je za  ňu –</a:t>
            </a:r>
          </a:p>
          <a:p>
            <a:pPr algn="just">
              <a:buNone/>
            </a:pPr>
            <a:r>
              <a:rPr lang="sk-SK" sz="3200" dirty="0" smtClean="0">
                <a:latin typeface="Andalus" pitchFamily="18" charset="-78"/>
                <a:cs typeface="Andalus" pitchFamily="18" charset="-78"/>
              </a:rPr>
              <a:t>   naďalej pekne žiť.</a:t>
            </a:r>
          </a:p>
          <a:p>
            <a:pPr lvl="0">
              <a:buNone/>
            </a:pPr>
            <a:endParaRPr lang="sk-SK" b="1" dirty="0" smtClean="0"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Juraj </a:t>
            </a:r>
            <a:r>
              <a:rPr lang="sk-SK" sz="54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Fándly</a:t>
            </a:r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(1755 -1836) </a:t>
            </a:r>
            <a:endParaRPr lang="sk-SK" sz="4000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Zástupný symbol obsahu 8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4958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Osvietenský spisovateľ</a:t>
            </a:r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. 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Narodil sa v Častej pri Trnave a ako polosirota v zložitých podmienkach vyštudoval teológiu. 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Pôsobil v chudobných farnostiach a aj preto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svoju tvorbu venoval povzneseniu národnej kultúry</a:t>
            </a:r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Poučoval ľud o tom, ako má prakticky využiť pôdu a prírodné bohatstvo.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Bol nadšen</a:t>
            </a: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ým šíriteľom reforiem Jozefa II.</a:t>
            </a:r>
          </a:p>
          <a:p>
            <a:endParaRPr lang="sk-SK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2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667512"/>
          </a:xfrm>
        </p:spPr>
        <p:txBody>
          <a:bodyPr>
            <a:noAutofit/>
          </a:bodyPr>
          <a:lstStyle/>
          <a:p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/>
              <a:t/>
            </a:r>
            <a:br>
              <a:rPr lang="sk-SK" sz="3200" b="1" dirty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/>
              <a:t/>
            </a:r>
            <a:br>
              <a:rPr lang="sk-SK" sz="3200" b="1" dirty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/>
              <a:t/>
            </a:r>
            <a:br>
              <a:rPr lang="sk-SK" sz="3200" b="1" dirty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/>
              <a:t/>
            </a:r>
            <a:br>
              <a:rPr lang="sk-SK" sz="3200" b="1" dirty="0"/>
            </a:b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/>
              <a:t/>
            </a:r>
            <a:br>
              <a:rPr lang="sk-SK" sz="3200" b="1" dirty="0"/>
            </a:br>
            <a:r>
              <a:rPr lang="sk-SK" sz="3600" b="1" dirty="0" smtClean="0"/>
              <a:t>Tvorba: ľudovýchovné práce pre slovenský národ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pPr lvl="0"/>
            <a:r>
              <a:rPr lang="sk-SK" sz="35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Piľní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5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domajší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poľní hospodár</a:t>
            </a:r>
          </a:p>
          <a:p>
            <a:pPr lvl="0">
              <a:buNone/>
            </a:pPr>
            <a:endParaRPr lang="sk-SK" sz="35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sk-SK" sz="35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Zeľinkár</a:t>
            </a:r>
            <a:endParaRPr lang="sk-SK" sz="35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>
              <a:buNone/>
            </a:pPr>
            <a:endParaRPr lang="sk-SK" sz="35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 úhoroch aj včelách </a:t>
            </a:r>
            <a:r>
              <a:rPr lang="sk-SK" sz="35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rozmlúváňí</a:t>
            </a:r>
            <a:endParaRPr lang="sk-SK" sz="35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>
              <a:buNone/>
            </a:pPr>
            <a:endParaRPr lang="sk-SK" sz="35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Slovenskí včelár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609600"/>
          </a:xfrm>
        </p:spPr>
        <p:txBody>
          <a:bodyPr>
            <a:normAutofit fontScale="90000"/>
          </a:bodyPr>
          <a:lstStyle/>
          <a:p>
            <a:pPr lvl="0"/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Piľní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domajší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poľní hospodár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724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k-SK" dirty="0" smtClean="0"/>
              <a:t>  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Prvňí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cíl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a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predsevzeťí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tejto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mojéj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kňižki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bolo to,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abich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naučení a pomoc podal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ňe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starím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a skúsením,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aľe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mladím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hospodárom,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též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mladím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gazďinám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ňemajícím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času,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abi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sa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móhli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ze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svojú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skúsenosťú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v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majíroch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dlho zabavovať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aľebo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inšé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mnohé a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vatšé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hospodárské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kňihi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čítať. Čo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prvňá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stránka v sebe obsahuje, to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jejéj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úkrojov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hlavné nápise ukazujú. V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druhéj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stránce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rozďeľil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sem rok na dvanásť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mesícov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, v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každém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temto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vykládám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, čo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piľní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hospodár,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též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piľná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gazďina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pri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každéj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práce má merkovať,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abi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s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ňéj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osoch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000" dirty="0" err="1" smtClean="0">
                <a:latin typeface="Andalus" pitchFamily="18" charset="-78"/>
                <a:cs typeface="Andalus" pitchFamily="18" charset="-78"/>
              </a:rPr>
              <a:t>maľi</a:t>
            </a:r>
            <a:r>
              <a:rPr lang="sk-SK" sz="3000" dirty="0" smtClean="0">
                <a:latin typeface="Andalus" pitchFamily="18" charset="-78"/>
                <a:cs typeface="Andalus" pitchFamily="18" charset="-78"/>
              </a:rPr>
              <a:t>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</p:spPr>
        <p:txBody>
          <a:bodyPr>
            <a:noAutofit/>
          </a:bodyPr>
          <a:lstStyle/>
          <a:p>
            <a:pPr algn="ctr"/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Dúverná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zmlúva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medzi 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mňíchom</a:t>
            </a: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32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diáblom</a:t>
            </a:r>
            <a:endParaRPr lang="sk-SK" sz="3200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53340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Prvé väčšie dielo napísané v bernolákovčine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, ktoré vysvetľuje a schvaľuje zrušenie meditatívnych reholí Jozefom II. (mnísi upustili od prvotných rehoľných zásad a telesnej práce a stali sa príťažou pre spoločnosť).</a:t>
            </a:r>
          </a:p>
          <a:p>
            <a:pPr lvl="0" algn="just"/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Blahobyt mníchov stavia do kontrastu s biedou a zaostalosťou ľudu.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Obviňuje mníchov, že udržiavali ľud v nevedomosti a ostro sa stavia proti poverám, odpustkom a falošným zázrakom.</a:t>
            </a:r>
          </a:p>
          <a:p>
            <a:pPr lvl="0" algn="just"/>
            <a:r>
              <a:rPr lang="sk-SK" sz="30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Kritizuje bohatstvo cirkvi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Je to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vedecko-satirická rozprava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napísaná formou dialógu medzi mníchom </a:t>
            </a:r>
            <a:r>
              <a:rPr lang="sk-SK" sz="3000" b="1" dirty="0" err="1" smtClean="0">
                <a:latin typeface="Andalus" pitchFamily="18" charset="-78"/>
                <a:cs typeface="Andalus" pitchFamily="18" charset="-78"/>
              </a:rPr>
              <a:t>Atanaziom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 a uštipačným diablom </a:t>
            </a:r>
            <a:r>
              <a:rPr lang="sk-SK" sz="3000" b="1" dirty="0" err="1" smtClean="0">
                <a:latin typeface="Andalus" pitchFamily="18" charset="-78"/>
                <a:cs typeface="Andalus" pitchFamily="18" charset="-78"/>
              </a:rPr>
              <a:t>Titinillom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 – </a:t>
            </a:r>
            <a:r>
              <a:rPr lang="sk-SK" sz="30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autor hovorí ústami diabla.</a:t>
            </a:r>
          </a:p>
          <a:p>
            <a:pPr lvl="0"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Dominuje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racionalistický </a:t>
            </a:r>
            <a:r>
              <a:rPr lang="sk-SK" sz="3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didaktizmus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, ktorý je zameraný vysoko intelektuálne, pretože adresátom nebol ľudový čitateľ, ale mladí slovenskí vzdelanci. </a:t>
            </a:r>
          </a:p>
          <a:p>
            <a:pPr lvl="0"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Spis vyvolal veľké pobúrenie vysokých cirkevných kruhov. Cenzúra ho zhabala a autor bol potrestaný cirkevným súdom na dva týždne kláštorného väzenia o chlebe a vode.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Bohuslav </a:t>
            </a:r>
            <a:r>
              <a:rPr lang="sk-SK" sz="48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Tablic</a:t>
            </a:r>
            <a:r>
              <a:rPr lang="sk-SK" sz="48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6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(1769 -1832)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28600" y="1828801"/>
            <a:ext cx="4495800" cy="4724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Najvýznamnejší 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predstaviteľ osvietenskej poézie</a:t>
            </a: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Je známy aj ako 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zakladateľ Literárnej spoločnosti banského okolia</a:t>
            </a: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Štyri zväzky </a:t>
            </a:r>
            <a:r>
              <a:rPr lang="sk-SK" sz="35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Poezyí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– každý zväzok obsahuje literárnohistorickú časť a pôvodné i preložené básne. </a:t>
            </a:r>
          </a:p>
          <a:p>
            <a:pPr lvl="0" algn="just">
              <a:lnSpc>
                <a:spcPct val="120000"/>
              </a:lnSpc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V Tablicovej poézii sa začínajú kryštalizovať aj motivické a myšlienkové </a:t>
            </a:r>
            <a:r>
              <a:rPr lang="sk-SK" sz="35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prvky vlasteneckej lyriky</a:t>
            </a: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lnSpc>
                <a:spcPct val="120000"/>
              </a:lnSpc>
            </a:pPr>
            <a:endParaRPr lang="sk-SK" dirty="0"/>
          </a:p>
        </p:txBody>
      </p:sp>
      <p:pic>
        <p:nvPicPr>
          <p:cNvPr id="1028" name="Picture 4" descr="C:\Users\Tinka\Pictures\tabli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505200" cy="4343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zakladanie manufaktúr, rozvoj obchodu, zmeny v poľnohospodárstve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výrobné vzťahy sa začali meniť na kapitalistické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osvietenský absolutistický panovník Jozef II.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zrušenie nevoľníctva, tolerančný patent, rozpustenie žobravých reholí, hospodárske reformy, zrušenie cenzúry </a:t>
            </a:r>
          </a:p>
          <a:p>
            <a:pPr algn="just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rozvoj meštianstva </a:t>
            </a:r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a zlepšenie postavenia ostatných spoločenských vrstiev 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hospodárske a politické uvoľnenie kládlo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zvýšené nároky na vzdelanie a kultúru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zjednocovanie Slovákov v novodobý národ sa dialo vo veľmi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zlých podmienkach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šľachta zapredala svoj slovenský pôvod,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bohaté meštianstvo chýbalo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jedinou oporou pri formovaní národného uvedomenia bol ľud a z neho pochádzajúca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inteligencia – kňazi, učitelia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uvedomovali si, že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by prispel k šíreniu vzdelanosti i k vzniku národnej literatúry a pomocou nej by bolo možné upevňovať národné povedomie</a:t>
            </a:r>
          </a:p>
          <a:p>
            <a:endParaRPr lang="sk-SK" sz="30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Osvietenstvo v literatúre</a:t>
            </a:r>
            <a:endParaRPr lang="sk-SK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05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   Znaky slovenského osvietenstva :</a:t>
            </a:r>
          </a:p>
          <a:p>
            <a:pPr lvl="0" algn="just"/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ľudový ráz 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(inteligencia pochádzala z ľudu)</a:t>
            </a:r>
          </a:p>
          <a:p>
            <a:pPr lvl="0" algn="just"/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osvetová činnosť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: vznikajú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učené spoločnosti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,         napr. Slovenské učené tovarišstvo v Trnave a Učená spoločnosť banského okolia v Banskej Štiavnici</a:t>
            </a:r>
          </a:p>
          <a:p>
            <a:pPr lvl="0" algn="just"/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konfesionálne spory (spor katolíkov a evanjelikov)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brzdili kultúrny rozvoj</a:t>
            </a:r>
          </a:p>
          <a:p>
            <a:pPr lvl="0"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katolíci mali snahu vytvoriť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(Jozef Ignác </a:t>
            </a:r>
            <a:r>
              <a:rPr lang="sk-SK" sz="3000" b="1" dirty="0" err="1" smtClean="0">
                <a:latin typeface="Andalus" pitchFamily="18" charset="-78"/>
                <a:cs typeface="Andalus" pitchFamily="18" charset="-78"/>
              </a:rPr>
              <a:t>Bajza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, Anton Bernolák)</a:t>
            </a:r>
            <a:endParaRPr lang="sk-SK" sz="3000" b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 Anton Bernolák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(1762 – 1813)</a:t>
            </a:r>
            <a:endParaRPr lang="sk-SK" sz="4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91000" y="1752600"/>
            <a:ext cx="4648200" cy="487679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Predstaviteľ </a:t>
            </a:r>
            <a:r>
              <a:rPr lang="sk-SK" sz="31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osvietenskej vedy</a:t>
            </a:r>
            <a:r>
              <a:rPr lang="sk-SK" sz="3100" b="1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Narodil sa na Orave, vyštudoval teológiu a pôsobil v dnešnom Bernolákove a v Nových Zámkoch, kde je aj pochovaný. </a:t>
            </a:r>
          </a:p>
          <a:p>
            <a:pPr algn="just">
              <a:lnSpc>
                <a:spcPct val="120000"/>
              </a:lnSpc>
            </a:pP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Jeho </a:t>
            </a:r>
            <a:r>
              <a:rPr lang="sk-SK" sz="31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uzákonenie spisovnej slovenčiny v roku 1787 </a:t>
            </a: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je zavŕšením starších pokusov o slovenský spisovný jazyk – </a:t>
            </a:r>
            <a:r>
              <a:rPr lang="sk-SK" sz="31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bernolákovčina bola vytvorená z kultúrnej západoslovenčiny so stredoslovenskými prvkami</a:t>
            </a:r>
            <a:r>
              <a:rPr lang="sk-SK" sz="3100" b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lnSpc>
                <a:spcPct val="120000"/>
              </a:lnSpc>
            </a:pPr>
            <a:endParaRPr lang="sk-SK" sz="36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73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sk-SK" sz="2700" b="1" dirty="0" smtClean="0">
                <a:solidFill>
                  <a:srgbClr val="0B5497"/>
                </a:solidFill>
              </a:rPr>
              <a:t>Jazykovedno-kritická rozprava o slovanských písmenách </a:t>
            </a:r>
            <a:r>
              <a:rPr lang="sk-SK" sz="2700" b="1" dirty="0" smtClean="0"/>
              <a:t>– prvý krok ku kodifikácii spisovnej slovenčiny, navrhol fonetický pravopis (uprednostnil zásadu: píš ako počuješ, každá hláska mala svoj znak, mäkkosť a dĺžku bolo treba vždy označiť).</a:t>
            </a:r>
          </a:p>
          <a:p>
            <a:pPr lvl="0" algn="just"/>
            <a:r>
              <a:rPr lang="sk-SK" sz="2700" b="1" dirty="0" smtClean="0">
                <a:solidFill>
                  <a:srgbClr val="0B5497"/>
                </a:solidFill>
              </a:rPr>
              <a:t>Slovenská gramatika (</a:t>
            </a:r>
            <a:r>
              <a:rPr lang="sk-SK" sz="2700" b="1" dirty="0" err="1" smtClean="0">
                <a:solidFill>
                  <a:srgbClr val="0B5497"/>
                </a:solidFill>
              </a:rPr>
              <a:t>Grammatica</a:t>
            </a:r>
            <a:r>
              <a:rPr lang="sk-SK" sz="2700" b="1" dirty="0" smtClean="0">
                <a:solidFill>
                  <a:srgbClr val="0B5497"/>
                </a:solidFill>
              </a:rPr>
              <a:t> </a:t>
            </a:r>
            <a:r>
              <a:rPr lang="sk-SK" sz="2700" b="1" dirty="0" err="1" smtClean="0">
                <a:solidFill>
                  <a:srgbClr val="0B5497"/>
                </a:solidFill>
              </a:rPr>
              <a:t>slavica</a:t>
            </a:r>
            <a:r>
              <a:rPr lang="sk-SK" sz="2700" b="1" dirty="0" smtClean="0">
                <a:solidFill>
                  <a:srgbClr val="0B5497"/>
                </a:solidFill>
              </a:rPr>
              <a:t>) </a:t>
            </a:r>
            <a:r>
              <a:rPr lang="sk-SK" sz="2700" b="1" dirty="0" smtClean="0"/>
              <a:t>– prvý pokus o ucelený pohľad na normotvornú gramatiku slovenčiny, učebnica slovenského jazyka pre školy.</a:t>
            </a:r>
          </a:p>
          <a:p>
            <a:pPr lvl="0" algn="just"/>
            <a:r>
              <a:rPr lang="sk-SK" sz="2700" b="1" dirty="0" smtClean="0">
                <a:solidFill>
                  <a:srgbClr val="0B5497"/>
                </a:solidFill>
              </a:rPr>
              <a:t>Etymológia slovanských slov </a:t>
            </a:r>
            <a:r>
              <a:rPr lang="sk-SK" sz="2700" b="1" dirty="0" smtClean="0"/>
              <a:t>– príručka o tvorení slov </a:t>
            </a:r>
            <a:r>
              <a:rPr lang="sk-SK" sz="2700" b="1" i="1" dirty="0" smtClean="0"/>
              <a:t>„ustaľujúca spôsob rozmnožovania slov odvodzovaním a skladaním“.</a:t>
            </a:r>
            <a:endParaRPr lang="sk-SK" sz="2700" b="1" dirty="0" smtClean="0"/>
          </a:p>
          <a:p>
            <a:pPr lvl="0" algn="just"/>
            <a:r>
              <a:rPr lang="sk-SK" sz="2700" b="1" dirty="0" err="1" smtClean="0">
                <a:solidFill>
                  <a:srgbClr val="0B5497"/>
                </a:solidFill>
              </a:rPr>
              <a:t>Slovár</a:t>
            </a:r>
            <a:r>
              <a:rPr lang="sk-SK" sz="2700" b="1" dirty="0" smtClean="0">
                <a:solidFill>
                  <a:srgbClr val="0B5497"/>
                </a:solidFill>
              </a:rPr>
              <a:t> </a:t>
            </a:r>
            <a:r>
              <a:rPr lang="sk-SK" sz="2700" b="1" dirty="0" err="1" smtClean="0">
                <a:solidFill>
                  <a:srgbClr val="0B5497"/>
                </a:solidFill>
              </a:rPr>
              <a:t>Slovenskí-Česko-Laťinsko-Ňemecko-Uherskí</a:t>
            </a:r>
            <a:r>
              <a:rPr lang="sk-SK" sz="2700" b="1" dirty="0" smtClean="0">
                <a:solidFill>
                  <a:srgbClr val="0B5497"/>
                </a:solidFill>
              </a:rPr>
              <a:t> </a:t>
            </a:r>
            <a:r>
              <a:rPr lang="sk-SK" sz="2700" b="1" dirty="0" smtClean="0"/>
              <a:t>– slovník v šiestich zväzkoch, ktorý sa stal normotvornou príručkou slovnej zásoby.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Jozef Ignác </a:t>
            </a:r>
            <a:r>
              <a:rPr lang="sk-SK" sz="54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Bajza</a:t>
            </a:r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(1755 -1836) </a:t>
            </a:r>
            <a:endParaRPr lang="sk-SK" sz="4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114800" y="2057400"/>
            <a:ext cx="47244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Predstaviteľ </a:t>
            </a:r>
            <a:r>
              <a:rPr lang="sk-SK" sz="28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osvietenskej prózy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Narodil sa v Predmieri, vyštudoval teológiu vo Viedni a ako katolícky kňaz pôsobil na viacerých miestach. </a:t>
            </a:r>
          </a:p>
          <a:p>
            <a:pPr algn="just"/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Zomrel v Bratislave a je pochovaný v kapitulskej krypte Dómu sv. Martina. </a:t>
            </a:r>
          </a:p>
          <a:p>
            <a:pPr algn="just"/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Člen Slovenského učeného tovarišstva, kritik cirkvi </a:t>
            </a:r>
          </a:p>
          <a:p>
            <a:pPr algn="just"/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Dostal sa do sporu s bernolákovcami o prvenstvo pri uvádzaní slovenčiny do literatúry.</a:t>
            </a:r>
            <a:endParaRPr lang="sk-SK" sz="28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327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762000"/>
          </a:xfrm>
        </p:spPr>
        <p:txBody>
          <a:bodyPr>
            <a:noAutofit/>
          </a:bodyPr>
          <a:lstStyle/>
          <a:p>
            <a:pPr algn="ctr"/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René 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mláďenca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príhodi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skúsenosťi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sk-SK" sz="4000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sk-SK" b="1" dirty="0" smtClean="0">
                <a:solidFill>
                  <a:srgbClr val="0B5497"/>
                </a:solidFill>
              </a:rPr>
              <a:t>Prvý román v dejinách slovenskej literatúry</a:t>
            </a:r>
            <a:r>
              <a:rPr lang="sk-SK" b="1" dirty="0" smtClean="0"/>
              <a:t>, napísaný západoslovenským nárečím a pravopisom, ktorý sám navrhol. </a:t>
            </a:r>
          </a:p>
          <a:p>
            <a:pPr lvl="0" algn="just"/>
            <a:r>
              <a:rPr lang="sk-SK" b="1" dirty="0" smtClean="0">
                <a:solidFill>
                  <a:srgbClr val="0B5497"/>
                </a:solidFill>
              </a:rPr>
              <a:t>Opisuje cesty a zážitky Reného </a:t>
            </a:r>
            <a:r>
              <a:rPr lang="sk-SK" b="1" dirty="0" smtClean="0"/>
              <a:t>(</a:t>
            </a:r>
            <a:r>
              <a:rPr lang="sk-SK" b="1" i="1" dirty="0" smtClean="0"/>
              <a:t>René – Znovuzrodený</a:t>
            </a:r>
            <a:r>
              <a:rPr lang="sk-SK" b="1" dirty="0" smtClean="0"/>
              <a:t>), syna bohatého benátskeho kupca, </a:t>
            </a:r>
            <a:r>
              <a:rPr lang="sk-SK" b="1" dirty="0" smtClean="0">
                <a:solidFill>
                  <a:srgbClr val="0B5497"/>
                </a:solidFill>
              </a:rPr>
              <a:t>a jeho učiteľa </a:t>
            </a:r>
            <a:r>
              <a:rPr lang="sk-SK" b="1" dirty="0" err="1" smtClean="0">
                <a:solidFill>
                  <a:srgbClr val="0B5497"/>
                </a:solidFill>
              </a:rPr>
              <a:t>Van</a:t>
            </a:r>
            <a:r>
              <a:rPr lang="sk-SK" b="1" dirty="0" smtClean="0">
                <a:solidFill>
                  <a:srgbClr val="0B5497"/>
                </a:solidFill>
              </a:rPr>
              <a:t> </a:t>
            </a:r>
            <a:r>
              <a:rPr lang="sk-SK" b="1" dirty="0" err="1" smtClean="0">
                <a:solidFill>
                  <a:srgbClr val="0B5497"/>
                </a:solidFill>
              </a:rPr>
              <a:t>Stiphouta</a:t>
            </a:r>
            <a:r>
              <a:rPr lang="sk-SK" b="1" dirty="0" smtClean="0"/>
              <a:t>. </a:t>
            </a:r>
          </a:p>
          <a:p>
            <a:pPr lvl="0" algn="just"/>
            <a:r>
              <a:rPr lang="sk-SK" b="1" dirty="0" smtClean="0"/>
              <a:t>V prvom zväzku cestujú do Tripolisu, kde hľadajú Reného sestru Fatimu. Na mori stroskotajú a dostanú sa do otroctva, kde sa René zamiluje do </a:t>
            </a:r>
            <a:r>
              <a:rPr lang="sk-SK" b="1" dirty="0" err="1" smtClean="0"/>
              <a:t>Hadixy</a:t>
            </a:r>
            <a:r>
              <a:rPr lang="sk-SK" b="1" dirty="0" smtClean="0"/>
              <a:t>, dcéry sultána. Ujdú do Benátok a tam nájdu Fatimu. Táto časť má podobu </a:t>
            </a:r>
            <a:r>
              <a:rPr lang="sk-SK" b="1" dirty="0" smtClean="0">
                <a:solidFill>
                  <a:srgbClr val="0B5497"/>
                </a:solidFill>
              </a:rPr>
              <a:t>dobrodružného románu </a:t>
            </a:r>
            <a:r>
              <a:rPr lang="sk-SK" b="1" dirty="0" smtClean="0"/>
              <a:t>z exotického prostredia orientálneho islamu.</a:t>
            </a:r>
          </a:p>
          <a:p>
            <a:pPr lvl="0" algn="just"/>
            <a:r>
              <a:rPr lang="sk-SK" b="1" dirty="0" smtClean="0"/>
              <a:t>Druhý zväzok má jednoduchšiu kompozíciu </a:t>
            </a:r>
            <a:r>
              <a:rPr lang="sk-SK" b="1" dirty="0" smtClean="0">
                <a:solidFill>
                  <a:srgbClr val="0B5497"/>
                </a:solidFill>
              </a:rPr>
              <a:t>výchovného románu</a:t>
            </a:r>
            <a:r>
              <a:rPr lang="sk-SK" b="1" dirty="0" smtClean="0"/>
              <a:t>, autor je osvietensky vyhraneným spoločenským kritikom. Chronologicky radené udalosti sú pospájané putovaním hlavných postáv po slovenských dedinách. Autor necháva postavy prežívať mnohé príhody, v ktorých sa obnažujú chyby všetkých spoločenských vrstiev od poddaných až po zemepánov.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René 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mláďenca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príhodi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40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skúsenosťi</a:t>
            </a:r>
            <a:r>
              <a:rPr lang="sk-SK" sz="40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sk-SK" sz="4000" u="sng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sk-SK" i="1" dirty="0" smtClean="0"/>
              <a:t>    </a:t>
            </a:r>
            <a:r>
              <a:rPr lang="sk-SK" sz="3100" dirty="0" smtClean="0">
                <a:latin typeface="Andalus" pitchFamily="18" charset="-78"/>
                <a:cs typeface="Andalus" pitchFamily="18" charset="-78"/>
              </a:rPr>
              <a:t>„Bol by z teba znamenitý </a:t>
            </a:r>
            <a:r>
              <a:rPr lang="sk-SK" sz="3100" dirty="0" err="1" smtClean="0">
                <a:latin typeface="Andalus" pitchFamily="18" charset="-78"/>
                <a:cs typeface="Andalus" pitchFamily="18" charset="-78"/>
              </a:rPr>
              <a:t>kveštár</a:t>
            </a:r>
            <a:r>
              <a:rPr lang="sk-SK" sz="3100" dirty="0" smtClean="0">
                <a:latin typeface="Andalus" pitchFamily="18" charset="-78"/>
                <a:cs typeface="Andalus" pitchFamily="18" charset="-78"/>
              </a:rPr>
              <a:t>,“ povedal sprievodcovi </a:t>
            </a:r>
            <a:r>
              <a:rPr lang="sk-SK" sz="3100" dirty="0" err="1" smtClean="0">
                <a:latin typeface="Andalus" pitchFamily="18" charset="-78"/>
                <a:cs typeface="Andalus" pitchFamily="18" charset="-78"/>
              </a:rPr>
              <a:t>Van</a:t>
            </a:r>
            <a:r>
              <a:rPr lang="sk-SK" sz="31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3100" dirty="0" err="1" smtClean="0">
                <a:latin typeface="Andalus" pitchFamily="18" charset="-78"/>
                <a:cs typeface="Andalus" pitchFamily="18" charset="-78"/>
              </a:rPr>
              <a:t>Stiphout</a:t>
            </a:r>
            <a:r>
              <a:rPr lang="sk-SK" sz="3100" dirty="0" smtClean="0">
                <a:latin typeface="Andalus" pitchFamily="18" charset="-78"/>
                <a:cs typeface="Andalus" pitchFamily="18" charset="-78"/>
              </a:rPr>
              <a:t>. „Ba slabo som sa jej zaliečal,“ odvetil, „neuplatnil som ešte veľa </a:t>
            </a:r>
            <a:r>
              <a:rPr lang="sk-SK" sz="3100" dirty="0" err="1" smtClean="0">
                <a:latin typeface="Andalus" pitchFamily="18" charset="-78"/>
                <a:cs typeface="Andalus" pitchFamily="18" charset="-78"/>
              </a:rPr>
              <a:t>kade-jakých</a:t>
            </a:r>
            <a:r>
              <a:rPr lang="sk-SK" sz="3100" dirty="0" smtClean="0">
                <a:latin typeface="Andalus" pitchFamily="18" charset="-78"/>
                <a:cs typeface="Andalus" pitchFamily="18" charset="-78"/>
              </a:rPr>
              <a:t> spôsobov, ktoré používajú takíto žobráci. A kdeže sú hrozby!? Musel by som jej predpovedať mnoho trestov a vyhrážať sa jej pokutami od výmyslu sveta. Mal som ju presvedčovať, že nemôže očakávať nijaké požehnanie na zemi, ani na nebi, že sa nedočká nijakého úžitku ani z najusilovnejšej práce, že proti nej a celému gazdovstvu povstane a vzbúri sa oheň, voda, počasie i celá príroda. Všetko by som jej musel potvrdzovať aj príkladmi.“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249</Words>
  <Application>Microsoft Office PowerPoint</Application>
  <PresentationFormat>Prezentácia na obrazovke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Tok</vt:lpstr>
      <vt:lpstr>OSVIETENSKÉ  MYSLENIE  V SLOVENSKEJ   KLASICISTICKEJ  LITERATÚRE</vt:lpstr>
      <vt:lpstr>Spoločensko-historické pomery</vt:lpstr>
      <vt:lpstr>Spoločensko-historické pomery</vt:lpstr>
      <vt:lpstr>Osvietenstvo v literatúre</vt:lpstr>
      <vt:lpstr>  Anton Bernolák (1762 – 1813)</vt:lpstr>
      <vt:lpstr>Prezentácia programu PowerPoint</vt:lpstr>
      <vt:lpstr>Jozef Ignác Bajza (1755 -1836) </vt:lpstr>
      <vt:lpstr>René mláďenca príhodi a skúsenosťi </vt:lpstr>
      <vt:lpstr>René mláďenca príhodi a skúsenosťi </vt:lpstr>
      <vt:lpstr>Slovenské dvojnásobné epigrammata </vt:lpstr>
      <vt:lpstr>Juraj Fándly (1755 -1836) </vt:lpstr>
      <vt:lpstr>           Tvorba: ľudovýchovné práce pre slovenský národ</vt:lpstr>
      <vt:lpstr>     Piľní domajší a poľní hospodár</vt:lpstr>
      <vt:lpstr>Dúverná zmlúva medzi mňíchom a diáblom</vt:lpstr>
      <vt:lpstr>Bohuslav Tablic (1769 -1832)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KLASICIZMUS</dc:title>
  <dc:creator>Tinka</dc:creator>
  <cp:lastModifiedBy>student</cp:lastModifiedBy>
  <cp:revision>62</cp:revision>
  <cp:lastPrinted>2020-11-18T21:15:17Z</cp:lastPrinted>
  <dcterms:created xsi:type="dcterms:W3CDTF">2011-11-18T12:12:28Z</dcterms:created>
  <dcterms:modified xsi:type="dcterms:W3CDTF">2023-11-15T11:03:25Z</dcterms:modified>
</cp:coreProperties>
</file>