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4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28. 5. 2023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28. 5. 2023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28. 5. 2023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28. 5. 2023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28. 5. 2023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28. 5. 2023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28. 5. 2023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28. 5. 2023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28. 5. 2023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28. 5. 2023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67400" y="6096000"/>
            <a:ext cx="2971800" cy="414996"/>
          </a:xfr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>
                <a:solidFill>
                  <a:schemeClr val="bg1"/>
                </a:solidFill>
              </a:rPr>
              <a:t>Mgr. Ivana Sokolská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8305800" cy="97653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POSTNATÁLNE OBDOBIE </a:t>
            </a:r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13314" name="Picture 2" descr="продолжение онтогенеза | Дистанционные урок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52600"/>
            <a:ext cx="6751897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57200" y="304800"/>
            <a:ext cx="82296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OBDOBIE DOSPELOSTI</a:t>
            </a:r>
            <a:endParaRPr kumimoji="0" lang="sk-SK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dk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2530" name="Picture 2" descr="Viete, čo sú strašilky a koľko zubov má dospelý pes? Otestujte sa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143001"/>
            <a:ext cx="4572000" cy="2400300"/>
          </a:xfrm>
          <a:prstGeom prst="rect">
            <a:avLst/>
          </a:prstGeom>
          <a:noFill/>
        </p:spPr>
      </p:pic>
      <p:pic>
        <p:nvPicPr>
          <p:cNvPr id="22532" name="Picture 4" descr="Neighbours spoilers: Is Izzy Hoyland pregnant? Baby bombshell for Karl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895600"/>
            <a:ext cx="5619750" cy="3743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50292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- ochabuje </a:t>
            </a:r>
            <a:r>
              <a:rPr lang="sk-SK" dirty="0" err="1" smtClean="0">
                <a:solidFill>
                  <a:schemeClr val="bg1"/>
                </a:solidFill>
              </a:rPr>
              <a:t>činnost</a:t>
            </a:r>
            <a:r>
              <a:rPr lang="sk-SK" dirty="0" smtClean="0">
                <a:solidFill>
                  <a:schemeClr val="bg1"/>
                </a:solidFill>
              </a:rPr>
              <a:t> orgánov, nastávajú </a:t>
            </a:r>
            <a:r>
              <a:rPr lang="sk-SK" dirty="0" err="1" smtClean="0">
                <a:solidFill>
                  <a:schemeClr val="bg1"/>
                </a:solidFill>
              </a:rPr>
              <a:t>degeneratívne</a:t>
            </a:r>
            <a:r>
              <a:rPr lang="sk-SK" dirty="0" smtClean="0">
                <a:solidFill>
                  <a:schemeClr val="bg1"/>
                </a:solidFill>
              </a:rPr>
              <a:t> zmeny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- prejavuje sa zníženou odolnosťou voči infekciám, spomaleným hojením rán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- zhoršuje sa zmyslové vnímanie</a:t>
            </a:r>
            <a:br>
              <a:rPr lang="sk-SK" dirty="0" smtClean="0">
                <a:solidFill>
                  <a:schemeClr val="bg1"/>
                </a:solidFill>
              </a:rPr>
            </a:br>
            <a:r>
              <a:rPr lang="sk-SK" dirty="0" smtClean="0">
                <a:solidFill>
                  <a:schemeClr val="bg1"/>
                </a:solidFill>
              </a:rPr>
              <a:t>- pre starého človeka je dôležité, aby cítil lásku blízkych</a:t>
            </a:r>
          </a:p>
          <a:p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57200" y="304800"/>
            <a:ext cx="82296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OBDOBIE STAROBY</a:t>
            </a:r>
            <a:endParaRPr kumimoji="0" lang="sk-SK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dk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554" name="Picture 2" descr="Nosso amor nunca envelhecerá. Quero permanecer jovem ao seu lado."/>
          <p:cNvPicPr>
            <a:picLocks noChangeAspect="1" noChangeArrowheads="1"/>
          </p:cNvPicPr>
          <p:nvPr/>
        </p:nvPicPr>
        <p:blipFill>
          <a:blip r:embed="rId2" cstate="print"/>
          <a:srcRect l="14370" b="10160"/>
          <a:stretch>
            <a:fillRect/>
          </a:stretch>
        </p:blipFill>
        <p:spPr bwMode="auto">
          <a:xfrm>
            <a:off x="4419600" y="3505200"/>
            <a:ext cx="459105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dirty="0" smtClean="0"/>
              <a:t>NOVORODENECKÉ (po 1.mesiac)</a:t>
            </a:r>
          </a:p>
          <a:p>
            <a:r>
              <a:rPr lang="sk-SK" dirty="0" smtClean="0"/>
              <a:t>DOJČENSKÉ (2. – 12.mesiac)</a:t>
            </a:r>
          </a:p>
          <a:p>
            <a:r>
              <a:rPr lang="sk-SK" dirty="0" smtClean="0"/>
              <a:t>BATOLIVÉ O. (1.rok – 3.rok)</a:t>
            </a:r>
          </a:p>
          <a:p>
            <a:r>
              <a:rPr lang="sk-SK" dirty="0" smtClean="0"/>
              <a:t>PREDŠKOLSKÝ VEK (3.rok – 6.rok)</a:t>
            </a:r>
          </a:p>
          <a:p>
            <a:r>
              <a:rPr lang="sk-SK" dirty="0" smtClean="0"/>
              <a:t>MLADŠÍ ŠKOLSKÝ VEK (6.rok – 12.rok)</a:t>
            </a:r>
          </a:p>
          <a:p>
            <a:r>
              <a:rPr lang="sk-SK" dirty="0" smtClean="0"/>
              <a:t>STARŠÍ ŠKOLSKÝ VEK (12.rok – 15. rok)</a:t>
            </a:r>
          </a:p>
          <a:p>
            <a:r>
              <a:rPr lang="sk-SK" dirty="0" smtClean="0"/>
              <a:t>ADOLESCENCIA (dorastové </a:t>
            </a:r>
            <a:r>
              <a:rPr lang="sk-SK" dirty="0" err="1" smtClean="0"/>
              <a:t>obd</a:t>
            </a:r>
            <a:r>
              <a:rPr lang="sk-SK" dirty="0" smtClean="0"/>
              <a:t>.) (15. – 20.rok)</a:t>
            </a:r>
          </a:p>
          <a:p>
            <a:r>
              <a:rPr lang="sk-SK" dirty="0" smtClean="0"/>
              <a:t>OBDOBIE DOSPELOSTI (20.rok – 60.rok)</a:t>
            </a:r>
          </a:p>
          <a:p>
            <a:pPr lvl="2"/>
            <a:r>
              <a:rPr lang="sk-SK" dirty="0" err="1" smtClean="0"/>
              <a:t>Obd.plnej</a:t>
            </a:r>
            <a:r>
              <a:rPr lang="sk-SK" dirty="0" smtClean="0"/>
              <a:t> dospelosti (20.-30.rok)</a:t>
            </a:r>
          </a:p>
          <a:p>
            <a:pPr lvl="2"/>
            <a:r>
              <a:rPr lang="sk-SK" dirty="0" err="1" smtClean="0"/>
              <a:t>Obd</a:t>
            </a:r>
            <a:r>
              <a:rPr lang="sk-SK" dirty="0" smtClean="0"/>
              <a:t>. Zrelosti (30. – 45. rok)</a:t>
            </a:r>
          </a:p>
          <a:p>
            <a:pPr lvl="2"/>
            <a:r>
              <a:rPr lang="sk-SK" dirty="0" smtClean="0"/>
              <a:t> </a:t>
            </a:r>
            <a:r>
              <a:rPr lang="sk-SK" dirty="0" err="1" smtClean="0"/>
              <a:t>obd.stredného</a:t>
            </a:r>
            <a:r>
              <a:rPr lang="sk-SK" dirty="0" smtClean="0"/>
              <a:t> veku (45. – 60.)</a:t>
            </a:r>
          </a:p>
          <a:p>
            <a:r>
              <a:rPr lang="sk-SK" dirty="0" smtClean="0"/>
              <a:t>OBDOBIE STAROBY (nad 60 rokov)</a:t>
            </a:r>
          </a:p>
          <a:p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OBDOBIA: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81000" y="4495800"/>
            <a:ext cx="3810000" cy="1905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Smolka</a:t>
            </a:r>
            <a:endParaRPr lang="sk-SK" dirty="0" smtClean="0"/>
          </a:p>
          <a:p>
            <a:r>
              <a:rPr lang="sk-SK" dirty="0" smtClean="0"/>
              <a:t>Veľká hlava, dlhý trup,</a:t>
            </a:r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smtClean="0"/>
              <a:t>   krátke končatiny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NOVORODENECKÉ OBDOBIE</a:t>
            </a:r>
            <a:endParaRPr lang="sk-SK" dirty="0"/>
          </a:p>
        </p:txBody>
      </p:sp>
      <p:pic>
        <p:nvPicPr>
          <p:cNvPr id="14338" name="Picture 2" descr="Nespavosť u detí: Bábätká, deti i v puberte. Riešiť ju liekmi, čajmi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3657450"/>
            <a:ext cx="4619625" cy="3076725"/>
          </a:xfrm>
          <a:prstGeom prst="rect">
            <a:avLst/>
          </a:prstGeom>
          <a:noFill/>
        </p:spPr>
      </p:pic>
      <p:pic>
        <p:nvPicPr>
          <p:cNvPr id="14340" name="Picture 4" descr="Daily News 7 de Diciemb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066800"/>
            <a:ext cx="4762500" cy="3171826"/>
          </a:xfrm>
          <a:prstGeom prst="rect">
            <a:avLst/>
          </a:prstGeom>
          <a:noFill/>
        </p:spPr>
      </p:pic>
      <p:pic>
        <p:nvPicPr>
          <p:cNvPr id="14342" name="Picture 6" descr="Ako zistím, že mám dosť mlieka? | Dojčenie a mlieko | Výživa | Babetko ..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066800"/>
            <a:ext cx="3924300" cy="2621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DOJČENSKÉ OBDOBIE</a:t>
            </a:r>
            <a:endParaRPr lang="sk-SK" dirty="0"/>
          </a:p>
        </p:txBody>
      </p:sp>
      <p:pic>
        <p:nvPicPr>
          <p:cNvPr id="16386" name="Picture 2" descr="Čajík pre dojča: Odkedy a aký je vhodný? | Bábätko | Články | MAMA a J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5953125" cy="2857500"/>
          </a:xfrm>
          <a:prstGeom prst="rect">
            <a:avLst/>
          </a:prstGeom>
          <a:noFill/>
        </p:spPr>
      </p:pic>
      <p:pic>
        <p:nvPicPr>
          <p:cNvPr id="16388" name="Picture 4" descr="When Do You Teach Your Baby To Use A Spoon? Sooner Than You Thin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6752857" cy="4503738"/>
          </a:xfrm>
          <a:prstGeom prst="rect">
            <a:avLst/>
          </a:prstGeom>
          <a:noFill/>
        </p:spPr>
      </p:pic>
      <p:pic>
        <p:nvPicPr>
          <p:cNvPr id="16390" name="Picture 6" descr="Starostlivosť o detský chrup - prečo ju nezanedbať a čo si vyžaduje ..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0582" y="3429000"/>
            <a:ext cx="3963418" cy="3286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57200" y="304800"/>
            <a:ext cx="82296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BATOLIVÉ OBDOBIE</a:t>
            </a:r>
            <a:endParaRPr kumimoji="0" lang="sk-SK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dk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410" name="Picture 2" descr="Ako učiť dieťa chodiť | Mackoviahracky.s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88" y="1752600"/>
            <a:ext cx="8777512" cy="44958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228600" y="1447800"/>
            <a:ext cx="7086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 smtClean="0"/>
              <a:t>-Dieťa </a:t>
            </a:r>
            <a:r>
              <a:rPr lang="sk-SK" dirty="0" smtClean="0"/>
              <a:t>sa osamostatňuje v základných životných funkciách (chôdza, reč, prijímanie potravy, hygiena). 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381000" y="5867400"/>
            <a:ext cx="410965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-Rozvíja </a:t>
            </a:r>
            <a:r>
              <a:rPr lang="sk-SK" dirty="0" smtClean="0"/>
              <a:t>sa reč a tým aj osobnosť dieťaťa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57200" y="304800"/>
            <a:ext cx="82296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PREDŠKOLSKÝ VEK</a:t>
            </a:r>
            <a:endParaRPr kumimoji="0" lang="sk-SK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dk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434" name="Picture 2" descr="Liputan untuk taman permainan di negara ini: bermain selamat di udara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096250" cy="5400675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685800" y="1600200"/>
            <a:ext cx="7552452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Znižuje sa tempo rastu a mení sa </a:t>
            </a:r>
            <a:r>
              <a:rPr lang="sk-SK" sz="2400" b="1" dirty="0" smtClean="0"/>
              <a:t>proporcionalita</a:t>
            </a:r>
            <a:r>
              <a:rPr lang="sk-SK" sz="2400" dirty="0" smtClean="0"/>
              <a:t> tela. </a:t>
            </a:r>
            <a:endParaRPr lang="sk-SK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533400" y="5257800"/>
            <a:ext cx="7991098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Dieťa je vytiahnuté, má štíhly trup s dlhšími </a:t>
            </a:r>
            <a:r>
              <a:rPr lang="sk-SK" sz="2400" dirty="0" err="1" smtClean="0"/>
              <a:t>koncatinami</a:t>
            </a:r>
            <a:r>
              <a:rPr lang="sk-SK" sz="2400" dirty="0" smtClean="0"/>
              <a:t> a </a:t>
            </a:r>
            <a:endParaRPr lang="sk-SK" sz="2400" dirty="0" smtClean="0"/>
          </a:p>
          <a:p>
            <a:r>
              <a:rPr lang="sk-SK" sz="2400" dirty="0" smtClean="0"/>
              <a:t>menšou </a:t>
            </a:r>
            <a:r>
              <a:rPr lang="sk-SK" sz="2400" dirty="0" smtClean="0"/>
              <a:t>hlavou.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 </a:t>
            </a:r>
            <a:r>
              <a:rPr lang="sk-SK" dirty="0" smtClean="0"/>
              <a:t>- ukončuje sa osifikácia kostí</a:t>
            </a:r>
            <a:br>
              <a:rPr lang="sk-SK" dirty="0" smtClean="0"/>
            </a:br>
            <a:r>
              <a:rPr lang="sk-SK" dirty="0" smtClean="0"/>
              <a:t>- prejavuje sa rastovým a vývinovým </a:t>
            </a:r>
            <a:r>
              <a:rPr lang="sk-SK" dirty="0" smtClean="0"/>
              <a:t>pokojom</a:t>
            </a:r>
          </a:p>
          <a:p>
            <a:r>
              <a:rPr lang="sk-SK" dirty="0" smtClean="0"/>
              <a:t>- rozvíjajú sa záujmy a osobnosť dieťaťa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57200" y="304800"/>
            <a:ext cx="82296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MLADŠÍ ŠKOLSKÝ VEK</a:t>
            </a:r>
            <a:endParaRPr kumimoji="0" lang="sk-SK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dk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58" name="Picture 2" descr="Mladší školní věk – k jakým změnám ve vývoji dochází? - human.cz"/>
          <p:cNvPicPr>
            <a:picLocks noChangeAspect="1" noChangeArrowheads="1"/>
          </p:cNvPicPr>
          <p:nvPr/>
        </p:nvPicPr>
        <p:blipFill>
          <a:blip r:embed="rId2" cstate="print"/>
          <a:srcRect t="28125" b="9375"/>
          <a:stretch>
            <a:fillRect/>
          </a:stretch>
        </p:blipFill>
        <p:spPr bwMode="auto">
          <a:xfrm>
            <a:off x="914400" y="3276600"/>
            <a:ext cx="73152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- prebieha dospievanie</a:t>
            </a:r>
            <a:br>
              <a:rPr lang="sk-SK" dirty="0" smtClean="0"/>
            </a:br>
            <a:r>
              <a:rPr lang="sk-SK" dirty="0" smtClean="0"/>
              <a:t>- rast je nerovnomerný, narušuje sa pohybová koordinácia</a:t>
            </a:r>
            <a:br>
              <a:rPr lang="sk-SK" dirty="0" smtClean="0"/>
            </a:br>
            <a:r>
              <a:rPr lang="sk-SK" dirty="0" smtClean="0"/>
              <a:t>- charakteristické je zrýchlenie rastu a rozvoj pohlavných žliaz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57200" y="304800"/>
            <a:ext cx="82296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STARŠÍ ŠKOLSKÝ VEK</a:t>
            </a:r>
            <a:endParaRPr kumimoji="0" lang="sk-SK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dk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 descr="Starší školní věk (puberta) - Šance Dět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602964"/>
            <a:ext cx="4876800" cy="32550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524000"/>
            <a:ext cx="3962400" cy="4572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sk-SK" dirty="0" smtClean="0"/>
              <a:t>- vrcholí psychický aj fyzický vývin</a:t>
            </a:r>
            <a:br>
              <a:rPr lang="sk-SK" dirty="0" smtClean="0"/>
            </a:br>
            <a:endParaRPr lang="sk-SK" dirty="0" smtClean="0"/>
          </a:p>
          <a:p>
            <a:r>
              <a:rPr lang="sk-SK" dirty="0" smtClean="0"/>
              <a:t>- </a:t>
            </a:r>
            <a:r>
              <a:rPr lang="sk-SK" dirty="0" smtClean="0"/>
              <a:t>pohyby sú koordinovanejšie</a:t>
            </a:r>
            <a:br>
              <a:rPr lang="sk-SK" dirty="0" smtClean="0"/>
            </a:br>
            <a:endParaRPr lang="sk-SK" dirty="0" smtClean="0"/>
          </a:p>
          <a:p>
            <a:r>
              <a:rPr lang="sk-SK" dirty="0" smtClean="0"/>
              <a:t>- </a:t>
            </a:r>
            <a:r>
              <a:rPr lang="sk-SK" dirty="0" err="1" smtClean="0"/>
              <a:t>osifikujú</a:t>
            </a:r>
            <a:r>
              <a:rPr lang="sk-SK" dirty="0" smtClean="0"/>
              <a:t> sa rastové chrupky kostí</a:t>
            </a:r>
            <a:br>
              <a:rPr lang="sk-SK" dirty="0" smtClean="0"/>
            </a:br>
            <a:endParaRPr lang="sk-SK" dirty="0" smtClean="0"/>
          </a:p>
          <a:p>
            <a:r>
              <a:rPr lang="sk-SK" dirty="0" smtClean="0"/>
              <a:t>- </a:t>
            </a:r>
            <a:r>
              <a:rPr lang="sk-SK" dirty="0" smtClean="0"/>
              <a:t>nastáva postupné odpútavanie sa od rodiny, vytvára sa vzťah k opačnému pohlaviu</a:t>
            </a:r>
            <a:br>
              <a:rPr lang="sk-SK" dirty="0" smtClean="0"/>
            </a:br>
            <a:endParaRPr lang="sk-SK" dirty="0" smtClean="0"/>
          </a:p>
          <a:p>
            <a:r>
              <a:rPr lang="sk-SK" dirty="0" smtClean="0"/>
              <a:t>- </a:t>
            </a:r>
            <a:r>
              <a:rPr lang="sk-SK" dirty="0" smtClean="0"/>
              <a:t>treba sa venovať výchove k manželstvu a rodičovstvu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533400" y="304800"/>
            <a:ext cx="82296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ADOLESCENCIA =dorastové </a:t>
            </a:r>
            <a:r>
              <a:rPr kumimoji="0" lang="sk-SK" sz="4200" b="0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obd</a:t>
            </a:r>
            <a:r>
              <a:rPr kumimoji="0" lang="sk-SK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dk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506" name="Picture 2" descr="adolescence - Kids | Britannica Kids | Homework Help"/>
          <p:cNvPicPr>
            <a:picLocks noChangeAspect="1" noChangeArrowheads="1"/>
          </p:cNvPicPr>
          <p:nvPr/>
        </p:nvPicPr>
        <p:blipFill>
          <a:blip r:embed="rId2" cstate="print"/>
          <a:srcRect l="15094" r="11950"/>
          <a:stretch>
            <a:fillRect/>
          </a:stretch>
        </p:blipFill>
        <p:spPr bwMode="auto">
          <a:xfrm>
            <a:off x="4419600" y="1295400"/>
            <a:ext cx="44196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35</TotalTime>
  <Words>184</Words>
  <Application>Microsoft Office PowerPoint</Application>
  <PresentationFormat>Prezentácia na obrazovke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Papier</vt:lpstr>
      <vt:lpstr>POSTNATÁLNE OBDOBIE </vt:lpstr>
      <vt:lpstr>OBDOBIA:</vt:lpstr>
      <vt:lpstr>NOVORODENECKÉ OBDOBIE</vt:lpstr>
      <vt:lpstr>DOJČENSKÉ OBDOBIE</vt:lpstr>
      <vt:lpstr>Snímka 5</vt:lpstr>
      <vt:lpstr>Snímka 6</vt:lpstr>
      <vt:lpstr>Snímka 7</vt:lpstr>
      <vt:lpstr>Snímka 8</vt:lpstr>
      <vt:lpstr>Snímka 9</vt:lpstr>
      <vt:lpstr>Snímka 10</vt:lpstr>
      <vt:lpstr>Snímka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POSTNATÁLNE OBDOBIE </dc:title>
  <dc:creator>Ivana Sokolská</dc:creator>
  <cp:lastModifiedBy>sokol</cp:lastModifiedBy>
  <cp:revision>34</cp:revision>
  <dcterms:created xsi:type="dcterms:W3CDTF">2023-05-28T07:14:00Z</dcterms:created>
  <dcterms:modified xsi:type="dcterms:W3CDTF">2023-05-28T07:50:14Z</dcterms:modified>
</cp:coreProperties>
</file>