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14"/>
  </p:notesMasterIdLst>
  <p:sldIdLst>
    <p:sldId id="258" r:id="rId2"/>
    <p:sldId id="299" r:id="rId3"/>
    <p:sldId id="292" r:id="rId4"/>
    <p:sldId id="291" r:id="rId5"/>
    <p:sldId id="294" r:id="rId6"/>
    <p:sldId id="293" r:id="rId7"/>
    <p:sldId id="295" r:id="rId8"/>
    <p:sldId id="290" r:id="rId9"/>
    <p:sldId id="296" r:id="rId10"/>
    <p:sldId id="297" r:id="rId11"/>
    <p:sldId id="298" r:id="rId12"/>
    <p:sldId id="30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03" autoAdjust="0"/>
    <p:restoredTop sz="94660"/>
  </p:normalViewPr>
  <p:slideViewPr>
    <p:cSldViewPr snapToGrid="0">
      <p:cViewPr>
        <p:scale>
          <a:sx n="70" d="100"/>
          <a:sy n="70" d="100"/>
        </p:scale>
        <p:origin x="-702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01A225-EB83-4DFB-A479-4B152921BDD5}" type="datetimeFigureOut">
              <a:rPr lang="sk-SK" smtClean="0"/>
              <a:pPr/>
              <a:t>18. 5. 2021</a:t>
            </a:fld>
            <a:endParaRPr lang="sk-SK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5E4FC0-4C35-4B8B-9124-B4BF06FE7114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97167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D3FE-BF4B-417E-BA6B-37077F616B45}" type="datetimeFigureOut">
              <a:rPr lang="sk-SK" smtClean="0"/>
              <a:pPr/>
              <a:t>18. 5. 2021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601AD-F255-4617-B878-01C51A280288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92190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D3FE-BF4B-417E-BA6B-37077F616B45}" type="datetimeFigureOut">
              <a:rPr lang="sk-SK" smtClean="0"/>
              <a:pPr/>
              <a:t>18. 5. 2021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601AD-F255-4617-B878-01C51A280288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05933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D3FE-BF4B-417E-BA6B-37077F616B45}" type="datetimeFigureOut">
              <a:rPr lang="sk-SK" smtClean="0"/>
              <a:pPr/>
              <a:t>18. 5. 2021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601AD-F255-4617-B878-01C51A280288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721502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D3FE-BF4B-417E-BA6B-37077F616B45}" type="datetimeFigureOut">
              <a:rPr lang="sk-SK" smtClean="0"/>
              <a:pPr/>
              <a:t>18. 5. 2021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601AD-F255-4617-B878-01C51A280288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177981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D3FE-BF4B-417E-BA6B-37077F616B45}" type="datetimeFigureOut">
              <a:rPr lang="sk-SK" smtClean="0"/>
              <a:pPr/>
              <a:t>18. 5. 2021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601AD-F255-4617-B878-01C51A280288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184552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D3FE-BF4B-417E-BA6B-37077F616B45}" type="datetimeFigureOut">
              <a:rPr lang="sk-SK" smtClean="0"/>
              <a:pPr/>
              <a:t>18. 5. 2021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601AD-F255-4617-B878-01C51A280288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817642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D3FE-BF4B-417E-BA6B-37077F616B45}" type="datetimeFigureOut">
              <a:rPr lang="sk-SK" smtClean="0"/>
              <a:pPr/>
              <a:t>18. 5. 2021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601AD-F255-4617-B878-01C51A280288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423942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D3FE-BF4B-417E-BA6B-37077F616B45}" type="datetimeFigureOut">
              <a:rPr lang="sk-SK" smtClean="0"/>
              <a:pPr/>
              <a:t>18. 5. 2021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601AD-F255-4617-B878-01C51A280288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88574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D3FE-BF4B-417E-BA6B-37077F616B45}" type="datetimeFigureOut">
              <a:rPr lang="sk-SK" smtClean="0"/>
              <a:pPr/>
              <a:t>18. 5. 2021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601AD-F255-4617-B878-01C51A280288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85049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D3FE-BF4B-417E-BA6B-37077F616B45}" type="datetimeFigureOut">
              <a:rPr lang="sk-SK" smtClean="0"/>
              <a:pPr/>
              <a:t>18. 5. 2021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601AD-F255-4617-B878-01C51A280288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47574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D3FE-BF4B-417E-BA6B-37077F616B45}" type="datetimeFigureOut">
              <a:rPr lang="sk-SK" smtClean="0"/>
              <a:pPr/>
              <a:t>18. 5. 2021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601AD-F255-4617-B878-01C51A280288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35258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D3FE-BF4B-417E-BA6B-37077F616B45}" type="datetimeFigureOut">
              <a:rPr lang="sk-SK" smtClean="0"/>
              <a:pPr/>
              <a:t>18. 5. 2021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601AD-F255-4617-B878-01C51A280288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94548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D3FE-BF4B-417E-BA6B-37077F616B45}" type="datetimeFigureOut">
              <a:rPr lang="sk-SK" smtClean="0"/>
              <a:pPr/>
              <a:t>18. 5. 2021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601AD-F255-4617-B878-01C51A280288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40282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D3FE-BF4B-417E-BA6B-37077F616B45}" type="datetimeFigureOut">
              <a:rPr lang="sk-SK" smtClean="0"/>
              <a:pPr/>
              <a:t>18. 5. 2021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601AD-F255-4617-B878-01C51A280288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26930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D3FE-BF4B-417E-BA6B-37077F616B45}" type="datetimeFigureOut">
              <a:rPr lang="sk-SK" smtClean="0"/>
              <a:pPr/>
              <a:t>18. 5. 2021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601AD-F255-4617-B878-01C51A280288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89089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601AD-F255-4617-B878-01C51A280288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D3FE-BF4B-417E-BA6B-37077F616B45}" type="datetimeFigureOut">
              <a:rPr lang="sk-SK" smtClean="0"/>
              <a:pPr/>
              <a:t>18. 5. 2021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83511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DD3FE-BF4B-417E-BA6B-37077F616B45}" type="datetimeFigureOut">
              <a:rPr lang="sk-SK" smtClean="0"/>
              <a:pPr/>
              <a:t>18. 5. 2021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7B601AD-F255-4617-B878-01C51A280288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47571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testy-matika-fyzika-chemia.wz.sk/chemia/termochemia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="" xmlns:a16="http://schemas.microsoft.com/office/drawing/2014/main" id="{13CBBB13-C97C-4641-8F81-CC6423B410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07636" y="1036808"/>
            <a:ext cx="7766936" cy="1646302"/>
          </a:xfrm>
        </p:spPr>
        <p:txBody>
          <a:bodyPr/>
          <a:lstStyle/>
          <a:p>
            <a:pPr algn="ctr"/>
            <a:r>
              <a:rPr lang="sk-SK" b="1" dirty="0" err="1" smtClean="0">
                <a:solidFill>
                  <a:schemeClr val="accent1">
                    <a:lumMod val="50000"/>
                  </a:schemeClr>
                </a:solidFill>
              </a:rPr>
              <a:t>Termochemické</a:t>
            </a:r>
            <a:r>
              <a:rPr lang="sk-SK" b="1" dirty="0" smtClean="0">
                <a:solidFill>
                  <a:schemeClr val="accent1">
                    <a:lumMod val="50000"/>
                  </a:schemeClr>
                </a:solidFill>
              </a:rPr>
              <a:t> zákony</a:t>
            </a:r>
            <a:endParaRPr lang="sk-SK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9" name="Obrázek 8">
            <a:extLst>
              <a:ext uri="{FF2B5EF4-FFF2-40B4-BE49-F238E27FC236}">
                <a16:creationId xmlns="" xmlns:a16="http://schemas.microsoft.com/office/drawing/2014/main" id="{EA8C40AB-6CC8-47C9-A001-6E9310D2A2F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687" y="3158196"/>
            <a:ext cx="2337259" cy="320172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13" t="37126" r="59996" b="13576"/>
          <a:stretch/>
        </p:blipFill>
        <p:spPr bwMode="auto">
          <a:xfrm>
            <a:off x="7983416" y="3094892"/>
            <a:ext cx="2236764" cy="3418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12" t="50739" r="56153" b="4723"/>
          <a:stretch/>
        </p:blipFill>
        <p:spPr bwMode="auto">
          <a:xfrm>
            <a:off x="3903260" y="3271545"/>
            <a:ext cx="3166282" cy="308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359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68490" y="282054"/>
            <a:ext cx="11518710" cy="1320800"/>
          </a:xfrm>
        </p:spPr>
        <p:txBody>
          <a:bodyPr>
            <a:normAutofit fontScale="90000"/>
          </a:bodyPr>
          <a:lstStyle/>
          <a:p>
            <a:pPr algn="ctr"/>
            <a:r>
              <a:rPr lang="cs-CZ" b="1" dirty="0" smtClean="0">
                <a:solidFill>
                  <a:schemeClr val="accent5">
                    <a:lumMod val="50000"/>
                  </a:schemeClr>
                </a:solidFill>
              </a:rPr>
              <a:t>1.Výpočet ZLUČOVACIEHO </a:t>
            </a:r>
            <a:r>
              <a:rPr lang="cs-CZ" b="1" dirty="0" err="1" smtClean="0">
                <a:solidFill>
                  <a:schemeClr val="accent5">
                    <a:lumMod val="50000"/>
                  </a:schemeClr>
                </a:solidFill>
              </a:rPr>
              <a:t>reakčného</a:t>
            </a:r>
            <a:r>
              <a:rPr lang="cs-CZ" b="1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cs-CZ" b="1" dirty="0">
                <a:solidFill>
                  <a:schemeClr val="accent5">
                    <a:lumMod val="50000"/>
                  </a:schemeClr>
                </a:solidFill>
              </a:rPr>
              <a:t>tepla z </a:t>
            </a:r>
            <a:r>
              <a:rPr lang="cs-CZ" b="1" dirty="0" err="1">
                <a:solidFill>
                  <a:schemeClr val="accent5">
                    <a:lumMod val="50000"/>
                  </a:schemeClr>
                </a:solidFill>
              </a:rPr>
              <a:t>tabuľkových</a:t>
            </a:r>
            <a:r>
              <a:rPr lang="cs-CZ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cs-CZ" b="1" dirty="0" err="1">
                <a:solidFill>
                  <a:schemeClr val="accent5">
                    <a:lumMod val="50000"/>
                  </a:schemeClr>
                </a:solidFill>
              </a:rPr>
              <a:t>hodn</a:t>
            </a:r>
            <a:r>
              <a:rPr lang="cs-CZ" b="1" i="1" dirty="0" err="1">
                <a:solidFill>
                  <a:schemeClr val="accent5">
                    <a:lumMod val="50000"/>
                  </a:schemeClr>
                </a:solidFill>
              </a:rPr>
              <a:t>ôt</a:t>
            </a:r>
            <a:r>
              <a:rPr lang="cs-CZ" dirty="0">
                <a:solidFill>
                  <a:schemeClr val="accent5">
                    <a:lumMod val="50000"/>
                  </a:schemeClr>
                </a:solidFill>
              </a:rPr>
              <a:t/>
            </a:r>
            <a:br>
              <a:rPr lang="cs-CZ" dirty="0">
                <a:solidFill>
                  <a:schemeClr val="accent5">
                    <a:lumMod val="50000"/>
                  </a:schemeClr>
                </a:solidFill>
              </a:rPr>
            </a:br>
            <a:endParaRPr lang="sk-SK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171180" y="1801504"/>
            <a:ext cx="10773138" cy="455411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cs-CZ" i="1" dirty="0"/>
          </a:p>
          <a:p>
            <a:pPr marL="0" indent="0">
              <a:buNone/>
            </a:pPr>
            <a:endParaRPr lang="cs-CZ" dirty="0"/>
          </a:p>
          <a:p>
            <a:endParaRPr lang="cs-CZ" dirty="0"/>
          </a:p>
          <a:p>
            <a:pPr marL="0" indent="0">
              <a:buNone/>
            </a:pPr>
            <a:r>
              <a:rPr lang="el-GR" sz="2400" dirty="0"/>
              <a:t>ν – </a:t>
            </a:r>
            <a:r>
              <a:rPr lang="cs-CZ" sz="2400" dirty="0"/>
              <a:t>stechiometrický </a:t>
            </a:r>
            <a:r>
              <a:rPr lang="cs-CZ" sz="2400" dirty="0" smtClean="0"/>
              <a:t>koeficient !!!!!!!!!!!</a:t>
            </a:r>
          </a:p>
          <a:p>
            <a:endParaRPr lang="cs-CZ" dirty="0"/>
          </a:p>
          <a:p>
            <a:pPr marL="0" indent="0">
              <a:buNone/>
            </a:pPr>
            <a:endParaRPr lang="cs-CZ" dirty="0"/>
          </a:p>
        </p:txBody>
      </p:sp>
      <p:sp>
        <p:nvSpPr>
          <p:cNvPr id="4" name="Zaoblený obdĺžnik 3"/>
          <p:cNvSpPr/>
          <p:nvPr/>
        </p:nvSpPr>
        <p:spPr>
          <a:xfrm>
            <a:off x="150125" y="1317007"/>
            <a:ext cx="11887199" cy="1671853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800" i="1" dirty="0" err="1" smtClean="0">
                <a:solidFill>
                  <a:schemeClr val="tx1"/>
                </a:solidFill>
              </a:rPr>
              <a:t>Zlučovacie</a:t>
            </a:r>
            <a:r>
              <a:rPr lang="cs-CZ" sz="2800" i="1" dirty="0" smtClean="0">
                <a:solidFill>
                  <a:schemeClr val="tx1"/>
                </a:solidFill>
              </a:rPr>
              <a:t> teplo </a:t>
            </a:r>
            <a:r>
              <a:rPr lang="cs-CZ" sz="2800" i="1" dirty="0" err="1" smtClean="0">
                <a:solidFill>
                  <a:schemeClr val="tx1"/>
                </a:solidFill>
              </a:rPr>
              <a:t>reakcie</a:t>
            </a:r>
            <a:r>
              <a:rPr lang="cs-CZ" sz="2800" i="1" dirty="0" smtClean="0">
                <a:solidFill>
                  <a:schemeClr val="tx1"/>
                </a:solidFill>
              </a:rPr>
              <a:t> </a:t>
            </a:r>
            <a:r>
              <a:rPr lang="cs-CZ" sz="2800" i="1" dirty="0" err="1" smtClean="0">
                <a:solidFill>
                  <a:schemeClr val="tx1"/>
                </a:solidFill>
              </a:rPr>
              <a:t>vypočítame</a:t>
            </a:r>
            <a:r>
              <a:rPr lang="cs-CZ" sz="2800" i="1" dirty="0" smtClean="0">
                <a:solidFill>
                  <a:schemeClr val="tx1"/>
                </a:solidFill>
              </a:rPr>
              <a:t>  </a:t>
            </a:r>
            <a:r>
              <a:rPr lang="cs-CZ" sz="2800" i="1" dirty="0" err="1">
                <a:solidFill>
                  <a:schemeClr val="tx1"/>
                </a:solidFill>
              </a:rPr>
              <a:t>ako</a:t>
            </a:r>
            <a:r>
              <a:rPr lang="cs-CZ" sz="2800" i="1" dirty="0">
                <a:solidFill>
                  <a:schemeClr val="tx1"/>
                </a:solidFill>
              </a:rPr>
              <a:t> </a:t>
            </a:r>
            <a:r>
              <a:rPr lang="cs-CZ" sz="2800" i="1" dirty="0" err="1">
                <a:solidFill>
                  <a:srgbClr val="FF0000"/>
                </a:solidFill>
              </a:rPr>
              <a:t>rozdiel</a:t>
            </a:r>
            <a:r>
              <a:rPr lang="cs-CZ" sz="2800" i="1" dirty="0"/>
              <a:t> </a:t>
            </a:r>
            <a:r>
              <a:rPr lang="cs-CZ" sz="2800" i="1" dirty="0" err="1">
                <a:solidFill>
                  <a:schemeClr val="tx1"/>
                </a:solidFill>
              </a:rPr>
              <a:t>súčtu</a:t>
            </a:r>
            <a:r>
              <a:rPr lang="cs-CZ" sz="2800" i="1" dirty="0">
                <a:solidFill>
                  <a:schemeClr val="tx1"/>
                </a:solidFill>
              </a:rPr>
              <a:t> </a:t>
            </a:r>
            <a:r>
              <a:rPr lang="cs-CZ" sz="2800" i="1" dirty="0" err="1">
                <a:solidFill>
                  <a:schemeClr val="tx1"/>
                </a:solidFill>
              </a:rPr>
              <a:t>zlučovacieho</a:t>
            </a:r>
            <a:r>
              <a:rPr lang="cs-CZ" sz="2800" i="1" dirty="0">
                <a:solidFill>
                  <a:schemeClr val="tx1"/>
                </a:solidFill>
              </a:rPr>
              <a:t> tepla </a:t>
            </a:r>
            <a:r>
              <a:rPr lang="cs-CZ" sz="2800" i="1" dirty="0" err="1">
                <a:solidFill>
                  <a:srgbClr val="FF0000"/>
                </a:solidFill>
              </a:rPr>
              <a:t>produktov</a:t>
            </a:r>
            <a:r>
              <a:rPr lang="cs-CZ" sz="2800" i="1" dirty="0">
                <a:solidFill>
                  <a:srgbClr val="FF0000"/>
                </a:solidFill>
              </a:rPr>
              <a:t> </a:t>
            </a:r>
            <a:r>
              <a:rPr lang="cs-CZ" sz="2800" i="1" dirty="0">
                <a:solidFill>
                  <a:schemeClr val="tx1"/>
                </a:solidFill>
              </a:rPr>
              <a:t>a </a:t>
            </a:r>
            <a:r>
              <a:rPr lang="cs-CZ" sz="2800" i="1" dirty="0" err="1">
                <a:solidFill>
                  <a:schemeClr val="tx1"/>
                </a:solidFill>
              </a:rPr>
              <a:t>súčtu</a:t>
            </a:r>
            <a:r>
              <a:rPr lang="cs-CZ" sz="2800" i="1" dirty="0">
                <a:solidFill>
                  <a:schemeClr val="tx1"/>
                </a:solidFill>
              </a:rPr>
              <a:t> </a:t>
            </a:r>
            <a:r>
              <a:rPr lang="cs-CZ" sz="2800" i="1" dirty="0" err="1">
                <a:solidFill>
                  <a:schemeClr val="tx1"/>
                </a:solidFill>
              </a:rPr>
              <a:t>zlučovacieho</a:t>
            </a:r>
            <a:r>
              <a:rPr lang="cs-CZ" sz="2800" i="1" dirty="0">
                <a:solidFill>
                  <a:schemeClr val="tx1"/>
                </a:solidFill>
              </a:rPr>
              <a:t> tepla</a:t>
            </a:r>
            <a:r>
              <a:rPr lang="cs-CZ" sz="2800" i="1" dirty="0"/>
              <a:t> </a:t>
            </a:r>
            <a:r>
              <a:rPr lang="cs-CZ" sz="2800" i="1" dirty="0" err="1" smtClean="0">
                <a:solidFill>
                  <a:srgbClr val="FF0000"/>
                </a:solidFill>
              </a:rPr>
              <a:t>reaktantov</a:t>
            </a:r>
            <a:r>
              <a:rPr lang="cs-CZ" sz="2800" i="1" dirty="0" smtClean="0">
                <a:solidFill>
                  <a:srgbClr val="FF0000"/>
                </a:solidFill>
              </a:rPr>
              <a:t>:</a:t>
            </a:r>
          </a:p>
          <a:p>
            <a:pPr algn="ctr"/>
            <a:r>
              <a:rPr lang="cs-CZ" sz="3200" dirty="0" smtClean="0">
                <a:solidFill>
                  <a:srgbClr val="7030A0"/>
                </a:solidFill>
              </a:rPr>
              <a:t>∆</a:t>
            </a:r>
            <a:r>
              <a:rPr lang="cs-CZ" sz="3200" b="1" dirty="0">
                <a:solidFill>
                  <a:srgbClr val="7030A0"/>
                </a:solidFill>
              </a:rPr>
              <a:t>H</a:t>
            </a:r>
            <a:r>
              <a:rPr lang="cs-CZ" sz="3200" b="1" baseline="30000" dirty="0">
                <a:solidFill>
                  <a:srgbClr val="7030A0"/>
                </a:solidFill>
              </a:rPr>
              <a:t>0</a:t>
            </a:r>
            <a:r>
              <a:rPr lang="cs-CZ" sz="3200" b="1" dirty="0">
                <a:solidFill>
                  <a:srgbClr val="7030A0"/>
                </a:solidFill>
              </a:rPr>
              <a:t> =</a:t>
            </a:r>
            <a:r>
              <a:rPr lang="cs-CZ" sz="3200" dirty="0">
                <a:solidFill>
                  <a:srgbClr val="7030A0"/>
                </a:solidFill>
              </a:rPr>
              <a:t>∑</a:t>
            </a:r>
            <a:r>
              <a:rPr lang="cs-CZ" sz="3200" baseline="-25000" dirty="0" err="1">
                <a:solidFill>
                  <a:srgbClr val="7030A0"/>
                </a:solidFill>
              </a:rPr>
              <a:t>prod</a:t>
            </a:r>
            <a:r>
              <a:rPr lang="cs-CZ" sz="3200" dirty="0">
                <a:solidFill>
                  <a:srgbClr val="7030A0"/>
                </a:solidFill>
              </a:rPr>
              <a:t>│</a:t>
            </a:r>
            <a:r>
              <a:rPr lang="el-GR" sz="3200" dirty="0">
                <a:solidFill>
                  <a:srgbClr val="7030A0"/>
                </a:solidFill>
              </a:rPr>
              <a:t>ν│(∆</a:t>
            </a:r>
            <a:r>
              <a:rPr lang="cs-CZ" sz="3200" dirty="0">
                <a:solidFill>
                  <a:srgbClr val="7030A0"/>
                </a:solidFill>
              </a:rPr>
              <a:t>H</a:t>
            </a:r>
            <a:r>
              <a:rPr lang="cs-CZ" sz="3200" baseline="30000" dirty="0">
                <a:solidFill>
                  <a:srgbClr val="7030A0"/>
                </a:solidFill>
              </a:rPr>
              <a:t>0</a:t>
            </a:r>
            <a:r>
              <a:rPr lang="cs-CZ" sz="3200" dirty="0">
                <a:solidFill>
                  <a:srgbClr val="7030A0"/>
                </a:solidFill>
              </a:rPr>
              <a:t>)</a:t>
            </a:r>
            <a:r>
              <a:rPr lang="cs-CZ" sz="3200" baseline="-25000" dirty="0" err="1">
                <a:solidFill>
                  <a:srgbClr val="7030A0"/>
                </a:solidFill>
              </a:rPr>
              <a:t>zluč</a:t>
            </a:r>
            <a:r>
              <a:rPr lang="cs-CZ" sz="3200" dirty="0">
                <a:solidFill>
                  <a:srgbClr val="7030A0"/>
                </a:solidFill>
              </a:rPr>
              <a:t> - ∑</a:t>
            </a:r>
            <a:r>
              <a:rPr lang="cs-CZ" sz="3200" baseline="-25000" dirty="0" err="1">
                <a:solidFill>
                  <a:srgbClr val="7030A0"/>
                </a:solidFill>
              </a:rPr>
              <a:t>reakt</a:t>
            </a:r>
            <a:r>
              <a:rPr lang="cs-CZ" sz="3200" dirty="0">
                <a:solidFill>
                  <a:srgbClr val="7030A0"/>
                </a:solidFill>
              </a:rPr>
              <a:t>│</a:t>
            </a:r>
            <a:r>
              <a:rPr lang="el-GR" sz="3200" dirty="0">
                <a:solidFill>
                  <a:srgbClr val="7030A0"/>
                </a:solidFill>
              </a:rPr>
              <a:t>ν│(∆</a:t>
            </a:r>
            <a:r>
              <a:rPr lang="cs-CZ" sz="3200" dirty="0">
                <a:solidFill>
                  <a:srgbClr val="7030A0"/>
                </a:solidFill>
              </a:rPr>
              <a:t>H</a:t>
            </a:r>
            <a:r>
              <a:rPr lang="cs-CZ" sz="3200" baseline="30000" dirty="0">
                <a:solidFill>
                  <a:srgbClr val="7030A0"/>
                </a:solidFill>
              </a:rPr>
              <a:t>0</a:t>
            </a:r>
            <a:r>
              <a:rPr lang="cs-CZ" sz="3200" dirty="0">
                <a:solidFill>
                  <a:srgbClr val="7030A0"/>
                </a:solidFill>
              </a:rPr>
              <a:t>)</a:t>
            </a:r>
            <a:r>
              <a:rPr lang="cs-CZ" sz="3200" baseline="-25000" dirty="0" err="1">
                <a:solidFill>
                  <a:srgbClr val="7030A0"/>
                </a:solidFill>
              </a:rPr>
              <a:t>zluč</a:t>
            </a:r>
            <a:endParaRPr lang="cs-CZ" sz="3200" dirty="0">
              <a:solidFill>
                <a:srgbClr val="7030A0"/>
              </a:solidFill>
            </a:endParaRPr>
          </a:p>
          <a:p>
            <a:pPr algn="ctr"/>
            <a:endParaRPr lang="sk-SK" sz="3200" dirty="0">
              <a:solidFill>
                <a:srgbClr val="7030A0"/>
              </a:solidFill>
            </a:endParaRPr>
          </a:p>
        </p:txBody>
      </p:sp>
      <p:sp>
        <p:nvSpPr>
          <p:cNvPr id="5" name="Zaoblený obdĺžnik 4"/>
          <p:cNvSpPr/>
          <p:nvPr/>
        </p:nvSpPr>
        <p:spPr>
          <a:xfrm>
            <a:off x="245659" y="3514298"/>
            <a:ext cx="5627428" cy="3343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000" b="1" u="sng" dirty="0" err="1">
                <a:solidFill>
                  <a:srgbClr val="002060"/>
                </a:solidFill>
              </a:rPr>
              <a:t>Príklad</a:t>
            </a:r>
            <a:r>
              <a:rPr lang="cs-CZ" sz="2000" b="1" u="sng" dirty="0">
                <a:solidFill>
                  <a:srgbClr val="002060"/>
                </a:solidFill>
              </a:rPr>
              <a:t> 1:</a:t>
            </a:r>
            <a:endParaRPr lang="cs-CZ" sz="2000" dirty="0">
              <a:solidFill>
                <a:srgbClr val="002060"/>
              </a:solidFill>
            </a:endParaRPr>
          </a:p>
          <a:p>
            <a:r>
              <a:rPr lang="sk-SK" sz="2400" dirty="0">
                <a:solidFill>
                  <a:schemeClr val="tx2"/>
                </a:solidFill>
              </a:rPr>
              <a:t>Vypočítajte reakčné teplo reakcie:</a:t>
            </a:r>
          </a:p>
          <a:p>
            <a:r>
              <a:rPr lang="sk-SK" sz="2400" dirty="0">
                <a:solidFill>
                  <a:schemeClr val="tx2"/>
                </a:solidFill>
              </a:rPr>
              <a:t>CO</a:t>
            </a:r>
            <a:r>
              <a:rPr lang="sk-SK" sz="2400" baseline="-25000" dirty="0">
                <a:solidFill>
                  <a:schemeClr val="tx2"/>
                </a:solidFill>
              </a:rPr>
              <a:t>2</a:t>
            </a:r>
            <a:r>
              <a:rPr lang="sk-SK" sz="2400" dirty="0">
                <a:solidFill>
                  <a:schemeClr val="tx2"/>
                </a:solidFill>
              </a:rPr>
              <a:t>(g) + H</a:t>
            </a:r>
            <a:r>
              <a:rPr lang="sk-SK" sz="2400" baseline="-25000" dirty="0">
                <a:solidFill>
                  <a:schemeClr val="tx2"/>
                </a:solidFill>
              </a:rPr>
              <a:t>2</a:t>
            </a:r>
            <a:r>
              <a:rPr lang="sk-SK" sz="2400" dirty="0">
                <a:solidFill>
                  <a:schemeClr val="tx2"/>
                </a:solidFill>
              </a:rPr>
              <a:t>(g) → CO(g) + H</a:t>
            </a:r>
            <a:r>
              <a:rPr lang="sk-SK" sz="2400" baseline="-25000" dirty="0">
                <a:solidFill>
                  <a:schemeClr val="tx2"/>
                </a:solidFill>
              </a:rPr>
              <a:t>2</a:t>
            </a:r>
            <a:r>
              <a:rPr lang="sk-SK" sz="2400" dirty="0">
                <a:solidFill>
                  <a:schemeClr val="tx2"/>
                </a:solidFill>
              </a:rPr>
              <a:t>O(g)</a:t>
            </a:r>
          </a:p>
          <a:p>
            <a:r>
              <a:rPr lang="sk-SK" sz="2400" dirty="0">
                <a:solidFill>
                  <a:schemeClr val="tx2"/>
                </a:solidFill>
              </a:rPr>
              <a:t>keď sú známe zlučovacie teplá</a:t>
            </a:r>
          </a:p>
          <a:p>
            <a:r>
              <a:rPr lang="el-GR" sz="2400" dirty="0" smtClean="0">
                <a:solidFill>
                  <a:schemeClr val="tx2"/>
                </a:solidFill>
              </a:rPr>
              <a:t>Δ</a:t>
            </a:r>
            <a:r>
              <a:rPr lang="sk-SK" sz="2400" dirty="0">
                <a:solidFill>
                  <a:schemeClr val="tx2"/>
                </a:solidFill>
              </a:rPr>
              <a:t>H°</a:t>
            </a:r>
            <a:r>
              <a:rPr lang="sk-SK" sz="2400" baseline="-25000" dirty="0">
                <a:solidFill>
                  <a:schemeClr val="tx2"/>
                </a:solidFill>
              </a:rPr>
              <a:t>zluč</a:t>
            </a:r>
            <a:r>
              <a:rPr lang="sk-SK" sz="2400" dirty="0">
                <a:solidFill>
                  <a:schemeClr val="tx2"/>
                </a:solidFill>
              </a:rPr>
              <a:t>,</a:t>
            </a:r>
            <a:r>
              <a:rPr lang="sk-SK" sz="2400" baseline="-25000" dirty="0">
                <a:solidFill>
                  <a:schemeClr val="tx2"/>
                </a:solidFill>
              </a:rPr>
              <a:t>CO2(g)</a:t>
            </a:r>
            <a:r>
              <a:rPr lang="sk-SK" sz="2400" dirty="0">
                <a:solidFill>
                  <a:schemeClr val="tx2"/>
                </a:solidFill>
              </a:rPr>
              <a:t> = -410,34 kJ.mol</a:t>
            </a:r>
            <a:r>
              <a:rPr lang="sk-SK" sz="2400" baseline="30000" dirty="0">
                <a:solidFill>
                  <a:schemeClr val="tx2"/>
                </a:solidFill>
              </a:rPr>
              <a:t>-1</a:t>
            </a:r>
            <a:endParaRPr lang="sk-SK" sz="2400" dirty="0">
              <a:solidFill>
                <a:schemeClr val="tx2"/>
              </a:solidFill>
            </a:endParaRPr>
          </a:p>
          <a:p>
            <a:r>
              <a:rPr lang="el-GR" sz="2400" dirty="0" smtClean="0">
                <a:solidFill>
                  <a:schemeClr val="tx2"/>
                </a:solidFill>
              </a:rPr>
              <a:t>Δ</a:t>
            </a:r>
            <a:r>
              <a:rPr lang="sk-SK" sz="2400" dirty="0" err="1" smtClean="0">
                <a:solidFill>
                  <a:schemeClr val="tx2"/>
                </a:solidFill>
              </a:rPr>
              <a:t>H°</a:t>
            </a:r>
            <a:r>
              <a:rPr lang="sk-SK" sz="2400" baseline="-25000" dirty="0" err="1" smtClean="0">
                <a:solidFill>
                  <a:schemeClr val="tx2"/>
                </a:solidFill>
              </a:rPr>
              <a:t>zluč,CO</a:t>
            </a:r>
            <a:r>
              <a:rPr lang="sk-SK" sz="2400" baseline="-25000" dirty="0" smtClean="0">
                <a:solidFill>
                  <a:schemeClr val="tx2"/>
                </a:solidFill>
              </a:rPr>
              <a:t>(g</a:t>
            </a:r>
            <a:r>
              <a:rPr lang="sk-SK" sz="2400" baseline="-25000" dirty="0">
                <a:solidFill>
                  <a:schemeClr val="tx2"/>
                </a:solidFill>
              </a:rPr>
              <a:t>)</a:t>
            </a:r>
            <a:r>
              <a:rPr lang="sk-SK" sz="2400" dirty="0">
                <a:solidFill>
                  <a:schemeClr val="tx2"/>
                </a:solidFill>
              </a:rPr>
              <a:t> = -124,74 kJ.mol</a:t>
            </a:r>
            <a:r>
              <a:rPr lang="sk-SK" sz="2400" baseline="30000" dirty="0">
                <a:solidFill>
                  <a:schemeClr val="tx2"/>
                </a:solidFill>
              </a:rPr>
              <a:t>-1</a:t>
            </a:r>
            <a:endParaRPr lang="sk-SK" sz="2400" dirty="0">
              <a:solidFill>
                <a:schemeClr val="tx2"/>
              </a:solidFill>
            </a:endParaRPr>
          </a:p>
          <a:p>
            <a:r>
              <a:rPr lang="el-GR" sz="2400" dirty="0" smtClean="0">
                <a:solidFill>
                  <a:schemeClr val="tx2"/>
                </a:solidFill>
              </a:rPr>
              <a:t>Δ</a:t>
            </a:r>
            <a:r>
              <a:rPr lang="sk-SK" sz="2400" dirty="0" smtClean="0">
                <a:solidFill>
                  <a:schemeClr val="tx2"/>
                </a:solidFill>
              </a:rPr>
              <a:t>H°</a:t>
            </a:r>
            <a:r>
              <a:rPr lang="sk-SK" sz="2400" baseline="-25000" dirty="0" smtClean="0">
                <a:solidFill>
                  <a:schemeClr val="tx2"/>
                </a:solidFill>
              </a:rPr>
              <a:t>zluč</a:t>
            </a:r>
            <a:r>
              <a:rPr lang="sk-SK" sz="2400" dirty="0" smtClean="0">
                <a:solidFill>
                  <a:schemeClr val="tx2"/>
                </a:solidFill>
              </a:rPr>
              <a:t>,</a:t>
            </a:r>
            <a:r>
              <a:rPr lang="sk-SK" sz="2400" baseline="-25000" dirty="0" smtClean="0">
                <a:solidFill>
                  <a:schemeClr val="tx2"/>
                </a:solidFill>
              </a:rPr>
              <a:t>H2O</a:t>
            </a:r>
            <a:r>
              <a:rPr lang="sk-SK" sz="2400" dirty="0" smtClean="0">
                <a:solidFill>
                  <a:schemeClr val="tx2"/>
                </a:solidFill>
              </a:rPr>
              <a:t>(g</a:t>
            </a:r>
            <a:r>
              <a:rPr lang="sk-SK" sz="2400" dirty="0">
                <a:solidFill>
                  <a:schemeClr val="tx2"/>
                </a:solidFill>
              </a:rPr>
              <a:t>) = - 242,76.kJ mo1</a:t>
            </a:r>
            <a:r>
              <a:rPr lang="sk-SK" sz="2400" baseline="30000" dirty="0">
                <a:solidFill>
                  <a:schemeClr val="tx2"/>
                </a:solidFill>
              </a:rPr>
              <a:t>-1</a:t>
            </a:r>
            <a:endParaRPr lang="sk-SK" sz="2400" dirty="0">
              <a:solidFill>
                <a:schemeClr val="tx2"/>
              </a:solidFill>
            </a:endParaRPr>
          </a:p>
          <a:p>
            <a:r>
              <a:rPr lang="el-GR" sz="2400" dirty="0" smtClean="0">
                <a:solidFill>
                  <a:schemeClr val="tx2"/>
                </a:solidFill>
              </a:rPr>
              <a:t>Δ</a:t>
            </a:r>
            <a:r>
              <a:rPr lang="sk-SK" sz="2400" dirty="0" smtClean="0">
                <a:solidFill>
                  <a:schemeClr val="tx2"/>
                </a:solidFill>
              </a:rPr>
              <a:t>H°</a:t>
            </a:r>
            <a:r>
              <a:rPr lang="sk-SK" sz="2400" baseline="-25000" dirty="0" smtClean="0">
                <a:solidFill>
                  <a:schemeClr val="tx2"/>
                </a:solidFill>
              </a:rPr>
              <a:t>zluč</a:t>
            </a:r>
            <a:r>
              <a:rPr lang="sk-SK" sz="2400" dirty="0" smtClean="0">
                <a:solidFill>
                  <a:schemeClr val="tx2"/>
                </a:solidFill>
              </a:rPr>
              <a:t>,</a:t>
            </a:r>
            <a:r>
              <a:rPr lang="sk-SK" sz="2400" baseline="-25000" dirty="0" smtClean="0">
                <a:solidFill>
                  <a:schemeClr val="tx2"/>
                </a:solidFill>
              </a:rPr>
              <a:t>H2</a:t>
            </a:r>
            <a:r>
              <a:rPr lang="sk-SK" sz="2400" dirty="0" smtClean="0">
                <a:solidFill>
                  <a:schemeClr val="tx2"/>
                </a:solidFill>
              </a:rPr>
              <a:t>(g</a:t>
            </a:r>
            <a:r>
              <a:rPr lang="sk-SK" sz="2400" dirty="0">
                <a:solidFill>
                  <a:schemeClr val="tx2"/>
                </a:solidFill>
              </a:rPr>
              <a:t>) = 0 kJ.mol</a:t>
            </a:r>
            <a:r>
              <a:rPr lang="sk-SK" sz="2400" baseline="30000" dirty="0">
                <a:solidFill>
                  <a:schemeClr val="tx2"/>
                </a:solidFill>
              </a:rPr>
              <a:t>-1</a:t>
            </a:r>
            <a:endParaRPr lang="sk-SK" sz="2400" dirty="0">
              <a:solidFill>
                <a:schemeClr val="tx2"/>
              </a:solidFill>
            </a:endParaRPr>
          </a:p>
        </p:txBody>
      </p:sp>
      <p:sp>
        <p:nvSpPr>
          <p:cNvPr id="6" name="Zaoblený obdĺžnik 5"/>
          <p:cNvSpPr/>
          <p:nvPr/>
        </p:nvSpPr>
        <p:spPr>
          <a:xfrm>
            <a:off x="5873087" y="3514298"/>
            <a:ext cx="6318913" cy="32413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cs-CZ" sz="2400" b="1" u="sng" dirty="0" smtClean="0">
              <a:solidFill>
                <a:srgbClr val="002060"/>
              </a:solidFill>
            </a:endParaRPr>
          </a:p>
          <a:p>
            <a:endParaRPr lang="cs-CZ" sz="2400" b="1" u="sng" dirty="0">
              <a:solidFill>
                <a:srgbClr val="002060"/>
              </a:solidFill>
            </a:endParaRPr>
          </a:p>
          <a:p>
            <a:r>
              <a:rPr lang="cs-CZ" sz="2400" b="1" u="sng" dirty="0" err="1" smtClean="0">
                <a:solidFill>
                  <a:srgbClr val="002060"/>
                </a:solidFill>
              </a:rPr>
              <a:t>Riešenie</a:t>
            </a:r>
            <a:r>
              <a:rPr lang="cs-CZ" sz="2400" b="1" u="sng" dirty="0" smtClean="0">
                <a:solidFill>
                  <a:srgbClr val="002060"/>
                </a:solidFill>
              </a:rPr>
              <a:t> </a:t>
            </a:r>
            <a:r>
              <a:rPr lang="cs-CZ" sz="2400" b="1" u="sng" dirty="0">
                <a:solidFill>
                  <a:srgbClr val="002060"/>
                </a:solidFill>
              </a:rPr>
              <a:t>1:</a:t>
            </a:r>
            <a:endParaRPr lang="cs-CZ" sz="2400" dirty="0">
              <a:solidFill>
                <a:srgbClr val="002060"/>
              </a:solidFill>
            </a:endParaRPr>
          </a:p>
          <a:p>
            <a:r>
              <a:rPr lang="el-GR" sz="2400" dirty="0" smtClean="0">
                <a:solidFill>
                  <a:schemeClr val="tx2"/>
                </a:solidFill>
              </a:rPr>
              <a:t>Δ</a:t>
            </a:r>
            <a:r>
              <a:rPr lang="sk-SK" sz="2400" dirty="0" smtClean="0">
                <a:solidFill>
                  <a:schemeClr val="tx2"/>
                </a:solidFill>
              </a:rPr>
              <a:t>H° = </a:t>
            </a:r>
            <a:r>
              <a:rPr lang="sk-SK" sz="2400" dirty="0" err="1" smtClean="0">
                <a:solidFill>
                  <a:schemeClr val="tx2"/>
                </a:solidFill>
              </a:rPr>
              <a:t>∑</a:t>
            </a:r>
            <a:r>
              <a:rPr lang="sk-SK" sz="2400" baseline="-25000" dirty="0" err="1" smtClean="0">
                <a:solidFill>
                  <a:schemeClr val="tx2"/>
                </a:solidFill>
              </a:rPr>
              <a:t>prod</a:t>
            </a:r>
            <a:r>
              <a:rPr lang="sk-SK" sz="2400" dirty="0" err="1" smtClean="0">
                <a:solidFill>
                  <a:schemeClr val="tx2"/>
                </a:solidFill>
              </a:rPr>
              <a:t>│</a:t>
            </a:r>
            <a:r>
              <a:rPr lang="el-GR" sz="2400" dirty="0" smtClean="0">
                <a:solidFill>
                  <a:schemeClr val="tx2"/>
                </a:solidFill>
              </a:rPr>
              <a:t>ν│(∆</a:t>
            </a:r>
            <a:r>
              <a:rPr lang="sk-SK" sz="2400" dirty="0" smtClean="0">
                <a:solidFill>
                  <a:schemeClr val="tx2"/>
                </a:solidFill>
              </a:rPr>
              <a:t>H</a:t>
            </a:r>
            <a:r>
              <a:rPr lang="sk-SK" sz="2400" baseline="30000" dirty="0" smtClean="0">
                <a:solidFill>
                  <a:schemeClr val="tx2"/>
                </a:solidFill>
              </a:rPr>
              <a:t>0</a:t>
            </a:r>
            <a:r>
              <a:rPr lang="sk-SK" sz="2400" dirty="0" smtClean="0">
                <a:solidFill>
                  <a:schemeClr val="tx2"/>
                </a:solidFill>
              </a:rPr>
              <a:t>)</a:t>
            </a:r>
            <a:r>
              <a:rPr lang="sk-SK" sz="2400" baseline="-25000" dirty="0" smtClean="0">
                <a:solidFill>
                  <a:schemeClr val="tx2"/>
                </a:solidFill>
              </a:rPr>
              <a:t>zluč</a:t>
            </a:r>
            <a:r>
              <a:rPr lang="sk-SK" sz="2400" dirty="0" smtClean="0">
                <a:solidFill>
                  <a:schemeClr val="tx2"/>
                </a:solidFill>
              </a:rPr>
              <a:t> - </a:t>
            </a:r>
            <a:r>
              <a:rPr lang="sk-SK" sz="2400" dirty="0" err="1" smtClean="0">
                <a:solidFill>
                  <a:schemeClr val="tx2"/>
                </a:solidFill>
              </a:rPr>
              <a:t>∑</a:t>
            </a:r>
            <a:r>
              <a:rPr lang="sk-SK" sz="2400" baseline="-25000" dirty="0" err="1" smtClean="0">
                <a:solidFill>
                  <a:schemeClr val="tx2"/>
                </a:solidFill>
              </a:rPr>
              <a:t>reakt</a:t>
            </a:r>
            <a:r>
              <a:rPr lang="sk-SK" sz="2400" dirty="0" err="1" smtClean="0">
                <a:solidFill>
                  <a:schemeClr val="tx2"/>
                </a:solidFill>
              </a:rPr>
              <a:t>│</a:t>
            </a:r>
            <a:r>
              <a:rPr lang="el-GR" sz="2400" dirty="0" smtClean="0">
                <a:solidFill>
                  <a:schemeClr val="tx2"/>
                </a:solidFill>
              </a:rPr>
              <a:t>ν│(∆</a:t>
            </a:r>
            <a:r>
              <a:rPr lang="sk-SK" sz="2400" dirty="0" smtClean="0">
                <a:solidFill>
                  <a:schemeClr val="tx2"/>
                </a:solidFill>
              </a:rPr>
              <a:t>H</a:t>
            </a:r>
            <a:r>
              <a:rPr lang="sk-SK" sz="2400" baseline="30000" dirty="0" smtClean="0">
                <a:solidFill>
                  <a:schemeClr val="tx2"/>
                </a:solidFill>
              </a:rPr>
              <a:t>0</a:t>
            </a:r>
            <a:r>
              <a:rPr lang="sk-SK" sz="2400" dirty="0" smtClean="0">
                <a:solidFill>
                  <a:schemeClr val="tx2"/>
                </a:solidFill>
              </a:rPr>
              <a:t>)</a:t>
            </a:r>
            <a:r>
              <a:rPr lang="sk-SK" sz="2400" baseline="-25000" dirty="0" smtClean="0">
                <a:solidFill>
                  <a:schemeClr val="tx2"/>
                </a:solidFill>
              </a:rPr>
              <a:t>zluč</a:t>
            </a:r>
            <a:endParaRPr lang="sk-SK" sz="2400" dirty="0" smtClean="0">
              <a:solidFill>
                <a:schemeClr val="tx2"/>
              </a:solidFill>
            </a:endParaRPr>
          </a:p>
          <a:p>
            <a:r>
              <a:rPr lang="el-GR" sz="2400" dirty="0" smtClean="0">
                <a:solidFill>
                  <a:schemeClr val="tx2"/>
                </a:solidFill>
              </a:rPr>
              <a:t>Δ</a:t>
            </a:r>
            <a:r>
              <a:rPr lang="sk-SK" sz="2400" dirty="0" smtClean="0">
                <a:solidFill>
                  <a:schemeClr val="tx2"/>
                </a:solidFill>
              </a:rPr>
              <a:t>H</a:t>
            </a:r>
            <a:r>
              <a:rPr lang="sk-SK" sz="2400" dirty="0">
                <a:solidFill>
                  <a:schemeClr val="tx2"/>
                </a:solidFill>
              </a:rPr>
              <a:t>° = (</a:t>
            </a:r>
            <a:r>
              <a:rPr lang="sk-SK" sz="2400" dirty="0" err="1">
                <a:solidFill>
                  <a:schemeClr val="tx2"/>
                </a:solidFill>
              </a:rPr>
              <a:t>H°</a:t>
            </a:r>
            <a:r>
              <a:rPr lang="sk-SK" sz="2400" baseline="-25000" dirty="0" err="1">
                <a:solidFill>
                  <a:schemeClr val="tx2"/>
                </a:solidFill>
              </a:rPr>
              <a:t>zluč,CO</a:t>
            </a:r>
            <a:r>
              <a:rPr lang="sk-SK" sz="2400" baseline="-25000" dirty="0">
                <a:solidFill>
                  <a:schemeClr val="tx2"/>
                </a:solidFill>
              </a:rPr>
              <a:t>(g) </a:t>
            </a:r>
            <a:r>
              <a:rPr lang="sk-SK" sz="2400" dirty="0">
                <a:solidFill>
                  <a:schemeClr val="tx2"/>
                </a:solidFill>
              </a:rPr>
              <a:t>+ H°</a:t>
            </a:r>
            <a:r>
              <a:rPr lang="sk-SK" sz="2400" baseline="-25000" dirty="0">
                <a:solidFill>
                  <a:schemeClr val="tx2"/>
                </a:solidFill>
              </a:rPr>
              <a:t>zluč</a:t>
            </a:r>
            <a:r>
              <a:rPr lang="sk-SK" sz="2400" dirty="0">
                <a:solidFill>
                  <a:schemeClr val="tx2"/>
                </a:solidFill>
              </a:rPr>
              <a:t>,</a:t>
            </a:r>
            <a:r>
              <a:rPr lang="sk-SK" sz="2400" baseline="-25000" dirty="0">
                <a:solidFill>
                  <a:schemeClr val="tx2"/>
                </a:solidFill>
              </a:rPr>
              <a:t>H2O</a:t>
            </a:r>
            <a:r>
              <a:rPr lang="sk-SK" sz="2400" dirty="0">
                <a:solidFill>
                  <a:schemeClr val="tx2"/>
                </a:solidFill>
              </a:rPr>
              <a:t>(g)) - (H°</a:t>
            </a:r>
            <a:r>
              <a:rPr lang="sk-SK" sz="2400" baseline="-25000" dirty="0">
                <a:solidFill>
                  <a:schemeClr val="tx2"/>
                </a:solidFill>
              </a:rPr>
              <a:t>zluč</a:t>
            </a:r>
            <a:r>
              <a:rPr lang="sk-SK" sz="2400" dirty="0">
                <a:solidFill>
                  <a:schemeClr val="tx2"/>
                </a:solidFill>
              </a:rPr>
              <a:t>,</a:t>
            </a:r>
            <a:r>
              <a:rPr lang="sk-SK" sz="2400" baseline="-25000" dirty="0">
                <a:solidFill>
                  <a:schemeClr val="tx2"/>
                </a:solidFill>
              </a:rPr>
              <a:t>CO2(g)</a:t>
            </a:r>
            <a:r>
              <a:rPr lang="sk-SK" sz="2400" dirty="0">
                <a:solidFill>
                  <a:schemeClr val="tx2"/>
                </a:solidFill>
              </a:rPr>
              <a:t> )</a:t>
            </a:r>
          </a:p>
          <a:p>
            <a:r>
              <a:rPr lang="el-GR" sz="2400" dirty="0" smtClean="0">
                <a:solidFill>
                  <a:schemeClr val="tx2"/>
                </a:solidFill>
              </a:rPr>
              <a:t>Δ</a:t>
            </a:r>
            <a:r>
              <a:rPr lang="sk-SK" sz="2400" dirty="0" smtClean="0">
                <a:solidFill>
                  <a:schemeClr val="tx2"/>
                </a:solidFill>
              </a:rPr>
              <a:t>H</a:t>
            </a:r>
            <a:r>
              <a:rPr lang="sk-SK" sz="2400" dirty="0">
                <a:solidFill>
                  <a:schemeClr val="tx2"/>
                </a:solidFill>
              </a:rPr>
              <a:t>° = (- 124,74 kJ.mol</a:t>
            </a:r>
            <a:r>
              <a:rPr lang="sk-SK" sz="2400" baseline="30000" dirty="0">
                <a:solidFill>
                  <a:schemeClr val="tx2"/>
                </a:solidFill>
              </a:rPr>
              <a:t>-1</a:t>
            </a:r>
            <a:r>
              <a:rPr lang="sk-SK" sz="2400" dirty="0">
                <a:solidFill>
                  <a:schemeClr val="tx2"/>
                </a:solidFill>
              </a:rPr>
              <a:t> + (- 242,76 kJ.mol</a:t>
            </a:r>
            <a:r>
              <a:rPr lang="sk-SK" sz="2400" baseline="30000" dirty="0">
                <a:solidFill>
                  <a:schemeClr val="tx2"/>
                </a:solidFill>
              </a:rPr>
              <a:t>-1</a:t>
            </a:r>
            <a:r>
              <a:rPr lang="sk-SK" sz="2400" dirty="0">
                <a:solidFill>
                  <a:schemeClr val="tx2"/>
                </a:solidFill>
              </a:rPr>
              <a:t>)) – ( - 410,34 kJ.mol</a:t>
            </a:r>
            <a:r>
              <a:rPr lang="sk-SK" sz="2400" baseline="30000" dirty="0">
                <a:solidFill>
                  <a:schemeClr val="tx2"/>
                </a:solidFill>
              </a:rPr>
              <a:t>-1</a:t>
            </a:r>
            <a:r>
              <a:rPr lang="sk-SK" sz="2400" dirty="0">
                <a:solidFill>
                  <a:schemeClr val="tx2"/>
                </a:solidFill>
              </a:rPr>
              <a:t>)</a:t>
            </a:r>
          </a:p>
          <a:p>
            <a:r>
              <a:rPr lang="el-GR" sz="2400" dirty="0" smtClean="0">
                <a:solidFill>
                  <a:schemeClr val="tx2"/>
                </a:solidFill>
              </a:rPr>
              <a:t>Δ</a:t>
            </a:r>
            <a:r>
              <a:rPr lang="sk-SK" sz="2400" u="sng" dirty="0" smtClean="0">
                <a:solidFill>
                  <a:schemeClr val="tx2"/>
                </a:solidFill>
              </a:rPr>
              <a:t>H</a:t>
            </a:r>
            <a:r>
              <a:rPr lang="sk-SK" sz="2400" u="sng" dirty="0">
                <a:solidFill>
                  <a:schemeClr val="tx2"/>
                </a:solidFill>
              </a:rPr>
              <a:t>° = 42,84 </a:t>
            </a:r>
            <a:r>
              <a:rPr lang="sk-SK" sz="2400" u="sng" dirty="0" err="1">
                <a:solidFill>
                  <a:schemeClr val="tx2"/>
                </a:solidFill>
              </a:rPr>
              <a:t>kJ</a:t>
            </a:r>
            <a:r>
              <a:rPr lang="sk-SK" sz="2400" dirty="0">
                <a:solidFill>
                  <a:schemeClr val="tx2"/>
                </a:solidFill>
              </a:rPr>
              <a:t/>
            </a:r>
            <a:br>
              <a:rPr lang="sk-SK" sz="2400" dirty="0">
                <a:solidFill>
                  <a:schemeClr val="tx2"/>
                </a:solidFill>
              </a:rPr>
            </a:br>
            <a:endParaRPr lang="sk-SK" sz="2400" dirty="0">
              <a:solidFill>
                <a:schemeClr val="tx2"/>
              </a:solidFill>
            </a:endParaRPr>
          </a:p>
          <a:p>
            <a:r>
              <a:rPr lang="cs-CZ" dirty="0"/>
              <a:t/>
            </a:r>
            <a:br>
              <a:rPr lang="cs-CZ" dirty="0"/>
            </a:br>
            <a:endParaRPr lang="cs-CZ" dirty="0"/>
          </a:p>
          <a:p>
            <a:pPr algn="ctr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338042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368490" y="282054"/>
            <a:ext cx="11518710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cs-CZ" b="1" dirty="0" smtClean="0">
                <a:solidFill>
                  <a:schemeClr val="accent5">
                    <a:lumMod val="50000"/>
                  </a:schemeClr>
                </a:solidFill>
              </a:rPr>
              <a:t>1.Výpočet SPALNÉHO </a:t>
            </a:r>
            <a:r>
              <a:rPr lang="cs-CZ" b="1" dirty="0" err="1" smtClean="0">
                <a:solidFill>
                  <a:schemeClr val="accent5">
                    <a:lumMod val="50000"/>
                  </a:schemeClr>
                </a:solidFill>
              </a:rPr>
              <a:t>reakčného</a:t>
            </a:r>
            <a:r>
              <a:rPr lang="cs-CZ" b="1" dirty="0" smtClean="0">
                <a:solidFill>
                  <a:schemeClr val="accent5">
                    <a:lumMod val="50000"/>
                  </a:schemeClr>
                </a:solidFill>
              </a:rPr>
              <a:t> tepla z </a:t>
            </a:r>
            <a:r>
              <a:rPr lang="cs-CZ" b="1" dirty="0" err="1" smtClean="0">
                <a:solidFill>
                  <a:schemeClr val="accent5">
                    <a:lumMod val="50000"/>
                  </a:schemeClr>
                </a:solidFill>
              </a:rPr>
              <a:t>tabuľkových</a:t>
            </a:r>
            <a:r>
              <a:rPr lang="cs-CZ" b="1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cs-CZ" b="1" dirty="0" err="1" smtClean="0">
                <a:solidFill>
                  <a:schemeClr val="accent5">
                    <a:lumMod val="50000"/>
                  </a:schemeClr>
                </a:solidFill>
              </a:rPr>
              <a:t>hodn</a:t>
            </a:r>
            <a:r>
              <a:rPr lang="cs-CZ" b="1" i="1" dirty="0" err="1" smtClean="0">
                <a:solidFill>
                  <a:schemeClr val="accent5">
                    <a:lumMod val="50000"/>
                  </a:schemeClr>
                </a:solidFill>
              </a:rPr>
              <a:t>ôt</a:t>
            </a:r>
            <a:r>
              <a:rPr lang="cs-CZ" dirty="0" smtClean="0">
                <a:solidFill>
                  <a:schemeClr val="accent5">
                    <a:lumMod val="50000"/>
                  </a:schemeClr>
                </a:solidFill>
              </a:rPr>
              <a:t/>
            </a:r>
            <a:br>
              <a:rPr lang="cs-CZ" dirty="0" smtClean="0">
                <a:solidFill>
                  <a:schemeClr val="accent5">
                    <a:lumMod val="50000"/>
                  </a:schemeClr>
                </a:solidFill>
              </a:rPr>
            </a:br>
            <a:endParaRPr lang="sk-SK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Zaoblený obdĺžnik 4"/>
          <p:cNvSpPr/>
          <p:nvPr/>
        </p:nvSpPr>
        <p:spPr>
          <a:xfrm>
            <a:off x="184245" y="1602854"/>
            <a:ext cx="11887199" cy="1671853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800" i="1" dirty="0" err="1" smtClean="0">
                <a:solidFill>
                  <a:schemeClr val="tx1"/>
                </a:solidFill>
              </a:rPr>
              <a:t>Zlučovacie</a:t>
            </a:r>
            <a:r>
              <a:rPr lang="cs-CZ" sz="2800" i="1" dirty="0" smtClean="0">
                <a:solidFill>
                  <a:schemeClr val="tx1"/>
                </a:solidFill>
              </a:rPr>
              <a:t> teplo </a:t>
            </a:r>
            <a:r>
              <a:rPr lang="cs-CZ" sz="2800" i="1" dirty="0" err="1" smtClean="0">
                <a:solidFill>
                  <a:schemeClr val="tx1"/>
                </a:solidFill>
              </a:rPr>
              <a:t>reakcie</a:t>
            </a:r>
            <a:r>
              <a:rPr lang="cs-CZ" sz="2800" i="1" dirty="0" smtClean="0">
                <a:solidFill>
                  <a:schemeClr val="tx1"/>
                </a:solidFill>
              </a:rPr>
              <a:t> </a:t>
            </a:r>
            <a:r>
              <a:rPr lang="cs-CZ" sz="2800" i="1" dirty="0" err="1" smtClean="0">
                <a:solidFill>
                  <a:schemeClr val="tx1"/>
                </a:solidFill>
              </a:rPr>
              <a:t>vypočítame</a:t>
            </a:r>
            <a:r>
              <a:rPr lang="cs-CZ" sz="2800" i="1" dirty="0" smtClean="0">
                <a:solidFill>
                  <a:schemeClr val="tx1"/>
                </a:solidFill>
              </a:rPr>
              <a:t>  </a:t>
            </a:r>
            <a:r>
              <a:rPr lang="cs-CZ" sz="2800" i="1" dirty="0" err="1">
                <a:solidFill>
                  <a:schemeClr val="tx1"/>
                </a:solidFill>
              </a:rPr>
              <a:t>ako</a:t>
            </a:r>
            <a:r>
              <a:rPr lang="cs-CZ" sz="2800" i="1" dirty="0">
                <a:solidFill>
                  <a:schemeClr val="tx1"/>
                </a:solidFill>
              </a:rPr>
              <a:t> </a:t>
            </a:r>
            <a:r>
              <a:rPr lang="cs-CZ" sz="2800" i="1" dirty="0" err="1">
                <a:solidFill>
                  <a:srgbClr val="FF0000"/>
                </a:solidFill>
              </a:rPr>
              <a:t>rozdiel</a:t>
            </a:r>
            <a:r>
              <a:rPr lang="cs-CZ" sz="2800" i="1" dirty="0"/>
              <a:t> </a:t>
            </a:r>
            <a:r>
              <a:rPr lang="cs-CZ" sz="2800" i="1" dirty="0" err="1">
                <a:solidFill>
                  <a:schemeClr val="tx1"/>
                </a:solidFill>
              </a:rPr>
              <a:t>súčtu</a:t>
            </a:r>
            <a:r>
              <a:rPr lang="cs-CZ" sz="2800" i="1" dirty="0">
                <a:solidFill>
                  <a:schemeClr val="tx1"/>
                </a:solidFill>
              </a:rPr>
              <a:t> </a:t>
            </a:r>
            <a:r>
              <a:rPr lang="cs-CZ" sz="2800" i="1" dirty="0" smtClean="0">
                <a:solidFill>
                  <a:schemeClr val="tx1"/>
                </a:solidFill>
              </a:rPr>
              <a:t>SPALNÉHO </a:t>
            </a:r>
            <a:r>
              <a:rPr lang="cs-CZ" sz="2800" i="1" dirty="0">
                <a:solidFill>
                  <a:schemeClr val="tx1"/>
                </a:solidFill>
              </a:rPr>
              <a:t>tepla </a:t>
            </a:r>
            <a:endParaRPr lang="cs-CZ" sz="2800" i="1" dirty="0" smtClean="0">
              <a:solidFill>
                <a:schemeClr val="tx1"/>
              </a:solidFill>
            </a:endParaRPr>
          </a:p>
          <a:p>
            <a:pPr algn="ctr"/>
            <a:r>
              <a:rPr lang="cs-CZ" sz="2800" i="1" dirty="0" err="1" smtClean="0">
                <a:solidFill>
                  <a:srgbClr val="FF0000"/>
                </a:solidFill>
              </a:rPr>
              <a:t>reaktantov</a:t>
            </a:r>
            <a:r>
              <a:rPr lang="cs-CZ" sz="2800" i="1" dirty="0" smtClean="0">
                <a:solidFill>
                  <a:srgbClr val="FF0000"/>
                </a:solidFill>
              </a:rPr>
              <a:t> </a:t>
            </a:r>
            <a:r>
              <a:rPr lang="cs-CZ" sz="2800" i="1" dirty="0">
                <a:solidFill>
                  <a:schemeClr val="tx1"/>
                </a:solidFill>
              </a:rPr>
              <a:t>a </a:t>
            </a:r>
            <a:r>
              <a:rPr lang="cs-CZ" sz="2800" i="1" dirty="0" err="1">
                <a:solidFill>
                  <a:schemeClr val="tx1"/>
                </a:solidFill>
              </a:rPr>
              <a:t>súčtu</a:t>
            </a:r>
            <a:r>
              <a:rPr lang="cs-CZ" sz="2800" i="1" dirty="0">
                <a:solidFill>
                  <a:schemeClr val="tx1"/>
                </a:solidFill>
              </a:rPr>
              <a:t> </a:t>
            </a:r>
            <a:r>
              <a:rPr lang="cs-CZ" sz="2800" i="1" dirty="0" smtClean="0">
                <a:solidFill>
                  <a:schemeClr val="tx1"/>
                </a:solidFill>
              </a:rPr>
              <a:t>SPALNÉHO </a:t>
            </a:r>
            <a:r>
              <a:rPr lang="cs-CZ" sz="2800" i="1" dirty="0">
                <a:solidFill>
                  <a:schemeClr val="tx1"/>
                </a:solidFill>
              </a:rPr>
              <a:t>tepla</a:t>
            </a:r>
            <a:r>
              <a:rPr lang="cs-CZ" sz="2800" i="1" dirty="0"/>
              <a:t> </a:t>
            </a:r>
            <a:r>
              <a:rPr lang="cs-CZ" sz="2800" i="1" dirty="0" err="1" smtClean="0">
                <a:solidFill>
                  <a:srgbClr val="FF0000"/>
                </a:solidFill>
              </a:rPr>
              <a:t>produktov</a:t>
            </a:r>
            <a:r>
              <a:rPr lang="cs-CZ" sz="2800" i="1" dirty="0" smtClean="0">
                <a:solidFill>
                  <a:srgbClr val="FF0000"/>
                </a:solidFill>
              </a:rPr>
              <a:t>:</a:t>
            </a:r>
          </a:p>
          <a:p>
            <a:pPr algn="ctr"/>
            <a:r>
              <a:rPr lang="cs-CZ" sz="3200" dirty="0" smtClean="0">
                <a:solidFill>
                  <a:srgbClr val="7030A0"/>
                </a:solidFill>
              </a:rPr>
              <a:t>∆</a:t>
            </a:r>
            <a:r>
              <a:rPr lang="cs-CZ" sz="3200" b="1" dirty="0">
                <a:solidFill>
                  <a:srgbClr val="7030A0"/>
                </a:solidFill>
              </a:rPr>
              <a:t>H</a:t>
            </a:r>
            <a:r>
              <a:rPr lang="cs-CZ" sz="3200" b="1" baseline="30000" dirty="0">
                <a:solidFill>
                  <a:srgbClr val="7030A0"/>
                </a:solidFill>
              </a:rPr>
              <a:t>0</a:t>
            </a:r>
            <a:r>
              <a:rPr lang="cs-CZ" sz="3200" b="1" dirty="0">
                <a:solidFill>
                  <a:srgbClr val="7030A0"/>
                </a:solidFill>
              </a:rPr>
              <a:t> =</a:t>
            </a:r>
            <a:r>
              <a:rPr lang="cs-CZ" sz="3200" dirty="0" smtClean="0">
                <a:solidFill>
                  <a:srgbClr val="7030A0"/>
                </a:solidFill>
              </a:rPr>
              <a:t>∑</a:t>
            </a:r>
            <a:r>
              <a:rPr lang="cs-CZ" sz="3200" baseline="-25000" dirty="0" err="1" smtClean="0">
                <a:solidFill>
                  <a:srgbClr val="7030A0"/>
                </a:solidFill>
              </a:rPr>
              <a:t>reakt</a:t>
            </a:r>
            <a:r>
              <a:rPr lang="cs-CZ" sz="3200" baseline="-25000" dirty="0" smtClean="0">
                <a:solidFill>
                  <a:srgbClr val="7030A0"/>
                </a:solidFill>
              </a:rPr>
              <a:t>.</a:t>
            </a:r>
            <a:r>
              <a:rPr lang="cs-CZ" sz="3200" dirty="0" smtClean="0">
                <a:solidFill>
                  <a:srgbClr val="7030A0"/>
                </a:solidFill>
              </a:rPr>
              <a:t>│</a:t>
            </a:r>
            <a:r>
              <a:rPr lang="el-GR" sz="3200" dirty="0">
                <a:solidFill>
                  <a:srgbClr val="7030A0"/>
                </a:solidFill>
              </a:rPr>
              <a:t>ν│(∆</a:t>
            </a:r>
            <a:r>
              <a:rPr lang="cs-CZ" sz="3200" dirty="0" smtClean="0">
                <a:solidFill>
                  <a:srgbClr val="7030A0"/>
                </a:solidFill>
              </a:rPr>
              <a:t>H</a:t>
            </a:r>
            <a:r>
              <a:rPr lang="cs-CZ" sz="3200" baseline="30000" dirty="0" smtClean="0">
                <a:solidFill>
                  <a:srgbClr val="7030A0"/>
                </a:solidFill>
              </a:rPr>
              <a:t>0</a:t>
            </a:r>
            <a:r>
              <a:rPr lang="cs-CZ" sz="3200" dirty="0" smtClean="0">
                <a:solidFill>
                  <a:srgbClr val="7030A0"/>
                </a:solidFill>
              </a:rPr>
              <a:t>)</a:t>
            </a:r>
            <a:r>
              <a:rPr lang="cs-CZ" sz="3200" baseline="-25000" dirty="0" smtClean="0">
                <a:solidFill>
                  <a:srgbClr val="7030A0"/>
                </a:solidFill>
              </a:rPr>
              <a:t>spal.</a:t>
            </a:r>
            <a:r>
              <a:rPr lang="cs-CZ" sz="3200" dirty="0" smtClean="0">
                <a:solidFill>
                  <a:srgbClr val="7030A0"/>
                </a:solidFill>
              </a:rPr>
              <a:t> </a:t>
            </a:r>
            <a:r>
              <a:rPr lang="cs-CZ" sz="3200" dirty="0">
                <a:solidFill>
                  <a:srgbClr val="7030A0"/>
                </a:solidFill>
              </a:rPr>
              <a:t>- </a:t>
            </a:r>
            <a:r>
              <a:rPr lang="cs-CZ" sz="3200" dirty="0" smtClean="0">
                <a:solidFill>
                  <a:srgbClr val="7030A0"/>
                </a:solidFill>
              </a:rPr>
              <a:t>∑</a:t>
            </a:r>
            <a:r>
              <a:rPr lang="cs-CZ" sz="3200" baseline="-25000" dirty="0" err="1" smtClean="0">
                <a:solidFill>
                  <a:srgbClr val="7030A0"/>
                </a:solidFill>
              </a:rPr>
              <a:t>prod</a:t>
            </a:r>
            <a:r>
              <a:rPr lang="cs-CZ" sz="3200" baseline="-25000" dirty="0" smtClean="0">
                <a:solidFill>
                  <a:srgbClr val="7030A0"/>
                </a:solidFill>
              </a:rPr>
              <a:t>.</a:t>
            </a:r>
            <a:r>
              <a:rPr lang="cs-CZ" sz="3200" dirty="0" smtClean="0">
                <a:solidFill>
                  <a:srgbClr val="7030A0"/>
                </a:solidFill>
              </a:rPr>
              <a:t>│</a:t>
            </a:r>
            <a:r>
              <a:rPr lang="el-GR" sz="3200" dirty="0">
                <a:solidFill>
                  <a:srgbClr val="7030A0"/>
                </a:solidFill>
              </a:rPr>
              <a:t>ν│(∆</a:t>
            </a:r>
            <a:r>
              <a:rPr lang="cs-CZ" sz="3200" dirty="0" smtClean="0">
                <a:solidFill>
                  <a:srgbClr val="7030A0"/>
                </a:solidFill>
              </a:rPr>
              <a:t>H</a:t>
            </a:r>
            <a:r>
              <a:rPr lang="cs-CZ" sz="3200" baseline="30000" dirty="0" smtClean="0">
                <a:solidFill>
                  <a:srgbClr val="7030A0"/>
                </a:solidFill>
              </a:rPr>
              <a:t>0</a:t>
            </a:r>
            <a:r>
              <a:rPr lang="cs-CZ" sz="3200" dirty="0" smtClean="0">
                <a:solidFill>
                  <a:srgbClr val="7030A0"/>
                </a:solidFill>
              </a:rPr>
              <a:t>)</a:t>
            </a:r>
            <a:r>
              <a:rPr lang="cs-CZ" sz="3200" baseline="-25000" dirty="0" smtClean="0">
                <a:solidFill>
                  <a:srgbClr val="7030A0"/>
                </a:solidFill>
              </a:rPr>
              <a:t>spal.</a:t>
            </a:r>
            <a:endParaRPr lang="cs-CZ" sz="3200" dirty="0">
              <a:solidFill>
                <a:srgbClr val="7030A0"/>
              </a:solidFill>
            </a:endParaRPr>
          </a:p>
          <a:p>
            <a:pPr algn="ctr"/>
            <a:endParaRPr lang="sk-SK" sz="32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Test </a:t>
            </a:r>
            <a:r>
              <a:rPr lang="sk-SK" smtClean="0"/>
              <a:t>na zopakovanie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>
                <a:hlinkClick r:id="rId2"/>
              </a:rPr>
              <a:t>http://</a:t>
            </a:r>
            <a:r>
              <a:rPr lang="sk-SK" dirty="0" smtClean="0">
                <a:hlinkClick r:id="rId2"/>
              </a:rPr>
              <a:t>testy-matika-fyzika-chemia.wz.sk/chemia/termochemia.html</a:t>
            </a:r>
            <a:endParaRPr lang="sk-SK" dirty="0" smtClean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970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0070C0"/>
                </a:solidFill>
              </a:rPr>
              <a:t>Ako zapisujeme reakčné teplo k reakcii?</a:t>
            </a:r>
            <a:endParaRPr lang="sk-SK" dirty="0">
              <a:solidFill>
                <a:srgbClr val="0070C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706904" y="1364777"/>
            <a:ext cx="11073388" cy="5158854"/>
          </a:xfrm>
        </p:spPr>
        <p:txBody>
          <a:bodyPr/>
          <a:lstStyle/>
          <a:p>
            <a:r>
              <a:rPr lang="sk-SK" sz="2800" dirty="0" smtClean="0"/>
              <a:t>1. </a:t>
            </a:r>
            <a:r>
              <a:rPr lang="sk-SK" sz="2800" dirty="0" smtClean="0">
                <a:solidFill>
                  <a:srgbClr val="00B050"/>
                </a:solidFill>
              </a:rPr>
              <a:t>ENDOTERMICKÁ REAKCIA  </a:t>
            </a:r>
            <a:r>
              <a:rPr lang="sk-SK" sz="2800" dirty="0" smtClean="0"/>
              <a:t>- 3 spôsoby ako to môžeme zapísať:</a:t>
            </a:r>
          </a:p>
          <a:p>
            <a:pPr marL="0" indent="0">
              <a:buNone/>
            </a:pPr>
            <a:r>
              <a:rPr lang="sk-SK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sk-SK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A) vpravo vedľa reakcie:          CaCO</a:t>
            </a:r>
            <a:r>
              <a:rPr lang="sk-SK" sz="22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sk-SK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(s) → </a:t>
            </a:r>
            <a:r>
              <a:rPr lang="sk-SK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sk-SK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(s) + CO</a:t>
            </a:r>
            <a:r>
              <a:rPr lang="sk-SK" sz="22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sk-SK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(g)     </a:t>
            </a:r>
            <a:r>
              <a:rPr lang="el-GR" sz="2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sk-SK" sz="2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 =   900 kJ.mol</a:t>
            </a:r>
            <a:r>
              <a:rPr lang="sk-SK" sz="2200" b="1" baseline="30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</a:p>
          <a:p>
            <a:pPr marL="0" indent="0">
              <a:buNone/>
            </a:pPr>
            <a:r>
              <a:rPr lang="sk-SK" sz="2200" b="1" dirty="0" smtClean="0">
                <a:latin typeface="Times New Roman"/>
                <a:cs typeface="Times New Roman"/>
              </a:rPr>
              <a:t>      B)</a:t>
            </a:r>
            <a:r>
              <a:rPr lang="sk-SK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do reakcie k </a:t>
            </a:r>
            <a:r>
              <a:rPr lang="sk-SK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reaktantom</a:t>
            </a:r>
            <a:r>
              <a:rPr lang="sk-SK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(Ľ): CaCO</a:t>
            </a:r>
            <a:r>
              <a:rPr lang="sk-SK" sz="22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sk-SK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</a:t>
            </a:r>
            <a:r>
              <a:rPr lang="sk-SK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sk-SK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sz="2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 900 kJ.mol</a:t>
            </a:r>
            <a:r>
              <a:rPr lang="sk-SK" sz="2200" b="1" baseline="30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sk-SK" sz="2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sk-SK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sk-SK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(s) + CO</a:t>
            </a:r>
            <a:r>
              <a:rPr lang="sk-SK" sz="22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sk-SK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(g)           </a:t>
            </a:r>
          </a:p>
          <a:p>
            <a:pPr marL="0" indent="0">
              <a:buNone/>
            </a:pPr>
            <a:r>
              <a:rPr lang="sk-SK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C) do reakcie k produktom (P):   CaCO</a:t>
            </a:r>
            <a:r>
              <a:rPr lang="sk-SK" sz="22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sk-SK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</a:t>
            </a:r>
            <a:r>
              <a:rPr lang="sk-SK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→ </a:t>
            </a:r>
            <a:r>
              <a:rPr lang="sk-SK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sk-SK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(s) + CO</a:t>
            </a:r>
            <a:r>
              <a:rPr lang="sk-SK" sz="22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sk-SK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(g)  </a:t>
            </a:r>
            <a:r>
              <a:rPr lang="sk-SK" sz="2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900 </a:t>
            </a:r>
            <a:r>
              <a:rPr lang="sk-SK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kJ.mol</a:t>
            </a:r>
            <a:r>
              <a:rPr lang="sk-SK" sz="2200" b="1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</a:p>
          <a:p>
            <a:endParaRPr lang="sk-SK" sz="2000" dirty="0" smtClean="0"/>
          </a:p>
          <a:p>
            <a:endParaRPr lang="sk-SK" sz="2000" dirty="0"/>
          </a:p>
          <a:p>
            <a:r>
              <a:rPr lang="sk-SK" sz="2800" dirty="0"/>
              <a:t>1. </a:t>
            </a:r>
            <a:r>
              <a:rPr lang="sk-SK" sz="2800" dirty="0" smtClean="0">
                <a:solidFill>
                  <a:srgbClr val="7030A0"/>
                </a:solidFill>
              </a:rPr>
              <a:t>EXOTERMICKÁ </a:t>
            </a:r>
            <a:r>
              <a:rPr lang="sk-SK" sz="2800" dirty="0">
                <a:solidFill>
                  <a:srgbClr val="7030A0"/>
                </a:solidFill>
              </a:rPr>
              <a:t>REAKCIA  </a:t>
            </a:r>
            <a:r>
              <a:rPr lang="sk-SK" sz="2800" dirty="0"/>
              <a:t>- 3 spôsoby ako to môžeme </a:t>
            </a:r>
            <a:r>
              <a:rPr lang="sk-SK" sz="2800" dirty="0" smtClean="0"/>
              <a:t>zapísať:</a:t>
            </a:r>
            <a:endParaRPr lang="sk-SK" sz="2800" dirty="0"/>
          </a:p>
          <a:p>
            <a:pPr marL="0" indent="0">
              <a:buNone/>
            </a:pPr>
            <a:r>
              <a:rPr lang="sk-SK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sk-SK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sk-SK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vpravo vedľa reakcie:   </a:t>
            </a:r>
            <a:r>
              <a:rPr lang="sk-SK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C(s</a:t>
            </a:r>
            <a:r>
              <a:rPr lang="sk-SK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sk-SK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O</a:t>
            </a:r>
            <a:r>
              <a:rPr lang="sk-SK" sz="22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sk-SK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(g)→  CO</a:t>
            </a:r>
            <a:r>
              <a:rPr lang="sk-SK" sz="22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sk-SK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(g)           </a:t>
            </a:r>
            <a:r>
              <a:rPr lang="el-G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sk-SK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 =  </a:t>
            </a:r>
            <a:r>
              <a:rPr lang="sk-SK" sz="2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- 395,5 kJ.mol-1 </a:t>
            </a:r>
            <a:endParaRPr lang="sk-SK" sz="2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sk-SK" sz="2200" b="1" dirty="0" smtClean="0">
                <a:latin typeface="Times New Roman"/>
                <a:cs typeface="Times New Roman"/>
              </a:rPr>
              <a:t>      B</a:t>
            </a:r>
            <a:r>
              <a:rPr lang="sk-SK" sz="2200" b="1" dirty="0">
                <a:latin typeface="Times New Roman"/>
                <a:cs typeface="Times New Roman"/>
              </a:rPr>
              <a:t>)</a:t>
            </a:r>
            <a:r>
              <a:rPr lang="sk-SK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reakcie k </a:t>
            </a:r>
            <a:r>
              <a:rPr lang="sk-SK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reaktantom</a:t>
            </a:r>
            <a:r>
              <a:rPr lang="sk-SK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(Ľ): C(s) </a:t>
            </a:r>
            <a:r>
              <a:rPr lang="sk-SK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O</a:t>
            </a:r>
            <a:r>
              <a:rPr lang="sk-SK" sz="22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sk-SK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(g</a:t>
            </a:r>
            <a:r>
              <a:rPr lang="sk-SK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 </a:t>
            </a:r>
            <a:r>
              <a:rPr lang="sk-SK" sz="2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395,5 </a:t>
            </a:r>
            <a:r>
              <a:rPr lang="sk-SK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kJ.mol</a:t>
            </a:r>
            <a:r>
              <a:rPr lang="sk-SK" sz="2200" b="1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sk-SK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sz="2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sk-SK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→  </a:t>
            </a:r>
            <a:r>
              <a:rPr lang="sk-SK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</a:t>
            </a:r>
            <a:r>
              <a:rPr lang="sk-SK" sz="22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sk-SK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(g)           </a:t>
            </a:r>
          </a:p>
          <a:p>
            <a:pPr marL="0" indent="0">
              <a:buNone/>
            </a:pPr>
            <a:r>
              <a:rPr lang="sk-SK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C) </a:t>
            </a:r>
            <a:r>
              <a:rPr lang="sk-SK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reakcie k </a:t>
            </a:r>
            <a:r>
              <a:rPr lang="sk-SK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produktom (P):     C(s) + </a:t>
            </a:r>
            <a:r>
              <a:rPr lang="sk-SK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sk-SK" sz="22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sk-SK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(g)→ </a:t>
            </a:r>
            <a:r>
              <a:rPr lang="sk-SK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</a:t>
            </a:r>
            <a:r>
              <a:rPr lang="sk-SK" sz="22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sk-SK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(g)  </a:t>
            </a:r>
            <a:r>
              <a:rPr lang="sk-SK" sz="2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 395,5 </a:t>
            </a:r>
            <a:r>
              <a:rPr lang="sk-SK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kJ.mol</a:t>
            </a:r>
            <a:r>
              <a:rPr lang="sk-SK" sz="2200" b="1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</a:p>
          <a:p>
            <a:endParaRPr lang="sk-SK" dirty="0"/>
          </a:p>
        </p:txBody>
      </p:sp>
      <p:sp>
        <p:nvSpPr>
          <p:cNvPr id="4" name="Ovál 3"/>
          <p:cNvSpPr/>
          <p:nvPr/>
        </p:nvSpPr>
        <p:spPr>
          <a:xfrm>
            <a:off x="8652681" y="1856096"/>
            <a:ext cx="2852382" cy="6141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Ovál 5"/>
          <p:cNvSpPr/>
          <p:nvPr/>
        </p:nvSpPr>
        <p:spPr>
          <a:xfrm>
            <a:off x="8830101" y="2834185"/>
            <a:ext cx="2554406" cy="6141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Ovál 6"/>
          <p:cNvSpPr/>
          <p:nvPr/>
        </p:nvSpPr>
        <p:spPr>
          <a:xfrm>
            <a:off x="6264322" y="2304197"/>
            <a:ext cx="1733266" cy="6141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Ovál 7"/>
          <p:cNvSpPr/>
          <p:nvPr/>
        </p:nvSpPr>
        <p:spPr>
          <a:xfrm>
            <a:off x="8285328" y="4667536"/>
            <a:ext cx="3345976" cy="6141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Ovál 9"/>
          <p:cNvSpPr/>
          <p:nvPr/>
        </p:nvSpPr>
        <p:spPr>
          <a:xfrm>
            <a:off x="6557750" y="5140657"/>
            <a:ext cx="2094931" cy="6141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Ovál 10"/>
          <p:cNvSpPr/>
          <p:nvPr/>
        </p:nvSpPr>
        <p:spPr>
          <a:xfrm>
            <a:off x="8147713" y="5643350"/>
            <a:ext cx="2424751" cy="6141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4298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0070C0"/>
                </a:solidFill>
              </a:rPr>
              <a:t>DVA TERMOCHEMICKÉ ZÁKONY</a:t>
            </a:r>
            <a:endParaRPr lang="sk-SK" dirty="0">
              <a:solidFill>
                <a:srgbClr val="0070C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82136" y="2160589"/>
            <a:ext cx="12192000" cy="4697411"/>
          </a:xfrm>
        </p:spPr>
        <p:txBody>
          <a:bodyPr>
            <a:normAutofit/>
          </a:bodyPr>
          <a:lstStyle/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endParaRPr lang="sk-SK" dirty="0"/>
          </a:p>
          <a:p>
            <a:pPr marL="0" indent="0">
              <a:buNone/>
            </a:pPr>
            <a:r>
              <a:rPr lang="sk-SK" sz="2000" b="1" u="sng" dirty="0"/>
              <a:t>Príklad 1:</a:t>
            </a:r>
            <a:endParaRPr lang="sk-SK" sz="2000" dirty="0"/>
          </a:p>
          <a:p>
            <a:pPr marL="0" indent="0">
              <a:buNone/>
            </a:pPr>
            <a:r>
              <a:rPr lang="sk-SK" sz="2000" dirty="0"/>
              <a:t>Ak vieme, že  hodnota reakčného tepla reakcie je </a:t>
            </a:r>
          </a:p>
          <a:p>
            <a:pPr marL="0" indent="0">
              <a:buNone/>
            </a:pPr>
            <a:r>
              <a:rPr lang="sk-SK" sz="2400" b="1" dirty="0"/>
              <a:t>2H</a:t>
            </a:r>
            <a:r>
              <a:rPr lang="sk-SK" sz="2400" b="1" baseline="-25000" dirty="0"/>
              <a:t>2</a:t>
            </a:r>
            <a:r>
              <a:rPr lang="sk-SK" sz="2400" b="1" dirty="0"/>
              <a:t> (g) + O</a:t>
            </a:r>
            <a:r>
              <a:rPr lang="sk-SK" sz="2400" b="1" baseline="-25000" dirty="0"/>
              <a:t>2</a:t>
            </a:r>
            <a:r>
              <a:rPr lang="sk-SK" sz="2400" b="1" dirty="0"/>
              <a:t> (g) → 2H</a:t>
            </a:r>
            <a:r>
              <a:rPr lang="sk-SK" sz="2400" b="1" baseline="-25000" dirty="0"/>
              <a:t>2</a:t>
            </a:r>
            <a:r>
              <a:rPr lang="sk-SK" sz="2400" b="1" dirty="0"/>
              <a:t>O (g)                </a:t>
            </a:r>
            <a:r>
              <a:rPr lang="el-GR" sz="2800" b="1" dirty="0">
                <a:solidFill>
                  <a:srgbClr val="FF0000"/>
                </a:solidFill>
              </a:rPr>
              <a:t>Δ</a:t>
            </a:r>
            <a:r>
              <a:rPr lang="sk-SK" sz="2800" b="1" dirty="0">
                <a:solidFill>
                  <a:srgbClr val="FF0000"/>
                </a:solidFill>
              </a:rPr>
              <a:t>H</a:t>
            </a:r>
            <a:r>
              <a:rPr lang="sk-SK" sz="2800" b="1" baseline="-25000" dirty="0">
                <a:solidFill>
                  <a:srgbClr val="FF0000"/>
                </a:solidFill>
              </a:rPr>
              <a:t>1</a:t>
            </a:r>
            <a:r>
              <a:rPr lang="sk-SK" sz="2800" b="1" dirty="0">
                <a:solidFill>
                  <a:srgbClr val="FF0000"/>
                </a:solidFill>
              </a:rPr>
              <a:t> = - 483,9 kJ.mol</a:t>
            </a:r>
            <a:r>
              <a:rPr lang="sk-SK" sz="2800" b="1" baseline="30000" dirty="0">
                <a:solidFill>
                  <a:srgbClr val="FF0000"/>
                </a:solidFill>
              </a:rPr>
              <a:t>-1</a:t>
            </a:r>
            <a:endParaRPr lang="sk-SK" sz="28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sk-SK" sz="2400" dirty="0"/>
          </a:p>
          <a:p>
            <a:pPr marL="0" indent="0">
              <a:buNone/>
            </a:pPr>
            <a:r>
              <a:rPr lang="sk-SK" sz="2400" dirty="0"/>
              <a:t>Aká bude hodnota reakčného tepla pre spätnú (vratnú) reakciu?</a:t>
            </a:r>
          </a:p>
          <a:p>
            <a:pPr marL="0" indent="0">
              <a:buNone/>
            </a:pPr>
            <a:r>
              <a:rPr lang="sk-SK" sz="2400" b="1" dirty="0"/>
              <a:t> 2H</a:t>
            </a:r>
            <a:r>
              <a:rPr lang="sk-SK" sz="2400" b="1" baseline="-25000" dirty="0"/>
              <a:t>2</a:t>
            </a:r>
            <a:r>
              <a:rPr lang="sk-SK" sz="2400" b="1" dirty="0"/>
              <a:t>O (g</a:t>
            </a:r>
            <a:r>
              <a:rPr lang="sk-SK" sz="2400" dirty="0"/>
              <a:t>) </a:t>
            </a:r>
            <a:r>
              <a:rPr lang="sk-SK" sz="2400" b="1" dirty="0"/>
              <a:t>→ 2H</a:t>
            </a:r>
            <a:r>
              <a:rPr lang="sk-SK" sz="2400" b="1" baseline="-25000" dirty="0"/>
              <a:t>2</a:t>
            </a:r>
            <a:r>
              <a:rPr lang="sk-SK" sz="2400" b="1" dirty="0"/>
              <a:t> (g) + O</a:t>
            </a:r>
            <a:r>
              <a:rPr lang="sk-SK" sz="2400" b="1" baseline="-25000" dirty="0"/>
              <a:t>2</a:t>
            </a:r>
            <a:r>
              <a:rPr lang="sk-SK" sz="2400" b="1" dirty="0"/>
              <a:t> (g)                              </a:t>
            </a:r>
            <a:r>
              <a:rPr lang="el-GR" sz="2400" b="1" dirty="0"/>
              <a:t>Δ</a:t>
            </a:r>
            <a:r>
              <a:rPr lang="sk-SK" sz="2400" b="1" dirty="0"/>
              <a:t>H</a:t>
            </a:r>
            <a:r>
              <a:rPr lang="sk-SK" sz="2400" b="1" baseline="-25000" dirty="0"/>
              <a:t>2</a:t>
            </a:r>
            <a:r>
              <a:rPr lang="sk-SK" sz="2400" b="1" dirty="0"/>
              <a:t> = ______________________</a:t>
            </a:r>
          </a:p>
          <a:p>
            <a:endParaRPr lang="sk-SK" dirty="0"/>
          </a:p>
        </p:txBody>
      </p:sp>
      <p:sp>
        <p:nvSpPr>
          <p:cNvPr id="4" name="Zaoblený obdĺžnik 3"/>
          <p:cNvSpPr/>
          <p:nvPr/>
        </p:nvSpPr>
        <p:spPr>
          <a:xfrm>
            <a:off x="382136" y="1555845"/>
            <a:ext cx="11464120" cy="195163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sz="2400" b="1" i="1" dirty="0">
                <a:solidFill>
                  <a:srgbClr val="002060"/>
                </a:solidFill>
              </a:rPr>
              <a:t>Prvý </a:t>
            </a:r>
            <a:r>
              <a:rPr lang="sk-SK" sz="2400" b="1" i="1" dirty="0" err="1">
                <a:solidFill>
                  <a:srgbClr val="002060"/>
                </a:solidFill>
              </a:rPr>
              <a:t>termochemický</a:t>
            </a:r>
            <a:r>
              <a:rPr lang="sk-SK" sz="2400" b="1" i="1" dirty="0">
                <a:solidFill>
                  <a:srgbClr val="002060"/>
                </a:solidFill>
              </a:rPr>
              <a:t> </a:t>
            </a:r>
            <a:r>
              <a:rPr lang="sk-SK" sz="2400" b="1" i="1" dirty="0" smtClean="0">
                <a:solidFill>
                  <a:srgbClr val="002060"/>
                </a:solidFill>
              </a:rPr>
              <a:t>zákon, autori </a:t>
            </a:r>
            <a:r>
              <a:rPr lang="sk-SK" sz="2400" b="1" i="1" dirty="0" err="1" smtClean="0">
                <a:solidFill>
                  <a:srgbClr val="002060"/>
                </a:solidFill>
              </a:rPr>
              <a:t>Lavoiser</a:t>
            </a:r>
            <a:r>
              <a:rPr lang="sk-SK" sz="2400" b="1" i="1" dirty="0" smtClean="0">
                <a:solidFill>
                  <a:srgbClr val="002060"/>
                </a:solidFill>
              </a:rPr>
              <a:t> </a:t>
            </a:r>
            <a:r>
              <a:rPr lang="sk-SK" sz="2400" b="1" i="1" dirty="0">
                <a:solidFill>
                  <a:srgbClr val="002060"/>
                </a:solidFill>
              </a:rPr>
              <a:t>a </a:t>
            </a:r>
            <a:r>
              <a:rPr lang="sk-SK" sz="2400" b="1" i="1" dirty="0" err="1" smtClean="0">
                <a:solidFill>
                  <a:srgbClr val="002060"/>
                </a:solidFill>
              </a:rPr>
              <a:t>Laplace</a:t>
            </a:r>
            <a:r>
              <a:rPr lang="sk-SK" sz="2400" b="1" i="1" dirty="0" smtClean="0">
                <a:solidFill>
                  <a:srgbClr val="002060"/>
                </a:solidFill>
              </a:rPr>
              <a:t> (1780)</a:t>
            </a:r>
            <a:r>
              <a:rPr lang="sk-SK" sz="2400" b="1" dirty="0" smtClean="0">
                <a:solidFill>
                  <a:srgbClr val="002060"/>
                </a:solidFill>
              </a:rPr>
              <a:t>: </a:t>
            </a:r>
            <a:endParaRPr lang="sk-SK" sz="2400" dirty="0">
              <a:solidFill>
                <a:srgbClr val="002060"/>
              </a:solidFill>
            </a:endParaRPr>
          </a:p>
          <a:p>
            <a:r>
              <a:rPr lang="sk-SK" dirty="0">
                <a:solidFill>
                  <a:srgbClr val="002060"/>
                </a:solidFill>
              </a:rPr>
              <a:t> </a:t>
            </a:r>
          </a:p>
          <a:p>
            <a:pPr algn="ctr"/>
            <a:r>
              <a:rPr lang="sk-SK" sz="3200" u="sng" dirty="0">
                <a:solidFill>
                  <a:srgbClr val="002060"/>
                </a:solidFill>
              </a:rPr>
              <a:t>„</a:t>
            </a:r>
            <a:r>
              <a:rPr lang="sk-SK" sz="3200" b="1" u="sng" dirty="0">
                <a:solidFill>
                  <a:srgbClr val="002060"/>
                </a:solidFill>
              </a:rPr>
              <a:t>Hodnota reakčného tepla priamej a spätnej reakcie je rovnaká a líši sa len znamienkom.“</a:t>
            </a:r>
            <a:endParaRPr lang="sk-SK" sz="3200" dirty="0">
              <a:solidFill>
                <a:srgbClr val="002060"/>
              </a:solidFill>
            </a:endParaRPr>
          </a:p>
          <a:p>
            <a:pPr algn="ctr"/>
            <a:endParaRPr lang="sk-SK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53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18364" y="409433"/>
            <a:ext cx="11973636" cy="625067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sk-SK" sz="2400" b="1" u="sng" dirty="0"/>
          </a:p>
          <a:p>
            <a:pPr marL="0" indent="0">
              <a:buNone/>
            </a:pPr>
            <a:r>
              <a:rPr lang="sk-SK" sz="2000" b="1" u="sng" dirty="0" smtClean="0"/>
              <a:t>Príklad </a:t>
            </a:r>
            <a:r>
              <a:rPr lang="sk-SK" sz="2000" b="1" u="sng" dirty="0"/>
              <a:t>2</a:t>
            </a:r>
            <a:r>
              <a:rPr lang="sk-SK" sz="2000" b="1" u="sng" dirty="0" smtClean="0"/>
              <a:t>:</a:t>
            </a:r>
            <a:endParaRPr lang="sk-SK" sz="2000" dirty="0"/>
          </a:p>
          <a:p>
            <a:r>
              <a:rPr lang="sk-SK" sz="2400" dirty="0"/>
              <a:t>Pri syntéze dvoch </a:t>
            </a:r>
            <a:r>
              <a:rPr lang="sk-SK" sz="2400" dirty="0" err="1"/>
              <a:t>mólov</a:t>
            </a:r>
            <a:r>
              <a:rPr lang="sk-SK" sz="2400" dirty="0"/>
              <a:t> oxidu sírového z dvoch </a:t>
            </a:r>
            <a:r>
              <a:rPr lang="sk-SK" sz="2400" dirty="0" err="1"/>
              <a:t>mólov</a:t>
            </a:r>
            <a:r>
              <a:rPr lang="sk-SK" sz="2400" dirty="0"/>
              <a:t> oxidu </a:t>
            </a:r>
            <a:r>
              <a:rPr lang="sk-SK" sz="2400" dirty="0" smtClean="0"/>
              <a:t>siričitého </a:t>
            </a:r>
            <a:r>
              <a:rPr lang="sk-SK" sz="2400" dirty="0"/>
              <a:t>a jedného mólu kyslíka sa uvoľní teplo 196 </a:t>
            </a:r>
            <a:r>
              <a:rPr lang="sk-SK" sz="2400" dirty="0" err="1" smtClean="0"/>
              <a:t>kJ</a:t>
            </a:r>
            <a:r>
              <a:rPr lang="sk-SK" sz="2400" dirty="0" smtClean="0"/>
              <a:t>.</a:t>
            </a:r>
            <a:endParaRPr lang="sk-SK" sz="2400" dirty="0"/>
          </a:p>
          <a:p>
            <a:r>
              <a:rPr lang="sk-SK" sz="2400" b="1" dirty="0"/>
              <a:t>2SO</a:t>
            </a:r>
            <a:r>
              <a:rPr lang="sk-SK" sz="2400" b="1" baseline="-25000" dirty="0"/>
              <a:t>2</a:t>
            </a:r>
            <a:r>
              <a:rPr lang="sk-SK" sz="2400" b="1" dirty="0"/>
              <a:t>(g)</a:t>
            </a:r>
            <a:r>
              <a:rPr lang="sk-SK" sz="2400" dirty="0"/>
              <a:t> + </a:t>
            </a:r>
            <a:r>
              <a:rPr lang="sk-SK" sz="2400" b="1" dirty="0"/>
              <a:t>O</a:t>
            </a:r>
            <a:r>
              <a:rPr lang="sk-SK" sz="2400" b="1" baseline="-25000" dirty="0"/>
              <a:t>2</a:t>
            </a:r>
            <a:r>
              <a:rPr lang="sk-SK" sz="2400" b="1" dirty="0"/>
              <a:t>(g)</a:t>
            </a:r>
            <a:r>
              <a:rPr lang="sk-SK" sz="2400" dirty="0"/>
              <a:t> → </a:t>
            </a:r>
            <a:r>
              <a:rPr lang="sk-SK" sz="2400" b="1" dirty="0"/>
              <a:t>2 </a:t>
            </a:r>
            <a:r>
              <a:rPr lang="sk-SK" sz="2400" b="1" dirty="0" smtClean="0"/>
              <a:t>SO</a:t>
            </a:r>
            <a:r>
              <a:rPr lang="sk-SK" sz="2400" b="1" baseline="-25000" dirty="0" smtClean="0"/>
              <a:t>3</a:t>
            </a:r>
            <a:r>
              <a:rPr lang="sk-SK" sz="2400" dirty="0" smtClean="0"/>
              <a:t>(g)                                </a:t>
            </a:r>
            <a:r>
              <a:rPr lang="el-GR" sz="3200" b="1" dirty="0">
                <a:solidFill>
                  <a:srgbClr val="FF0000"/>
                </a:solidFill>
              </a:rPr>
              <a:t>Δ</a:t>
            </a:r>
            <a:r>
              <a:rPr lang="sk-SK" sz="3200" b="1" dirty="0">
                <a:solidFill>
                  <a:srgbClr val="FF0000"/>
                </a:solidFill>
              </a:rPr>
              <a:t>H</a:t>
            </a:r>
            <a:r>
              <a:rPr lang="sk-SK" sz="3200" dirty="0">
                <a:solidFill>
                  <a:srgbClr val="FF0000"/>
                </a:solidFill>
              </a:rPr>
              <a:t> </a:t>
            </a:r>
            <a:r>
              <a:rPr lang="sk-SK" sz="3200" b="1" dirty="0">
                <a:solidFill>
                  <a:srgbClr val="FF0000"/>
                </a:solidFill>
              </a:rPr>
              <a:t>= - 196 </a:t>
            </a:r>
            <a:r>
              <a:rPr lang="sk-SK" sz="3200" b="1" dirty="0" smtClean="0">
                <a:solidFill>
                  <a:srgbClr val="FF0000"/>
                </a:solidFill>
              </a:rPr>
              <a:t>kJ.mol</a:t>
            </a:r>
            <a:r>
              <a:rPr lang="sk-SK" sz="3200" b="1" baseline="30000" dirty="0" smtClean="0">
                <a:solidFill>
                  <a:srgbClr val="FF0000"/>
                </a:solidFill>
              </a:rPr>
              <a:t>-1</a:t>
            </a:r>
          </a:p>
          <a:p>
            <a:pPr marL="0" indent="0">
              <a:buNone/>
            </a:pPr>
            <a:endParaRPr lang="sk-SK" sz="2400" dirty="0"/>
          </a:p>
          <a:p>
            <a:r>
              <a:rPr lang="sk-SK" sz="2400" dirty="0"/>
              <a:t>Pri rozklade dvoch </a:t>
            </a:r>
            <a:r>
              <a:rPr lang="sk-SK" sz="2400" dirty="0" err="1"/>
              <a:t>mólov</a:t>
            </a:r>
            <a:r>
              <a:rPr lang="sk-SK" sz="2400" dirty="0"/>
              <a:t> oxidu sírového, sa </a:t>
            </a:r>
            <a:r>
              <a:rPr lang="sk-SK" sz="2400" dirty="0" smtClean="0"/>
              <a:t>____________________________tepla spotrebuje</a:t>
            </a:r>
            <a:r>
              <a:rPr lang="sk-SK" sz="2400" dirty="0"/>
              <a:t>.</a:t>
            </a:r>
          </a:p>
          <a:p>
            <a:r>
              <a:rPr lang="sk-SK" sz="3200" b="1" dirty="0"/>
              <a:t>2SO</a:t>
            </a:r>
            <a:r>
              <a:rPr lang="sk-SK" sz="3200" b="1" baseline="-25000" dirty="0"/>
              <a:t>3</a:t>
            </a:r>
            <a:r>
              <a:rPr lang="sk-SK" sz="3200" b="1" dirty="0"/>
              <a:t>(g)</a:t>
            </a:r>
            <a:r>
              <a:rPr lang="sk-SK" sz="3200" dirty="0"/>
              <a:t> → </a:t>
            </a:r>
            <a:r>
              <a:rPr lang="sk-SK" sz="3200" b="1" dirty="0"/>
              <a:t>2SO</a:t>
            </a:r>
            <a:r>
              <a:rPr lang="sk-SK" sz="3200" b="1" baseline="-25000" dirty="0"/>
              <a:t>2</a:t>
            </a:r>
            <a:r>
              <a:rPr lang="sk-SK" sz="3200" b="1" dirty="0"/>
              <a:t>(g)</a:t>
            </a:r>
            <a:r>
              <a:rPr lang="sk-SK" sz="3200" dirty="0"/>
              <a:t> + </a:t>
            </a:r>
            <a:r>
              <a:rPr lang="sk-SK" sz="3200" b="1" dirty="0"/>
              <a:t>O</a:t>
            </a:r>
            <a:r>
              <a:rPr lang="sk-SK" sz="3200" b="1" baseline="-25000" dirty="0"/>
              <a:t>2</a:t>
            </a:r>
            <a:r>
              <a:rPr lang="sk-SK" sz="3200" b="1" dirty="0"/>
              <a:t>(g</a:t>
            </a:r>
            <a:r>
              <a:rPr lang="sk-SK" sz="3200" b="1" dirty="0" smtClean="0"/>
              <a:t>)                   </a:t>
            </a:r>
            <a:r>
              <a:rPr lang="sk-SK" sz="3200" dirty="0" smtClean="0"/>
              <a:t> </a:t>
            </a:r>
            <a:r>
              <a:rPr lang="el-GR" sz="3200" b="1" dirty="0"/>
              <a:t>Δ</a:t>
            </a:r>
            <a:r>
              <a:rPr lang="sk-SK" sz="3200" b="1" dirty="0"/>
              <a:t>H</a:t>
            </a:r>
            <a:r>
              <a:rPr lang="sk-SK" sz="3200" dirty="0"/>
              <a:t> </a:t>
            </a:r>
            <a:r>
              <a:rPr lang="sk-SK" sz="3200" b="1" dirty="0"/>
              <a:t>= </a:t>
            </a:r>
            <a:r>
              <a:rPr lang="sk-SK" sz="3200" b="1" dirty="0" smtClean="0"/>
              <a:t>____________</a:t>
            </a:r>
            <a:endParaRPr lang="sk-SK" sz="3200" dirty="0"/>
          </a:p>
          <a:p>
            <a:endParaRPr lang="sk-SK" sz="2800" dirty="0"/>
          </a:p>
        </p:txBody>
      </p:sp>
      <p:sp>
        <p:nvSpPr>
          <p:cNvPr id="4" name="Zaoblený obdĺžnik 3"/>
          <p:cNvSpPr/>
          <p:nvPr/>
        </p:nvSpPr>
        <p:spPr>
          <a:xfrm>
            <a:off x="8343332" y="5261213"/>
            <a:ext cx="3411940" cy="893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b="1" dirty="0" smtClean="0">
                <a:solidFill>
                  <a:srgbClr val="FF0000"/>
                </a:solidFill>
              </a:rPr>
              <a:t>Odpoveď:</a:t>
            </a:r>
          </a:p>
          <a:p>
            <a:r>
              <a:rPr lang="el-GR" b="1" dirty="0" smtClean="0">
                <a:solidFill>
                  <a:srgbClr val="FF0000"/>
                </a:solidFill>
              </a:rPr>
              <a:t>Δ</a:t>
            </a:r>
            <a:r>
              <a:rPr lang="sk-SK" b="1" dirty="0">
                <a:solidFill>
                  <a:srgbClr val="FF0000"/>
                </a:solidFill>
              </a:rPr>
              <a:t>H</a:t>
            </a:r>
            <a:r>
              <a:rPr lang="sk-SK" dirty="0">
                <a:solidFill>
                  <a:srgbClr val="FF0000"/>
                </a:solidFill>
              </a:rPr>
              <a:t> </a:t>
            </a:r>
            <a:r>
              <a:rPr lang="sk-SK" b="1" dirty="0">
                <a:solidFill>
                  <a:srgbClr val="FF0000"/>
                </a:solidFill>
              </a:rPr>
              <a:t>= </a:t>
            </a:r>
            <a:r>
              <a:rPr lang="sk-SK" b="1" dirty="0" smtClean="0">
                <a:solidFill>
                  <a:srgbClr val="FF0000"/>
                </a:solidFill>
              </a:rPr>
              <a:t>+ </a:t>
            </a:r>
            <a:r>
              <a:rPr lang="sk-SK" b="1" dirty="0">
                <a:solidFill>
                  <a:srgbClr val="FF0000"/>
                </a:solidFill>
              </a:rPr>
              <a:t>196 kJ.mol</a:t>
            </a:r>
            <a:r>
              <a:rPr lang="sk-SK" b="1" baseline="30000" dirty="0">
                <a:solidFill>
                  <a:srgbClr val="FF0000"/>
                </a:solidFill>
              </a:rPr>
              <a:t>-1</a:t>
            </a:r>
          </a:p>
          <a:p>
            <a:endParaRPr lang="sk-SK" sz="1400" dirty="0"/>
          </a:p>
        </p:txBody>
      </p:sp>
      <p:sp>
        <p:nvSpPr>
          <p:cNvPr id="5" name="Oblak 4"/>
          <p:cNvSpPr/>
          <p:nvPr/>
        </p:nvSpPr>
        <p:spPr>
          <a:xfrm>
            <a:off x="8468436" y="5488106"/>
            <a:ext cx="3534770" cy="157972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0105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36728" y="2568054"/>
            <a:ext cx="11423176" cy="47153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sk-SK" sz="3600" b="1" u="sng" dirty="0" smtClean="0"/>
              <a:t>Príklad</a:t>
            </a:r>
            <a:r>
              <a:rPr lang="sk-SK" sz="3600" b="1" u="sng" dirty="0"/>
              <a:t>: Na základe </a:t>
            </a:r>
            <a:r>
              <a:rPr lang="sk-SK" sz="3600" b="1" u="sng" dirty="0" err="1"/>
              <a:t>termochemických</a:t>
            </a:r>
            <a:r>
              <a:rPr lang="sk-SK" sz="3600" b="1" u="sng" dirty="0"/>
              <a:t> rovníc čiastkových reakcií</a:t>
            </a:r>
            <a:endParaRPr lang="sk-SK" sz="3600" dirty="0"/>
          </a:p>
          <a:p>
            <a:pPr marL="0" indent="0">
              <a:buNone/>
            </a:pPr>
            <a:r>
              <a:rPr lang="sk-SK" sz="3600" dirty="0"/>
              <a:t>1. </a:t>
            </a:r>
            <a:r>
              <a:rPr lang="sk-SK" sz="3600" dirty="0" err="1"/>
              <a:t>Sn</a:t>
            </a:r>
            <a:r>
              <a:rPr lang="sk-SK" sz="3600" dirty="0"/>
              <a:t> (s) + Cl</a:t>
            </a:r>
            <a:r>
              <a:rPr lang="sk-SK" sz="3600" baseline="-25000" dirty="0"/>
              <a:t>2 </a:t>
            </a:r>
            <a:r>
              <a:rPr lang="sk-SK" sz="3600" dirty="0"/>
              <a:t>(g) SnCl</a:t>
            </a:r>
            <a:r>
              <a:rPr lang="sk-SK" sz="3600" baseline="-25000" dirty="0"/>
              <a:t>2</a:t>
            </a:r>
            <a:r>
              <a:rPr lang="sk-SK" sz="3600" dirty="0"/>
              <a:t> (s) </a:t>
            </a:r>
            <a:r>
              <a:rPr lang="sk-SK" sz="3600" dirty="0" smtClean="0"/>
              <a:t>                 </a:t>
            </a:r>
            <a:r>
              <a:rPr lang="el-GR" sz="3600" b="1" dirty="0" smtClean="0"/>
              <a:t>Δ</a:t>
            </a:r>
            <a:r>
              <a:rPr lang="sk-SK" sz="3600" b="1" dirty="0"/>
              <a:t>H</a:t>
            </a:r>
            <a:r>
              <a:rPr lang="sk-SK" sz="3600" b="1" baseline="-25000" dirty="0"/>
              <a:t>1</a:t>
            </a:r>
            <a:r>
              <a:rPr lang="sk-SK" sz="3600" b="1" dirty="0"/>
              <a:t> = - 349,4 kJ.mol</a:t>
            </a:r>
            <a:r>
              <a:rPr lang="sk-SK" sz="3600" b="1" baseline="30000" dirty="0"/>
              <a:t>-1</a:t>
            </a:r>
            <a:endParaRPr lang="sk-SK" sz="3600" dirty="0"/>
          </a:p>
          <a:p>
            <a:pPr marL="0" indent="0">
              <a:buNone/>
            </a:pPr>
            <a:r>
              <a:rPr lang="sk-SK" sz="3600" dirty="0"/>
              <a:t>2. SnCl</a:t>
            </a:r>
            <a:r>
              <a:rPr lang="sk-SK" sz="3600" baseline="-25000" dirty="0"/>
              <a:t>2</a:t>
            </a:r>
            <a:r>
              <a:rPr lang="sk-SK" sz="3600" dirty="0"/>
              <a:t> (s) + Cl</a:t>
            </a:r>
            <a:r>
              <a:rPr lang="sk-SK" sz="3600" baseline="-25000" dirty="0"/>
              <a:t>2</a:t>
            </a:r>
            <a:r>
              <a:rPr lang="sk-SK" sz="3600" dirty="0"/>
              <a:t> (g) SnCl</a:t>
            </a:r>
            <a:r>
              <a:rPr lang="sk-SK" sz="3600" baseline="-25000" dirty="0"/>
              <a:t>4</a:t>
            </a:r>
            <a:r>
              <a:rPr lang="sk-SK" sz="3600" dirty="0"/>
              <a:t> (l) </a:t>
            </a:r>
            <a:r>
              <a:rPr lang="sk-SK" sz="3600" dirty="0" smtClean="0"/>
              <a:t>             </a:t>
            </a:r>
            <a:r>
              <a:rPr lang="el-GR" sz="3600" b="1" dirty="0" smtClean="0"/>
              <a:t>Δ</a:t>
            </a:r>
            <a:r>
              <a:rPr lang="sk-SK" sz="3600" b="1" dirty="0"/>
              <a:t>H</a:t>
            </a:r>
            <a:r>
              <a:rPr lang="sk-SK" sz="3600" b="1" baseline="-25000" dirty="0"/>
              <a:t>2</a:t>
            </a:r>
            <a:r>
              <a:rPr lang="sk-SK" sz="3600" b="1" dirty="0"/>
              <a:t> = - 195,2 kJ.mol</a:t>
            </a:r>
            <a:r>
              <a:rPr lang="sk-SK" sz="3600" b="1" baseline="30000" dirty="0"/>
              <a:t>-1</a:t>
            </a:r>
            <a:endParaRPr lang="sk-SK" sz="3600" dirty="0"/>
          </a:p>
          <a:p>
            <a:r>
              <a:rPr lang="sk-SK" sz="3600" b="1" dirty="0"/>
              <a:t>určte reakčné teplo reakcie</a:t>
            </a:r>
            <a:r>
              <a:rPr lang="sk-SK" sz="3600" b="1" dirty="0" smtClean="0"/>
              <a:t>:</a:t>
            </a:r>
            <a:endParaRPr lang="sk-SK" sz="3600" dirty="0"/>
          </a:p>
          <a:p>
            <a:pPr marL="0" indent="0">
              <a:buNone/>
            </a:pPr>
            <a:r>
              <a:rPr lang="sk-SK" sz="3600" b="1" u="sng" dirty="0"/>
              <a:t>Riešenie: </a:t>
            </a:r>
            <a:endParaRPr lang="sk-SK" sz="3600" dirty="0"/>
          </a:p>
          <a:p>
            <a:r>
              <a:rPr lang="sk-SK" sz="3600" dirty="0" err="1"/>
              <a:t>Sn</a:t>
            </a:r>
            <a:r>
              <a:rPr lang="sk-SK" sz="3600" dirty="0"/>
              <a:t> (s) + 2 Cl</a:t>
            </a:r>
            <a:r>
              <a:rPr lang="sk-SK" sz="3600" baseline="-25000" dirty="0"/>
              <a:t>2</a:t>
            </a:r>
            <a:r>
              <a:rPr lang="sk-SK" sz="3600" dirty="0"/>
              <a:t> (g) → SnCl</a:t>
            </a:r>
            <a:r>
              <a:rPr lang="sk-SK" sz="3600" baseline="-25000" dirty="0"/>
              <a:t>4</a:t>
            </a:r>
            <a:r>
              <a:rPr lang="sk-SK" sz="3600" dirty="0"/>
              <a:t> (l)  </a:t>
            </a:r>
            <a:r>
              <a:rPr lang="sk-SK" sz="3600" dirty="0" smtClean="0"/>
              <a:t>       </a:t>
            </a:r>
            <a:r>
              <a:rPr lang="el-GR" sz="3600" b="1" dirty="0" smtClean="0"/>
              <a:t>Δ</a:t>
            </a:r>
            <a:r>
              <a:rPr lang="sk-SK" sz="3600" b="1" dirty="0"/>
              <a:t>H = ?</a:t>
            </a:r>
            <a:endParaRPr lang="sk-SK" sz="3600" dirty="0"/>
          </a:p>
          <a:p>
            <a:r>
              <a:rPr lang="el-GR" sz="3600" dirty="0">
                <a:solidFill>
                  <a:srgbClr val="FF0000"/>
                </a:solidFill>
              </a:rPr>
              <a:t>Δ</a:t>
            </a:r>
            <a:r>
              <a:rPr lang="sk-SK" sz="3600" dirty="0">
                <a:solidFill>
                  <a:srgbClr val="FF0000"/>
                </a:solidFill>
              </a:rPr>
              <a:t>H = </a:t>
            </a:r>
            <a:r>
              <a:rPr lang="el-GR" sz="3600" dirty="0">
                <a:solidFill>
                  <a:srgbClr val="FF0000"/>
                </a:solidFill>
              </a:rPr>
              <a:t>Δ</a:t>
            </a:r>
            <a:r>
              <a:rPr lang="sk-SK" sz="3600" dirty="0">
                <a:solidFill>
                  <a:srgbClr val="FF0000"/>
                </a:solidFill>
              </a:rPr>
              <a:t>H</a:t>
            </a:r>
            <a:r>
              <a:rPr lang="sk-SK" sz="3600" baseline="-25000" dirty="0">
                <a:solidFill>
                  <a:srgbClr val="FF0000"/>
                </a:solidFill>
              </a:rPr>
              <a:t>1</a:t>
            </a:r>
            <a:r>
              <a:rPr lang="sk-SK" sz="3600" dirty="0">
                <a:solidFill>
                  <a:srgbClr val="FF0000"/>
                </a:solidFill>
              </a:rPr>
              <a:t> + </a:t>
            </a:r>
            <a:r>
              <a:rPr lang="el-GR" sz="3600" dirty="0">
                <a:solidFill>
                  <a:srgbClr val="FF0000"/>
                </a:solidFill>
              </a:rPr>
              <a:t>Δ</a:t>
            </a:r>
            <a:r>
              <a:rPr lang="sk-SK" sz="3600" dirty="0">
                <a:solidFill>
                  <a:srgbClr val="FF0000"/>
                </a:solidFill>
              </a:rPr>
              <a:t>H</a:t>
            </a:r>
            <a:r>
              <a:rPr lang="sk-SK" sz="3600" baseline="-25000" dirty="0">
                <a:solidFill>
                  <a:srgbClr val="FF0000"/>
                </a:solidFill>
              </a:rPr>
              <a:t>2</a:t>
            </a:r>
            <a:r>
              <a:rPr lang="sk-SK" sz="3600" dirty="0">
                <a:solidFill>
                  <a:srgbClr val="FF0000"/>
                </a:solidFill>
              </a:rPr>
              <a:t> = - 349,4 kJ.mol</a:t>
            </a:r>
            <a:r>
              <a:rPr lang="sk-SK" sz="3600" baseline="30000" dirty="0">
                <a:solidFill>
                  <a:srgbClr val="FF0000"/>
                </a:solidFill>
              </a:rPr>
              <a:t>-1</a:t>
            </a:r>
            <a:r>
              <a:rPr lang="sk-SK" sz="3600" dirty="0">
                <a:solidFill>
                  <a:srgbClr val="FF0000"/>
                </a:solidFill>
              </a:rPr>
              <a:t> + (-195,2 kJ.mol</a:t>
            </a:r>
            <a:r>
              <a:rPr lang="sk-SK" sz="3600" baseline="30000" dirty="0">
                <a:solidFill>
                  <a:srgbClr val="FF0000"/>
                </a:solidFill>
              </a:rPr>
              <a:t>-1</a:t>
            </a:r>
            <a:r>
              <a:rPr lang="sk-SK" sz="3600" dirty="0" smtClean="0">
                <a:solidFill>
                  <a:srgbClr val="FF0000"/>
                </a:solidFill>
              </a:rPr>
              <a:t>)</a:t>
            </a:r>
            <a:r>
              <a:rPr lang="sk-SK" sz="3600" dirty="0">
                <a:solidFill>
                  <a:srgbClr val="FF0000"/>
                </a:solidFill>
              </a:rPr>
              <a:t/>
            </a:r>
            <a:br>
              <a:rPr lang="sk-SK" sz="3600" dirty="0">
                <a:solidFill>
                  <a:srgbClr val="FF0000"/>
                </a:solidFill>
              </a:rPr>
            </a:br>
            <a:endParaRPr lang="sk-SK" sz="3600" dirty="0">
              <a:solidFill>
                <a:srgbClr val="FF0000"/>
              </a:solidFill>
            </a:endParaRPr>
          </a:p>
          <a:p>
            <a:r>
              <a:rPr lang="el-GR" sz="3600" b="1" u="sng" dirty="0"/>
              <a:t>Δ</a:t>
            </a:r>
            <a:r>
              <a:rPr lang="sk-SK" sz="3600" b="1" u="sng" dirty="0"/>
              <a:t>H = - 544,6kJ.mol</a:t>
            </a:r>
            <a:r>
              <a:rPr lang="sk-SK" sz="3600" b="1" baseline="30000" dirty="0"/>
              <a:t>-1</a:t>
            </a:r>
            <a:endParaRPr lang="sk-SK" sz="3600" dirty="0"/>
          </a:p>
          <a:p>
            <a:endParaRPr lang="sk-SK" sz="3600" dirty="0"/>
          </a:p>
          <a:p>
            <a:pPr marL="0" indent="0">
              <a:buNone/>
            </a:pPr>
            <a:endParaRPr lang="sk-SK" sz="3600" dirty="0"/>
          </a:p>
        </p:txBody>
      </p:sp>
      <p:sp>
        <p:nvSpPr>
          <p:cNvPr id="4" name="Zaoblený obdĺžnik 3"/>
          <p:cNvSpPr/>
          <p:nvPr/>
        </p:nvSpPr>
        <p:spPr>
          <a:xfrm>
            <a:off x="152399" y="0"/>
            <a:ext cx="11464120" cy="195163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sz="2400" b="1" i="1" dirty="0" smtClean="0">
                <a:solidFill>
                  <a:srgbClr val="002060"/>
                </a:solidFill>
              </a:rPr>
              <a:t>Druhý </a:t>
            </a:r>
            <a:r>
              <a:rPr lang="sk-SK" sz="2400" b="1" i="1" dirty="0" err="1">
                <a:solidFill>
                  <a:srgbClr val="002060"/>
                </a:solidFill>
              </a:rPr>
              <a:t>termochemický</a:t>
            </a:r>
            <a:r>
              <a:rPr lang="sk-SK" sz="2400" b="1" i="1" dirty="0">
                <a:solidFill>
                  <a:srgbClr val="002060"/>
                </a:solidFill>
              </a:rPr>
              <a:t> </a:t>
            </a:r>
            <a:r>
              <a:rPr lang="sk-SK" sz="2400" b="1" i="1" dirty="0" smtClean="0">
                <a:solidFill>
                  <a:srgbClr val="002060"/>
                </a:solidFill>
              </a:rPr>
              <a:t>zákon, autor </a:t>
            </a:r>
            <a:r>
              <a:rPr lang="sk-SK" sz="2400" b="1" i="1" dirty="0" err="1" smtClean="0">
                <a:solidFill>
                  <a:srgbClr val="002060"/>
                </a:solidFill>
              </a:rPr>
              <a:t>Hess</a:t>
            </a:r>
            <a:r>
              <a:rPr lang="sk-SK" sz="2400" b="1" i="1" dirty="0" smtClean="0">
                <a:solidFill>
                  <a:srgbClr val="002060"/>
                </a:solidFill>
              </a:rPr>
              <a:t> (1840)</a:t>
            </a:r>
            <a:r>
              <a:rPr lang="sk-SK" sz="2400" b="1" dirty="0" smtClean="0">
                <a:solidFill>
                  <a:srgbClr val="002060"/>
                </a:solidFill>
              </a:rPr>
              <a:t>: </a:t>
            </a:r>
            <a:endParaRPr lang="sk-SK" sz="2400" dirty="0">
              <a:solidFill>
                <a:srgbClr val="002060"/>
              </a:solidFill>
            </a:endParaRPr>
          </a:p>
          <a:p>
            <a:r>
              <a:rPr lang="sk-SK" dirty="0">
                <a:solidFill>
                  <a:srgbClr val="002060"/>
                </a:solidFill>
              </a:rPr>
              <a:t> </a:t>
            </a:r>
          </a:p>
          <a:p>
            <a:pPr algn="ctr"/>
            <a:r>
              <a:rPr lang="sk-SK" sz="3200" u="sng" dirty="0" smtClean="0">
                <a:solidFill>
                  <a:srgbClr val="002060"/>
                </a:solidFill>
              </a:rPr>
              <a:t>„</a:t>
            </a:r>
            <a:r>
              <a:rPr lang="sk-SK" sz="3200" b="1" dirty="0">
                <a:solidFill>
                  <a:srgbClr val="002060"/>
                </a:solidFill>
              </a:rPr>
              <a:t>Reakčné teplo určitej reakcie sa rovná súčtu reakčných tepiel </a:t>
            </a:r>
            <a:r>
              <a:rPr lang="sk-SK" sz="3200" b="1" dirty="0" smtClean="0">
                <a:solidFill>
                  <a:srgbClr val="002060"/>
                </a:solidFill>
              </a:rPr>
              <a:t>jej čiastkových </a:t>
            </a:r>
            <a:r>
              <a:rPr lang="sk-SK" sz="3200" b="1" dirty="0">
                <a:solidFill>
                  <a:srgbClr val="002060"/>
                </a:solidFill>
              </a:rPr>
              <a:t>reakcií</a:t>
            </a:r>
            <a:r>
              <a:rPr lang="sk-SK" sz="3200" b="1" dirty="0" smtClean="0">
                <a:solidFill>
                  <a:srgbClr val="002060"/>
                </a:solidFill>
              </a:rPr>
              <a:t>.</a:t>
            </a:r>
            <a:r>
              <a:rPr lang="sk-SK" sz="3200" b="1" u="sng" dirty="0" smtClean="0">
                <a:solidFill>
                  <a:srgbClr val="002060"/>
                </a:solidFill>
              </a:rPr>
              <a:t>“</a:t>
            </a:r>
            <a:endParaRPr lang="sk-SK" sz="3200" dirty="0">
              <a:solidFill>
                <a:srgbClr val="002060"/>
              </a:solidFill>
            </a:endParaRPr>
          </a:p>
          <a:p>
            <a:pPr algn="ctr"/>
            <a:endParaRPr lang="sk-SK" dirty="0">
              <a:solidFill>
                <a:srgbClr val="002060"/>
              </a:solidFill>
            </a:endParaRPr>
          </a:p>
        </p:txBody>
      </p:sp>
      <p:sp>
        <p:nvSpPr>
          <p:cNvPr id="5" name="Zaoblený obdĺžnik 4"/>
          <p:cNvSpPr/>
          <p:nvPr/>
        </p:nvSpPr>
        <p:spPr>
          <a:xfrm>
            <a:off x="2677235" y="1951629"/>
            <a:ext cx="6414447" cy="627797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200" b="1" dirty="0">
                <a:solidFill>
                  <a:srgbClr val="FF0000"/>
                </a:solidFill>
              </a:rPr>
              <a:t>Δ</a:t>
            </a:r>
            <a:r>
              <a:rPr lang="sk-SK" sz="3200" b="1" dirty="0">
                <a:solidFill>
                  <a:srgbClr val="FF0000"/>
                </a:solidFill>
              </a:rPr>
              <a:t>H = </a:t>
            </a:r>
            <a:r>
              <a:rPr lang="el-GR" sz="3200" b="1" dirty="0">
                <a:solidFill>
                  <a:srgbClr val="FF0000"/>
                </a:solidFill>
              </a:rPr>
              <a:t>Δ</a:t>
            </a:r>
            <a:r>
              <a:rPr lang="sk-SK" sz="3200" b="1" dirty="0">
                <a:solidFill>
                  <a:srgbClr val="FF0000"/>
                </a:solidFill>
              </a:rPr>
              <a:t>H</a:t>
            </a:r>
            <a:r>
              <a:rPr lang="sk-SK" sz="3200" b="1" baseline="-25000" dirty="0">
                <a:solidFill>
                  <a:srgbClr val="FF0000"/>
                </a:solidFill>
              </a:rPr>
              <a:t>1</a:t>
            </a:r>
            <a:r>
              <a:rPr lang="sk-SK" sz="3200" b="1" dirty="0">
                <a:solidFill>
                  <a:srgbClr val="FF0000"/>
                </a:solidFill>
              </a:rPr>
              <a:t> + </a:t>
            </a:r>
            <a:r>
              <a:rPr lang="el-GR" sz="3200" b="1" dirty="0">
                <a:solidFill>
                  <a:srgbClr val="FF0000"/>
                </a:solidFill>
              </a:rPr>
              <a:t>Δ</a:t>
            </a:r>
            <a:r>
              <a:rPr lang="sk-SK" sz="3200" b="1" dirty="0">
                <a:solidFill>
                  <a:srgbClr val="FF0000"/>
                </a:solidFill>
              </a:rPr>
              <a:t>H</a:t>
            </a:r>
            <a:r>
              <a:rPr lang="sk-SK" sz="3200" b="1" baseline="-25000" dirty="0">
                <a:solidFill>
                  <a:srgbClr val="FF0000"/>
                </a:solidFill>
              </a:rPr>
              <a:t>2 </a:t>
            </a:r>
            <a:r>
              <a:rPr lang="sk-SK" sz="3200" b="1" dirty="0">
                <a:solidFill>
                  <a:srgbClr val="FF0000"/>
                </a:solidFill>
              </a:rPr>
              <a:t>+ </a:t>
            </a:r>
            <a:r>
              <a:rPr lang="sk-SK" sz="3200" b="1" dirty="0" smtClean="0">
                <a:solidFill>
                  <a:srgbClr val="FF0000"/>
                </a:solidFill>
              </a:rPr>
              <a:t>.................</a:t>
            </a:r>
            <a:endParaRPr lang="sk-SK" sz="3200" b="1" dirty="0">
              <a:solidFill>
                <a:srgbClr val="FF0000"/>
              </a:solidFill>
            </a:endParaRPr>
          </a:p>
          <a:p>
            <a:pPr algn="ctr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45555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8876099" cy="741528"/>
          </a:xfrm>
          <a:solidFill>
            <a:srgbClr val="FFC000"/>
          </a:solidFill>
        </p:spPr>
        <p:txBody>
          <a:bodyPr/>
          <a:lstStyle/>
          <a:p>
            <a:r>
              <a:rPr lang="sk-SK" dirty="0" smtClean="0">
                <a:solidFill>
                  <a:schemeClr val="tx1"/>
                </a:solidFill>
              </a:rPr>
              <a:t>Fakty o priebehu chemických reakcií</a:t>
            </a:r>
            <a:endParaRPr lang="sk-SK" dirty="0">
              <a:solidFill>
                <a:schemeClr val="tx1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77334" y="1764804"/>
            <a:ext cx="10964206" cy="3880773"/>
          </a:xfrm>
        </p:spPr>
        <p:txBody>
          <a:bodyPr>
            <a:noAutofit/>
          </a:bodyPr>
          <a:lstStyle/>
          <a:p>
            <a:r>
              <a:rPr lang="sk-SK" sz="2800" dirty="0" smtClean="0"/>
              <a:t>Väčšina endotermických chemických reakcií prebieha len za stáleho dodávania tepla, teda za zahrievania</a:t>
            </a:r>
          </a:p>
          <a:p>
            <a:r>
              <a:rPr lang="sk-SK" sz="2800" dirty="0" smtClean="0">
                <a:solidFill>
                  <a:srgbClr val="FF0000"/>
                </a:solidFill>
              </a:rPr>
              <a:t>Horenie = exotermická reakcia, pri ktorej sa uvoľňuje E- teplo a svetlo</a:t>
            </a:r>
          </a:p>
          <a:p>
            <a:r>
              <a:rPr lang="sk-SK" sz="2800" dirty="0" smtClean="0"/>
              <a:t>Na začiatok pri horení na priebeh reakcie je potrebné malú energiu na spustenie reakcie dodať – zápalka, iskra.... Až tak bude papier, drevo...horieť</a:t>
            </a:r>
          </a:p>
          <a:p>
            <a:r>
              <a:rPr lang="sk-SK" sz="2800" dirty="0" smtClean="0"/>
              <a:t>Táto energia potrebná na iniciovanie (začatie) reakcie sa rovná aktivačnej energii </a:t>
            </a:r>
            <a:r>
              <a:rPr lang="sk-SK" sz="2800" dirty="0" err="1" smtClean="0"/>
              <a:t>E</a:t>
            </a:r>
            <a:r>
              <a:rPr lang="sk-SK" sz="2800" baseline="-25000" dirty="0" err="1" smtClean="0"/>
              <a:t>a</a:t>
            </a:r>
            <a:endParaRPr lang="sk-SK" sz="2800" baseline="-25000" dirty="0" smtClean="0"/>
          </a:p>
          <a:p>
            <a:endParaRPr lang="sk-SK" sz="2000" dirty="0" smtClean="0"/>
          </a:p>
          <a:p>
            <a:endParaRPr lang="sk-SK" sz="2000" dirty="0"/>
          </a:p>
        </p:txBody>
      </p:sp>
    </p:spTree>
    <p:extLst>
      <p:ext uri="{BB962C8B-B14F-4D97-AF65-F5344CB8AC3E}">
        <p14:creationId xmlns:p14="http://schemas.microsoft.com/office/powerpoint/2010/main" val="4549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1087036" cy="1320800"/>
          </a:xfrm>
        </p:spPr>
        <p:txBody>
          <a:bodyPr>
            <a:normAutofit fontScale="90000"/>
          </a:bodyPr>
          <a:lstStyle/>
          <a:p>
            <a:r>
              <a:rPr lang="sk-SK" b="1" u="sng" dirty="0">
                <a:solidFill>
                  <a:srgbClr val="FF0000"/>
                </a:solidFill>
              </a:rPr>
              <a:t>Tepelné javy pri rozpúšťaní tuhých látok vo vode</a:t>
            </a:r>
            <a:r>
              <a:rPr lang="sk-SK" b="1" dirty="0">
                <a:solidFill>
                  <a:srgbClr val="FF0000"/>
                </a:solidFill>
              </a:rPr>
              <a:t> – </a:t>
            </a:r>
            <a:r>
              <a:rPr lang="sk-SK" b="1" dirty="0" smtClean="0">
                <a:solidFill>
                  <a:srgbClr val="FF0000"/>
                </a:solidFill>
              </a:rPr>
              <a:t>KI, </a:t>
            </a:r>
            <a:r>
              <a:rPr lang="sk-SK" b="1" dirty="0" err="1" smtClean="0">
                <a:solidFill>
                  <a:srgbClr val="FF0000"/>
                </a:solidFill>
              </a:rPr>
              <a:t>NaCl,sódy</a:t>
            </a:r>
            <a:r>
              <a:rPr lang="sk-SK" b="1" dirty="0" smtClean="0">
                <a:solidFill>
                  <a:srgbClr val="FF0000"/>
                </a:solidFill>
              </a:rPr>
              <a:t> bikarbóny</a:t>
            </a:r>
            <a:r>
              <a:rPr lang="sk-SK" dirty="0" smtClean="0">
                <a:solidFill>
                  <a:srgbClr val="FF0000"/>
                </a:solidFill>
              </a:rPr>
              <a:t>, </a:t>
            </a:r>
            <a:r>
              <a:rPr lang="sk-SK" dirty="0" err="1" smtClean="0">
                <a:solidFill>
                  <a:srgbClr val="FF0000"/>
                </a:solidFill>
              </a:rPr>
              <a:t>NaOH</a:t>
            </a:r>
            <a:r>
              <a:rPr lang="sk-SK" dirty="0">
                <a:solidFill>
                  <a:srgbClr val="FF0000"/>
                </a:solidFill>
              </a:rPr>
              <a:t>)</a:t>
            </a:r>
            <a:br>
              <a:rPr lang="sk-SK" dirty="0">
                <a:solidFill>
                  <a:srgbClr val="FF0000"/>
                </a:solidFill>
              </a:rPr>
            </a:br>
            <a:r>
              <a:rPr lang="sk-SK" dirty="0">
                <a:solidFill>
                  <a:srgbClr val="FF0000"/>
                </a:solidFill>
              </a:rPr>
              <a:t> </a:t>
            </a:r>
            <a:br>
              <a:rPr lang="sk-SK" dirty="0">
                <a:solidFill>
                  <a:srgbClr val="FF0000"/>
                </a:solidFill>
              </a:rPr>
            </a:b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27547" y="1805747"/>
            <a:ext cx="11409528" cy="433574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sk-SK" sz="2400" b="1" dirty="0" smtClean="0"/>
              <a:t>A) Pri </a:t>
            </a:r>
            <a:r>
              <a:rPr lang="sk-SK" sz="2400" b="1" dirty="0"/>
              <a:t>rozpúšťaní tuhých látok sa teplo môže uvoľňovať (teplota </a:t>
            </a:r>
            <a:r>
              <a:rPr lang="sk-SK" sz="2400" b="1" dirty="0" smtClean="0"/>
              <a:t>stúpne). </a:t>
            </a:r>
            <a:endParaRPr lang="sk-SK" sz="2400" dirty="0"/>
          </a:p>
          <a:p>
            <a:pPr algn="just"/>
            <a:r>
              <a:rPr lang="sk-SK" sz="2400" dirty="0" smtClean="0"/>
              <a:t>Na </a:t>
            </a:r>
            <a:r>
              <a:rPr lang="sk-SK" sz="2400" dirty="0"/>
              <a:t>častice rozpúšťanej látky sa viažu molekuly </a:t>
            </a:r>
            <a:r>
              <a:rPr lang="sk-SK" sz="2400" dirty="0" smtClean="0"/>
              <a:t>vody - </a:t>
            </a:r>
            <a:r>
              <a:rPr lang="sk-SK" sz="2400" dirty="0"/>
              <a:t>teplo sa uvoľňuje. Zmena </a:t>
            </a:r>
            <a:r>
              <a:rPr lang="sk-SK" sz="2400" dirty="0" err="1"/>
              <a:t>entalpie</a:t>
            </a:r>
            <a:r>
              <a:rPr lang="sk-SK" sz="2400" dirty="0"/>
              <a:t> je </a:t>
            </a:r>
            <a:r>
              <a:rPr lang="sk-SK" sz="2400" dirty="0" smtClean="0"/>
              <a:t>záporná (</a:t>
            </a:r>
            <a:r>
              <a:rPr lang="el-GR" sz="2400" dirty="0" smtClean="0"/>
              <a:t>Δ</a:t>
            </a:r>
            <a:r>
              <a:rPr lang="sk-SK" sz="2400" dirty="0" smtClean="0"/>
              <a:t>H &lt; 0).</a:t>
            </a:r>
            <a:endParaRPr lang="sk-SK" sz="2400" dirty="0"/>
          </a:p>
          <a:p>
            <a:pPr marL="0" indent="0" algn="just">
              <a:buNone/>
            </a:pPr>
            <a:r>
              <a:rPr lang="sk-SK" sz="2400" b="1" dirty="0" smtClean="0"/>
              <a:t>B) Pri </a:t>
            </a:r>
            <a:r>
              <a:rPr lang="sk-SK" sz="2400" b="1" dirty="0"/>
              <a:t>rozpúšťaní tuhých látok vo vode, sa teplo môže pohlcovať (teplota </a:t>
            </a:r>
            <a:r>
              <a:rPr lang="sk-SK" sz="2400" b="1" dirty="0" smtClean="0"/>
              <a:t>klesne). </a:t>
            </a:r>
            <a:r>
              <a:rPr lang="sk-SK" sz="2400" dirty="0"/>
              <a:t>Pri rozpúšťaní sa musí najskôr rozrušiť kryštálová štruktúra – teplo sa spotrebuje. Zmena </a:t>
            </a:r>
            <a:r>
              <a:rPr lang="sk-SK" sz="2400" dirty="0" err="1"/>
              <a:t>entalpie</a:t>
            </a:r>
            <a:r>
              <a:rPr lang="sk-SK" sz="2400" dirty="0"/>
              <a:t> </a:t>
            </a:r>
            <a:r>
              <a:rPr lang="sk-SK" sz="2400" dirty="0" smtClean="0"/>
              <a:t>je vtedy </a:t>
            </a:r>
            <a:r>
              <a:rPr lang="sk-SK" sz="2400" dirty="0"/>
              <a:t>kladná (</a:t>
            </a:r>
            <a:r>
              <a:rPr lang="el-GR" sz="2400" dirty="0"/>
              <a:t>Δ</a:t>
            </a:r>
            <a:r>
              <a:rPr lang="sk-SK" sz="2400" dirty="0" smtClean="0"/>
              <a:t>H </a:t>
            </a:r>
            <a:r>
              <a:rPr lang="sk-SK" sz="2400" dirty="0" smtClean="0">
                <a:latin typeface="Times New Roman"/>
                <a:cs typeface="Times New Roman"/>
              </a:rPr>
              <a:t>&gt;</a:t>
            </a:r>
            <a:r>
              <a:rPr lang="sk-SK" sz="2400" dirty="0" smtClean="0"/>
              <a:t> </a:t>
            </a:r>
            <a:r>
              <a:rPr lang="sk-SK" sz="2400" dirty="0"/>
              <a:t>0).</a:t>
            </a:r>
          </a:p>
          <a:p>
            <a:pPr algn="just"/>
            <a:r>
              <a:rPr lang="sk-SK" sz="2400" b="1" dirty="0" smtClean="0"/>
              <a:t>(</a:t>
            </a:r>
            <a:r>
              <a:rPr lang="sk-SK" sz="2400" b="1" dirty="0"/>
              <a:t>Pri rozpúšťaní tuhých látok vo vode sa na rozrušenie kryštálovej štruktúry spotrebuje určité množstvo tepla (zmena </a:t>
            </a:r>
            <a:r>
              <a:rPr lang="sk-SK" sz="2400" b="1" dirty="0" err="1"/>
              <a:t>entalpie</a:t>
            </a:r>
            <a:r>
              <a:rPr lang="sk-SK" sz="2400" b="1" dirty="0"/>
              <a:t> je kladná). </a:t>
            </a:r>
            <a:endParaRPr lang="sk-SK" sz="2400" b="1" dirty="0" smtClean="0"/>
          </a:p>
          <a:p>
            <a:pPr algn="just"/>
            <a:r>
              <a:rPr lang="sk-SK" sz="2400" b="1" dirty="0" smtClean="0"/>
              <a:t>Pri </a:t>
            </a:r>
            <a:r>
              <a:rPr lang="sk-SK" sz="2400" b="1" dirty="0"/>
              <a:t>hydratácii častíc rozpustenej látky sa teplo uvoľňuje (zmena </a:t>
            </a:r>
            <a:r>
              <a:rPr lang="sk-SK" sz="2400" b="1" dirty="0" err="1"/>
              <a:t>entalpie</a:t>
            </a:r>
            <a:r>
              <a:rPr lang="sk-SK" sz="2400" b="1" dirty="0"/>
              <a:t> je záporná). Výsledný tepelný efekt, ktorý nastáva po rozpúšťaní sa rovná súčtu tepelných efektov (hodnôt zmien </a:t>
            </a:r>
            <a:r>
              <a:rPr lang="sk-SK" sz="2400" b="1" dirty="0" err="1"/>
              <a:t>entalpií</a:t>
            </a:r>
            <a:r>
              <a:rPr lang="sk-SK" sz="2400" b="1" dirty="0"/>
              <a:t> čiastkových dejov</a:t>
            </a:r>
            <a:r>
              <a:rPr lang="sk-SK" sz="2400" b="1" dirty="0" smtClean="0"/>
              <a:t>).</a:t>
            </a:r>
            <a:r>
              <a:rPr lang="sk-SK" sz="2400" dirty="0"/>
              <a:t> </a:t>
            </a:r>
          </a:p>
          <a:p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428886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99913" y="263550"/>
            <a:ext cx="11005150" cy="4376689"/>
          </a:xfrm>
        </p:spPr>
        <p:txBody>
          <a:bodyPr>
            <a:noAutofit/>
          </a:bodyPr>
          <a:lstStyle/>
          <a:p>
            <a:pPr algn="just"/>
            <a:r>
              <a:rPr lang="cs-CZ" sz="3200" b="1" dirty="0"/>
              <a:t>To či </a:t>
            </a:r>
            <a:r>
              <a:rPr lang="cs-CZ" sz="3200" b="1" dirty="0" err="1"/>
              <a:t>sa</a:t>
            </a:r>
            <a:r>
              <a:rPr lang="cs-CZ" sz="3200" b="1" dirty="0"/>
              <a:t> teplo </a:t>
            </a:r>
            <a:r>
              <a:rPr lang="cs-CZ" sz="3200" b="1" dirty="0" err="1"/>
              <a:t>uvoľní</a:t>
            </a:r>
            <a:r>
              <a:rPr lang="cs-CZ" sz="3200" b="1" dirty="0"/>
              <a:t> </a:t>
            </a:r>
            <a:r>
              <a:rPr lang="cs-CZ" sz="3200" b="1" dirty="0" err="1"/>
              <a:t>alebo</a:t>
            </a:r>
            <a:r>
              <a:rPr lang="cs-CZ" sz="3200" b="1" dirty="0"/>
              <a:t> </a:t>
            </a:r>
            <a:r>
              <a:rPr lang="cs-CZ" sz="3200" b="1" dirty="0" err="1"/>
              <a:t>spotrebuje</a:t>
            </a:r>
            <a:r>
              <a:rPr lang="cs-CZ" sz="3200" b="1" dirty="0"/>
              <a:t>, závisí od </a:t>
            </a:r>
            <a:r>
              <a:rPr lang="cs-CZ" sz="3200" b="1" dirty="0" err="1"/>
              <a:t>množstva</a:t>
            </a:r>
            <a:r>
              <a:rPr lang="cs-CZ" sz="3200" b="1" dirty="0"/>
              <a:t> tepla, </a:t>
            </a:r>
            <a:r>
              <a:rPr lang="cs-CZ" sz="3200" b="1" dirty="0" err="1"/>
              <a:t>ktoré</a:t>
            </a:r>
            <a:r>
              <a:rPr lang="cs-CZ" sz="3200" b="1" dirty="0"/>
              <a:t> </a:t>
            </a:r>
            <a:r>
              <a:rPr lang="cs-CZ" sz="3200" b="1" dirty="0" err="1"/>
              <a:t>sa</a:t>
            </a:r>
            <a:r>
              <a:rPr lang="cs-CZ" sz="3200" b="1" dirty="0"/>
              <a:t> </a:t>
            </a:r>
            <a:r>
              <a:rPr lang="cs-CZ" sz="3200" b="1" dirty="0" err="1"/>
              <a:t>spotrebuje</a:t>
            </a:r>
            <a:r>
              <a:rPr lang="cs-CZ" sz="3200" b="1" dirty="0"/>
              <a:t> na </a:t>
            </a:r>
            <a:r>
              <a:rPr lang="cs-CZ" sz="3200" b="1" dirty="0" err="1"/>
              <a:t>rozrušenie</a:t>
            </a:r>
            <a:r>
              <a:rPr lang="cs-CZ" sz="3200" b="1" dirty="0"/>
              <a:t> </a:t>
            </a:r>
            <a:r>
              <a:rPr lang="cs-CZ" sz="3200" b="1" dirty="0" err="1"/>
              <a:t>kryštálovej</a:t>
            </a:r>
            <a:r>
              <a:rPr lang="cs-CZ" sz="3200" b="1" dirty="0"/>
              <a:t> </a:t>
            </a:r>
            <a:r>
              <a:rPr lang="cs-CZ" sz="3200" b="1" dirty="0" err="1"/>
              <a:t>štruktúry</a:t>
            </a:r>
            <a:r>
              <a:rPr lang="cs-CZ" sz="3200" b="1" dirty="0"/>
              <a:t> a od </a:t>
            </a:r>
            <a:r>
              <a:rPr lang="cs-CZ" sz="3200" b="1" dirty="0" err="1"/>
              <a:t>množstva</a:t>
            </a:r>
            <a:r>
              <a:rPr lang="cs-CZ" sz="3200" b="1" dirty="0"/>
              <a:t> tepla, </a:t>
            </a:r>
            <a:r>
              <a:rPr lang="cs-CZ" sz="3200" b="1" dirty="0" err="1"/>
              <a:t>ktoré</a:t>
            </a:r>
            <a:r>
              <a:rPr lang="cs-CZ" sz="3200" b="1" dirty="0"/>
              <a:t> </a:t>
            </a:r>
            <a:r>
              <a:rPr lang="cs-CZ" sz="3200" b="1" dirty="0" err="1"/>
              <a:t>sa</a:t>
            </a:r>
            <a:r>
              <a:rPr lang="cs-CZ" sz="3200" b="1" dirty="0"/>
              <a:t> </a:t>
            </a:r>
            <a:r>
              <a:rPr lang="cs-CZ" sz="3200" b="1" dirty="0" err="1"/>
              <a:t>uvoľní</a:t>
            </a:r>
            <a:r>
              <a:rPr lang="cs-CZ" sz="3200" b="1" dirty="0"/>
              <a:t> </a:t>
            </a:r>
            <a:r>
              <a:rPr lang="cs-CZ" sz="3200" b="1" dirty="0" err="1"/>
              <a:t>pri</a:t>
            </a:r>
            <a:r>
              <a:rPr lang="cs-CZ" sz="3200" b="1" dirty="0"/>
              <a:t> </a:t>
            </a:r>
            <a:r>
              <a:rPr lang="cs-CZ" sz="3200" b="1" dirty="0" err="1"/>
              <a:t>hydratácii</a:t>
            </a:r>
            <a:r>
              <a:rPr lang="cs-CZ" sz="3200" b="1" dirty="0"/>
              <a:t> </a:t>
            </a:r>
            <a:r>
              <a:rPr lang="cs-CZ" sz="3200" b="1" dirty="0" err="1"/>
              <a:t>iónov</a:t>
            </a:r>
            <a:r>
              <a:rPr lang="cs-CZ" sz="3200" b="1" dirty="0"/>
              <a:t>.</a:t>
            </a:r>
            <a:br>
              <a:rPr lang="cs-CZ" sz="3200" b="1" dirty="0"/>
            </a:br>
            <a:r>
              <a:rPr lang="cs-CZ" sz="3200" b="1" dirty="0" err="1"/>
              <a:t>Ak</a:t>
            </a:r>
            <a:r>
              <a:rPr lang="cs-CZ" sz="3200" b="1" dirty="0"/>
              <a:t> </a:t>
            </a:r>
            <a:r>
              <a:rPr lang="cs-CZ" sz="3200" b="1" dirty="0" err="1"/>
              <a:t>sa</a:t>
            </a:r>
            <a:r>
              <a:rPr lang="cs-CZ" sz="3200" b="1" dirty="0"/>
              <a:t> </a:t>
            </a:r>
            <a:r>
              <a:rPr lang="cs-CZ" sz="3200" b="1" dirty="0" err="1"/>
              <a:t>pri</a:t>
            </a:r>
            <a:r>
              <a:rPr lang="cs-CZ" sz="3200" b="1" dirty="0"/>
              <a:t> rozrušení </a:t>
            </a:r>
            <a:r>
              <a:rPr lang="cs-CZ" sz="3200" b="1" dirty="0" err="1"/>
              <a:t>kryštálovej</a:t>
            </a:r>
            <a:r>
              <a:rPr lang="cs-CZ" sz="3200" b="1" dirty="0"/>
              <a:t> </a:t>
            </a:r>
            <a:r>
              <a:rPr lang="cs-CZ" sz="3200" b="1" dirty="0" err="1"/>
              <a:t>štruktúry</a:t>
            </a:r>
            <a:r>
              <a:rPr lang="cs-CZ" sz="3200" b="1" dirty="0"/>
              <a:t> </a:t>
            </a:r>
            <a:r>
              <a:rPr lang="cs-CZ" sz="3200" b="1" dirty="0" err="1"/>
              <a:t>spotrebuje</a:t>
            </a:r>
            <a:r>
              <a:rPr lang="cs-CZ" sz="3200" b="1" dirty="0"/>
              <a:t> </a:t>
            </a:r>
            <a:r>
              <a:rPr lang="cs-CZ" sz="3200" b="1" dirty="0" err="1"/>
              <a:t>viac</a:t>
            </a:r>
            <a:r>
              <a:rPr lang="cs-CZ" sz="3200" b="1" dirty="0"/>
              <a:t> tepla </a:t>
            </a:r>
            <a:r>
              <a:rPr lang="cs-CZ" sz="3200" b="1" dirty="0" err="1"/>
              <a:t>ako</a:t>
            </a:r>
            <a:r>
              <a:rPr lang="cs-CZ" sz="3200" b="1" dirty="0"/>
              <a:t> </a:t>
            </a:r>
            <a:r>
              <a:rPr lang="cs-CZ" sz="3200" b="1" dirty="0" err="1"/>
              <a:t>sa</a:t>
            </a:r>
            <a:r>
              <a:rPr lang="cs-CZ" sz="3200" b="1" dirty="0"/>
              <a:t> </a:t>
            </a:r>
            <a:r>
              <a:rPr lang="cs-CZ" sz="3200" b="1" dirty="0" err="1"/>
              <a:t>uvoľní</a:t>
            </a:r>
            <a:r>
              <a:rPr lang="cs-CZ" sz="3200" b="1" dirty="0"/>
              <a:t> </a:t>
            </a:r>
            <a:r>
              <a:rPr lang="cs-CZ" sz="3200" b="1" dirty="0" err="1"/>
              <a:t>pri</a:t>
            </a:r>
            <a:r>
              <a:rPr lang="cs-CZ" sz="3200" b="1" dirty="0"/>
              <a:t> </a:t>
            </a:r>
            <a:r>
              <a:rPr lang="cs-CZ" sz="3200" b="1" dirty="0" err="1"/>
              <a:t>hydratácii</a:t>
            </a:r>
            <a:r>
              <a:rPr lang="cs-CZ" sz="3200" b="1" dirty="0"/>
              <a:t> </a:t>
            </a:r>
            <a:r>
              <a:rPr lang="cs-CZ" sz="3200" b="1" dirty="0" err="1"/>
              <a:t>iónov</a:t>
            </a:r>
            <a:r>
              <a:rPr lang="cs-CZ" sz="3200" b="1" dirty="0"/>
              <a:t>, tak </a:t>
            </a:r>
            <a:r>
              <a:rPr lang="cs-CZ" sz="3200" b="1" dirty="0" err="1"/>
              <a:t>rozpúšťanie</a:t>
            </a:r>
            <a:r>
              <a:rPr lang="cs-CZ" sz="3200" b="1" dirty="0"/>
              <a:t> je endotermický dej. </a:t>
            </a:r>
            <a:r>
              <a:rPr lang="cs-CZ" sz="3200" b="1" dirty="0" err="1"/>
              <a:t>Ak</a:t>
            </a:r>
            <a:r>
              <a:rPr lang="cs-CZ" sz="3200" b="1" dirty="0"/>
              <a:t> </a:t>
            </a:r>
            <a:r>
              <a:rPr lang="cs-CZ" sz="3200" b="1" dirty="0" err="1"/>
              <a:t>sa</a:t>
            </a:r>
            <a:r>
              <a:rPr lang="cs-CZ" sz="3200" b="1" dirty="0"/>
              <a:t> </a:t>
            </a:r>
            <a:r>
              <a:rPr lang="cs-CZ" sz="3200" b="1" dirty="0" err="1"/>
              <a:t>spotrebuje</a:t>
            </a:r>
            <a:r>
              <a:rPr lang="cs-CZ" sz="3200" b="1" dirty="0"/>
              <a:t> </a:t>
            </a:r>
            <a:r>
              <a:rPr lang="cs-CZ" sz="3200" b="1" dirty="0" err="1"/>
              <a:t>menej</a:t>
            </a:r>
            <a:r>
              <a:rPr lang="cs-CZ" sz="3200" b="1" dirty="0"/>
              <a:t> tepla ide o exotermický dej</a:t>
            </a:r>
            <a:r>
              <a:rPr lang="cs-CZ" sz="3200" b="1" dirty="0" smtClean="0"/>
              <a:t>.)</a:t>
            </a:r>
            <a:endParaRPr lang="cs-CZ" sz="3200" dirty="0"/>
          </a:p>
          <a:p>
            <a:pPr algn="just"/>
            <a:endParaRPr lang="sk-SK" sz="3200" dirty="0"/>
          </a:p>
        </p:txBody>
      </p:sp>
      <p:graphicFrame>
        <p:nvGraphicFramePr>
          <p:cNvPr id="4" name="Tabuľ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1067556"/>
              </p:ext>
            </p:extLst>
          </p:nvPr>
        </p:nvGraphicFramePr>
        <p:xfrm>
          <a:off x="1540680" y="4353636"/>
          <a:ext cx="10169099" cy="23367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8932"/>
                <a:gridCol w="2743200"/>
                <a:gridCol w="5076967"/>
              </a:tblGrid>
              <a:tr h="664656">
                <a:tc>
                  <a:txBody>
                    <a:bodyPr/>
                    <a:lstStyle/>
                    <a:p>
                      <a:r>
                        <a:rPr lang="sk-SK" dirty="0" smtClean="0">
                          <a:solidFill>
                            <a:schemeClr val="tx1"/>
                          </a:solidFill>
                        </a:rPr>
                        <a:t>Chemická látka</a:t>
                      </a:r>
                      <a:endParaRPr lang="sk-SK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>
                          <a:solidFill>
                            <a:schemeClr val="tx1"/>
                          </a:solidFill>
                        </a:rPr>
                        <a:t> teplota</a:t>
                      </a:r>
                      <a:r>
                        <a:rPr lang="sk-SK" baseline="0" dirty="0" smtClean="0">
                          <a:solidFill>
                            <a:schemeClr val="tx1"/>
                          </a:solidFill>
                        </a:rPr>
                        <a:t> roztoku </a:t>
                      </a:r>
                    </a:p>
                    <a:p>
                      <a:pPr algn="ctr"/>
                      <a:r>
                        <a:rPr lang="sk-SK" baseline="0" dirty="0" smtClean="0">
                          <a:solidFill>
                            <a:schemeClr val="tx1"/>
                          </a:solidFill>
                        </a:rPr>
                        <a:t>po rozpustení</a:t>
                      </a:r>
                      <a:endParaRPr lang="sk-SK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>
                          <a:solidFill>
                            <a:schemeClr val="tx1"/>
                          </a:solidFill>
                        </a:rPr>
                        <a:t>Teplo sa spotrebovalo/uvoľnilo</a:t>
                      </a:r>
                    </a:p>
                    <a:p>
                      <a:pPr algn="ctr"/>
                      <a:r>
                        <a:rPr lang="sk-SK" dirty="0" smtClean="0">
                          <a:solidFill>
                            <a:schemeClr val="tx1"/>
                          </a:solidFill>
                        </a:rPr>
                        <a:t>  ENDO/EXO</a:t>
                      </a:r>
                      <a:r>
                        <a:rPr lang="sk-SK" baseline="0" dirty="0" smtClean="0">
                          <a:solidFill>
                            <a:schemeClr val="tx1"/>
                          </a:solidFill>
                        </a:rPr>
                        <a:t> REAKCIA</a:t>
                      </a:r>
                      <a:endParaRPr lang="sk-SK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5079">
                <a:tc>
                  <a:txBody>
                    <a:bodyPr/>
                    <a:lstStyle/>
                    <a:p>
                      <a:r>
                        <a:rPr lang="sk-SK" dirty="0" err="1" smtClean="0">
                          <a:solidFill>
                            <a:schemeClr val="tx1"/>
                          </a:solidFill>
                        </a:rPr>
                        <a:t>NaCl</a:t>
                      </a:r>
                      <a:endParaRPr lang="sk-SK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>
                          <a:solidFill>
                            <a:schemeClr val="tx1"/>
                          </a:solidFill>
                        </a:rPr>
                        <a:t>  klesla</a:t>
                      </a:r>
                      <a:endParaRPr lang="sk-SK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>
                          <a:solidFill>
                            <a:schemeClr val="tx1"/>
                          </a:solidFill>
                        </a:rPr>
                        <a:t>spotrebovalo ENDOTERMICKÁ REAKCIA</a:t>
                      </a:r>
                      <a:endParaRPr lang="sk-SK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5079">
                <a:tc>
                  <a:txBody>
                    <a:bodyPr/>
                    <a:lstStyle/>
                    <a:p>
                      <a:r>
                        <a:rPr lang="sk-SK" dirty="0" err="1" smtClean="0">
                          <a:solidFill>
                            <a:schemeClr val="tx1"/>
                          </a:solidFill>
                        </a:rPr>
                        <a:t>NaOH</a:t>
                      </a:r>
                      <a:endParaRPr lang="sk-SK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>
                          <a:solidFill>
                            <a:schemeClr val="tx1"/>
                          </a:solidFill>
                        </a:rPr>
                        <a:t>  stúpla</a:t>
                      </a:r>
                      <a:endParaRPr lang="sk-SK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>
                          <a:solidFill>
                            <a:schemeClr val="tx1"/>
                          </a:solidFill>
                        </a:rPr>
                        <a:t>uvoľnilo</a:t>
                      </a:r>
                      <a:r>
                        <a:rPr lang="sk-SK" baseline="0" dirty="0" smtClean="0">
                          <a:solidFill>
                            <a:schemeClr val="tx1"/>
                          </a:solidFill>
                        </a:rPr>
                        <a:t> EXOTERMICKÁ REAKCIA</a:t>
                      </a:r>
                      <a:endParaRPr lang="sk-SK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16816">
                <a:tc>
                  <a:txBody>
                    <a:bodyPr/>
                    <a:lstStyle/>
                    <a:p>
                      <a:r>
                        <a:rPr lang="sk-SK" dirty="0" smtClean="0">
                          <a:solidFill>
                            <a:schemeClr val="tx1"/>
                          </a:solidFill>
                        </a:rPr>
                        <a:t>KI</a:t>
                      </a:r>
                      <a:endParaRPr lang="sk-SK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>
                          <a:solidFill>
                            <a:schemeClr val="tx1"/>
                          </a:solidFill>
                        </a:rPr>
                        <a:t>              klesla</a:t>
                      </a:r>
                      <a:endParaRPr lang="sk-SK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>
                          <a:solidFill>
                            <a:schemeClr val="tx1"/>
                          </a:solidFill>
                        </a:rPr>
                        <a:t>spotrebovalo ENDOTERMICKÁ</a:t>
                      </a:r>
                      <a:endParaRPr lang="sk-SK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5079">
                <a:tc>
                  <a:txBody>
                    <a:bodyPr/>
                    <a:lstStyle/>
                    <a:p>
                      <a:r>
                        <a:rPr lang="sk-SK" dirty="0" smtClean="0">
                          <a:solidFill>
                            <a:schemeClr val="tx1"/>
                          </a:solidFill>
                        </a:rPr>
                        <a:t>Sóda bikarbóna</a:t>
                      </a:r>
                      <a:endParaRPr lang="sk-SK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>
                          <a:solidFill>
                            <a:schemeClr val="tx1"/>
                          </a:solidFill>
                        </a:rPr>
                        <a:t>              stúpla</a:t>
                      </a:r>
                      <a:endParaRPr lang="sk-SK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>
                          <a:solidFill>
                            <a:schemeClr val="tx1"/>
                          </a:solidFill>
                        </a:rPr>
                        <a:t> uvoľnilo EXOTERMICKÁ REAKCIA</a:t>
                      </a:r>
                      <a:endParaRPr lang="sk-SK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1807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13560" y="-136478"/>
            <a:ext cx="9544839" cy="1671093"/>
          </a:xfrm>
        </p:spPr>
        <p:txBody>
          <a:bodyPr/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77333" y="109182"/>
            <a:ext cx="11073389" cy="6414447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cs-CZ" sz="3200" dirty="0" smtClean="0"/>
              <a:t>Typy </a:t>
            </a:r>
            <a:r>
              <a:rPr lang="cs-CZ" sz="3200" dirty="0" err="1" smtClean="0"/>
              <a:t>reakčných</a:t>
            </a:r>
            <a:r>
              <a:rPr lang="cs-CZ" sz="3200" dirty="0" smtClean="0"/>
              <a:t> </a:t>
            </a:r>
            <a:r>
              <a:rPr lang="cs-CZ" sz="3200" dirty="0" err="1" smtClean="0"/>
              <a:t>tepiel</a:t>
            </a:r>
            <a:r>
              <a:rPr lang="cs-CZ" sz="3200" dirty="0" smtClean="0"/>
              <a:t> </a:t>
            </a:r>
          </a:p>
          <a:p>
            <a:endParaRPr lang="cs-CZ" sz="2000" b="1" dirty="0" smtClean="0"/>
          </a:p>
          <a:p>
            <a:endParaRPr lang="cs-CZ" sz="2000" b="1" dirty="0"/>
          </a:p>
          <a:p>
            <a:endParaRPr lang="cs-CZ" sz="2000" b="1" dirty="0" smtClean="0"/>
          </a:p>
          <a:p>
            <a:endParaRPr lang="cs-CZ" sz="2000" b="1" dirty="0"/>
          </a:p>
          <a:p>
            <a:r>
              <a:rPr lang="cs-CZ" sz="2000" b="1" dirty="0" err="1" smtClean="0"/>
              <a:t>Štandardné</a:t>
            </a:r>
            <a:r>
              <a:rPr lang="cs-CZ" sz="2000" b="1" dirty="0" smtClean="0"/>
              <a:t> </a:t>
            </a:r>
            <a:r>
              <a:rPr lang="cs-CZ" sz="2000" b="1" dirty="0" err="1"/>
              <a:t>zlučovacie</a:t>
            </a:r>
            <a:r>
              <a:rPr lang="cs-CZ" sz="2000" b="1" dirty="0"/>
              <a:t> teplo </a:t>
            </a:r>
            <a:r>
              <a:rPr lang="cs-CZ" sz="2000" b="1" dirty="0" smtClean="0"/>
              <a:t>= je </a:t>
            </a:r>
            <a:r>
              <a:rPr lang="cs-CZ" sz="2000" b="1" dirty="0" err="1"/>
              <a:t>reakčné</a:t>
            </a:r>
            <a:r>
              <a:rPr lang="cs-CZ" sz="2000" b="1" dirty="0"/>
              <a:t> teplo </a:t>
            </a:r>
            <a:r>
              <a:rPr lang="cs-CZ" sz="2000" b="1" dirty="0" err="1"/>
              <a:t>chemickej</a:t>
            </a:r>
            <a:r>
              <a:rPr lang="cs-CZ" sz="2000" b="1" dirty="0"/>
              <a:t> </a:t>
            </a:r>
            <a:r>
              <a:rPr lang="cs-CZ" sz="2000" b="1" dirty="0" err="1"/>
              <a:t>reakcie</a:t>
            </a:r>
            <a:r>
              <a:rPr lang="cs-CZ" sz="2000" b="1" dirty="0"/>
              <a:t>, </a:t>
            </a:r>
            <a:r>
              <a:rPr lang="cs-CZ" sz="2000" b="1" dirty="0" err="1"/>
              <a:t>pri</a:t>
            </a:r>
            <a:r>
              <a:rPr lang="cs-CZ" sz="2000" b="1" dirty="0"/>
              <a:t> </a:t>
            </a:r>
            <a:r>
              <a:rPr lang="cs-CZ" sz="2000" b="1" dirty="0" err="1"/>
              <a:t>ktorej</a:t>
            </a:r>
            <a:r>
              <a:rPr lang="cs-CZ" sz="2000" b="1" dirty="0"/>
              <a:t> z </a:t>
            </a:r>
            <a:r>
              <a:rPr lang="cs-CZ" sz="2000" b="1" dirty="0" err="1"/>
              <a:t>prvkov</a:t>
            </a:r>
            <a:r>
              <a:rPr lang="cs-CZ" sz="2000" b="1" dirty="0"/>
              <a:t> v </a:t>
            </a:r>
            <a:r>
              <a:rPr lang="cs-CZ" sz="2000" b="1" dirty="0" err="1"/>
              <a:t>štandardnom</a:t>
            </a:r>
            <a:r>
              <a:rPr lang="cs-CZ" sz="2000" b="1" dirty="0"/>
              <a:t> stave vznikne 1 mol </a:t>
            </a:r>
            <a:r>
              <a:rPr lang="cs-CZ" sz="2000" b="1" dirty="0" err="1"/>
              <a:t>zlúčeniny</a:t>
            </a:r>
            <a:r>
              <a:rPr lang="cs-CZ" sz="2000" b="1" dirty="0"/>
              <a:t> v </a:t>
            </a:r>
            <a:r>
              <a:rPr lang="cs-CZ" sz="2000" b="1" dirty="0" err="1"/>
              <a:t>štandardnom</a:t>
            </a:r>
            <a:r>
              <a:rPr lang="cs-CZ" sz="2000" b="1" dirty="0"/>
              <a:t> stave</a:t>
            </a:r>
            <a:r>
              <a:rPr lang="cs-CZ" sz="2000" b="1" dirty="0" smtClean="0"/>
              <a:t>)</a:t>
            </a:r>
            <a:r>
              <a:rPr lang="cs-CZ" sz="2000" dirty="0"/>
              <a:t/>
            </a:r>
            <a:br>
              <a:rPr lang="cs-CZ" sz="2000" dirty="0"/>
            </a:br>
            <a:endParaRPr lang="cs-CZ" sz="2000" dirty="0" smtClean="0"/>
          </a:p>
          <a:p>
            <a:pPr marL="0" indent="0">
              <a:buNone/>
            </a:pPr>
            <a:endParaRPr lang="cs-CZ" sz="2000" dirty="0" smtClean="0"/>
          </a:p>
          <a:p>
            <a:pPr marL="0" indent="0">
              <a:buNone/>
            </a:pPr>
            <a:endParaRPr lang="cs-CZ" sz="2000" dirty="0"/>
          </a:p>
          <a:p>
            <a:endParaRPr lang="cs-CZ" sz="2000" b="1" dirty="0" smtClean="0"/>
          </a:p>
          <a:p>
            <a:r>
              <a:rPr lang="cs-CZ" sz="2000" b="1" dirty="0" err="1" smtClean="0"/>
              <a:t>Štandardné</a:t>
            </a:r>
            <a:r>
              <a:rPr lang="cs-CZ" sz="2000" b="1" dirty="0" smtClean="0"/>
              <a:t> spalné </a:t>
            </a:r>
            <a:r>
              <a:rPr lang="cs-CZ" sz="2000" b="1" dirty="0"/>
              <a:t>teplo </a:t>
            </a:r>
            <a:r>
              <a:rPr lang="cs-CZ" sz="2000" b="1" dirty="0" err="1"/>
              <a:t>zlúčeniny</a:t>
            </a:r>
            <a:r>
              <a:rPr lang="cs-CZ" sz="2000" b="1" dirty="0"/>
              <a:t> je </a:t>
            </a:r>
            <a:r>
              <a:rPr lang="cs-CZ" sz="2000" b="1" dirty="0" err="1"/>
              <a:t>reakčné</a:t>
            </a:r>
            <a:r>
              <a:rPr lang="cs-CZ" sz="2000" b="1" dirty="0"/>
              <a:t> teplo </a:t>
            </a:r>
            <a:r>
              <a:rPr lang="cs-CZ" sz="2000" b="1" dirty="0" err="1"/>
              <a:t>chemickej</a:t>
            </a:r>
            <a:r>
              <a:rPr lang="cs-CZ" sz="2000" b="1" dirty="0"/>
              <a:t> </a:t>
            </a:r>
            <a:r>
              <a:rPr lang="cs-CZ" sz="2000" b="1" dirty="0" err="1"/>
              <a:t>reakcie</a:t>
            </a:r>
            <a:r>
              <a:rPr lang="cs-CZ" sz="2000" b="1" dirty="0"/>
              <a:t>, v </a:t>
            </a:r>
            <a:r>
              <a:rPr lang="cs-CZ" sz="2000" b="1" dirty="0" err="1"/>
              <a:t>priebehu</a:t>
            </a:r>
            <a:r>
              <a:rPr lang="cs-CZ" sz="2000" b="1" dirty="0"/>
              <a:t> </a:t>
            </a:r>
            <a:r>
              <a:rPr lang="cs-CZ" sz="2000" b="1" dirty="0" err="1"/>
              <a:t>ktorej</a:t>
            </a:r>
            <a:r>
              <a:rPr lang="cs-CZ" sz="2000" b="1" dirty="0"/>
              <a:t> </a:t>
            </a:r>
            <a:r>
              <a:rPr lang="cs-CZ" sz="2000" b="1" dirty="0" err="1"/>
              <a:t>sa</a:t>
            </a:r>
            <a:r>
              <a:rPr lang="cs-CZ" sz="2000" b="1" dirty="0"/>
              <a:t> 1 mol </a:t>
            </a:r>
            <a:r>
              <a:rPr lang="cs-CZ" sz="2000" b="1" dirty="0" err="1"/>
              <a:t>zlúčeniny</a:t>
            </a:r>
            <a:r>
              <a:rPr lang="cs-CZ" sz="2000" b="1" dirty="0"/>
              <a:t> v </a:t>
            </a:r>
            <a:r>
              <a:rPr lang="cs-CZ" sz="2000" b="1" dirty="0" err="1"/>
              <a:t>štandardnom</a:t>
            </a:r>
            <a:r>
              <a:rPr lang="cs-CZ" sz="2000" b="1" dirty="0"/>
              <a:t> stave zoxiduje na </a:t>
            </a:r>
            <a:r>
              <a:rPr lang="cs-CZ" sz="2000" b="1" dirty="0" err="1"/>
              <a:t>stabilný</a:t>
            </a:r>
            <a:r>
              <a:rPr lang="cs-CZ" sz="2000" b="1" dirty="0"/>
              <a:t> </a:t>
            </a:r>
            <a:r>
              <a:rPr lang="cs-CZ" sz="2000" b="1" dirty="0" err="1"/>
              <a:t>oxidačný</a:t>
            </a:r>
            <a:r>
              <a:rPr lang="cs-CZ" sz="2000" b="1" dirty="0"/>
              <a:t> </a:t>
            </a:r>
            <a:r>
              <a:rPr lang="cs-CZ" sz="2000" b="1" dirty="0" smtClean="0"/>
              <a:t>produkt</a:t>
            </a:r>
            <a:endParaRPr lang="cs-CZ" sz="2000" dirty="0"/>
          </a:p>
          <a:p>
            <a:r>
              <a:rPr lang="cs-CZ" sz="2000" dirty="0" err="1" smtClean="0"/>
              <a:t>Štandardné</a:t>
            </a:r>
            <a:r>
              <a:rPr lang="cs-CZ" sz="2000" dirty="0" smtClean="0"/>
              <a:t> </a:t>
            </a:r>
            <a:r>
              <a:rPr lang="cs-CZ" sz="2000" dirty="0" err="1" smtClean="0"/>
              <a:t>reakčné</a:t>
            </a:r>
            <a:r>
              <a:rPr lang="cs-CZ" sz="2000" dirty="0" smtClean="0"/>
              <a:t> </a:t>
            </a:r>
            <a:r>
              <a:rPr lang="cs-CZ" sz="2000" dirty="0"/>
              <a:t>teplá značíme </a:t>
            </a:r>
            <a:r>
              <a:rPr lang="cs-CZ" sz="2000" dirty="0" smtClean="0"/>
              <a:t>       </a:t>
            </a:r>
            <a:r>
              <a:rPr lang="cs-CZ" sz="2000" b="1" dirty="0" smtClean="0"/>
              <a:t>∆</a:t>
            </a:r>
            <a:r>
              <a:rPr lang="cs-CZ" sz="2000" b="1" dirty="0"/>
              <a:t>H</a:t>
            </a:r>
            <a:r>
              <a:rPr lang="cs-CZ" sz="2000" b="1" baseline="30000" dirty="0"/>
              <a:t>0</a:t>
            </a:r>
            <a:r>
              <a:rPr lang="cs-CZ" sz="2000" b="1" dirty="0"/>
              <a:t>zl </a:t>
            </a:r>
            <a:r>
              <a:rPr lang="cs-CZ" sz="2000" b="1" dirty="0" smtClean="0"/>
              <a:t>   a     </a:t>
            </a:r>
            <a:r>
              <a:rPr lang="cs-CZ" sz="2000" b="1" dirty="0"/>
              <a:t> ∆</a:t>
            </a:r>
            <a:r>
              <a:rPr lang="cs-CZ" sz="2000" b="1" dirty="0" smtClean="0"/>
              <a:t>H</a:t>
            </a:r>
            <a:r>
              <a:rPr lang="cs-CZ" sz="2000" b="1" baseline="30000" dirty="0" smtClean="0"/>
              <a:t>0</a:t>
            </a:r>
            <a:r>
              <a:rPr lang="cs-CZ" sz="2000" b="1" dirty="0" smtClean="0"/>
              <a:t>sp </a:t>
            </a:r>
            <a:endParaRPr lang="cs-CZ" sz="2000" dirty="0"/>
          </a:p>
          <a:p>
            <a:endParaRPr lang="sk-SK" sz="2000" dirty="0"/>
          </a:p>
        </p:txBody>
      </p:sp>
      <p:sp>
        <p:nvSpPr>
          <p:cNvPr id="4" name="Zaoblený obdĺžnik 3"/>
          <p:cNvSpPr/>
          <p:nvPr/>
        </p:nvSpPr>
        <p:spPr>
          <a:xfrm>
            <a:off x="873457" y="771098"/>
            <a:ext cx="10072048" cy="1624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dirty="0" smtClean="0">
                <a:solidFill>
                  <a:srgbClr val="002060"/>
                </a:solidFill>
              </a:rPr>
              <a:t>1.ZLUČOVACIE TEPLO = </a:t>
            </a:r>
            <a:r>
              <a:rPr lang="cs-CZ" sz="2800" dirty="0" err="1">
                <a:solidFill>
                  <a:srgbClr val="002060"/>
                </a:solidFill>
              </a:rPr>
              <a:t>r</a:t>
            </a:r>
            <a:r>
              <a:rPr lang="cs-CZ" sz="2800" dirty="0" err="1" smtClean="0">
                <a:solidFill>
                  <a:srgbClr val="002060"/>
                </a:solidFill>
              </a:rPr>
              <a:t>eakčné</a:t>
            </a:r>
            <a:r>
              <a:rPr lang="cs-CZ" sz="2800" dirty="0" smtClean="0">
                <a:solidFill>
                  <a:srgbClr val="002060"/>
                </a:solidFill>
              </a:rPr>
              <a:t> </a:t>
            </a:r>
            <a:r>
              <a:rPr lang="cs-CZ" sz="2800" dirty="0">
                <a:solidFill>
                  <a:srgbClr val="002060"/>
                </a:solidFill>
              </a:rPr>
              <a:t>teplo </a:t>
            </a:r>
            <a:r>
              <a:rPr lang="cs-CZ" sz="2800" dirty="0" err="1">
                <a:solidFill>
                  <a:srgbClr val="002060"/>
                </a:solidFill>
              </a:rPr>
              <a:t>reakcií</a:t>
            </a:r>
            <a:r>
              <a:rPr lang="cs-CZ" sz="2800" dirty="0">
                <a:solidFill>
                  <a:srgbClr val="002060"/>
                </a:solidFill>
              </a:rPr>
              <a:t>, </a:t>
            </a:r>
            <a:r>
              <a:rPr lang="cs-CZ" sz="2800" dirty="0" err="1">
                <a:solidFill>
                  <a:srgbClr val="002060"/>
                </a:solidFill>
              </a:rPr>
              <a:t>pri</a:t>
            </a:r>
            <a:r>
              <a:rPr lang="cs-CZ" sz="2800" dirty="0">
                <a:solidFill>
                  <a:srgbClr val="002060"/>
                </a:solidFill>
              </a:rPr>
              <a:t> </a:t>
            </a:r>
            <a:r>
              <a:rPr lang="cs-CZ" sz="2800" dirty="0" err="1">
                <a:solidFill>
                  <a:srgbClr val="002060"/>
                </a:solidFill>
              </a:rPr>
              <a:t>ktorých</a:t>
            </a:r>
            <a:r>
              <a:rPr lang="cs-CZ" sz="2800" dirty="0">
                <a:solidFill>
                  <a:srgbClr val="002060"/>
                </a:solidFill>
              </a:rPr>
              <a:t> vzniká 1 mol </a:t>
            </a:r>
            <a:r>
              <a:rPr lang="cs-CZ" sz="2800" dirty="0" err="1">
                <a:solidFill>
                  <a:srgbClr val="002060"/>
                </a:solidFill>
              </a:rPr>
              <a:t>zlúčeniny</a:t>
            </a:r>
            <a:r>
              <a:rPr lang="cs-CZ" sz="2800" dirty="0">
                <a:solidFill>
                  <a:srgbClr val="002060"/>
                </a:solidFill>
              </a:rPr>
              <a:t> z </a:t>
            </a:r>
            <a:r>
              <a:rPr lang="cs-CZ" sz="2800" dirty="0" err="1" smtClean="0">
                <a:solidFill>
                  <a:srgbClr val="002060"/>
                </a:solidFill>
              </a:rPr>
              <a:t>prvkov</a:t>
            </a:r>
            <a:r>
              <a:rPr lang="cs-CZ" sz="2800" dirty="0" smtClean="0">
                <a:solidFill>
                  <a:srgbClr val="002060"/>
                </a:solidFill>
              </a:rPr>
              <a:t>.</a:t>
            </a:r>
            <a:r>
              <a:rPr lang="sk-SK" sz="2800" dirty="0" smtClean="0">
                <a:solidFill>
                  <a:srgbClr val="002060"/>
                </a:solidFill>
              </a:rPr>
              <a:t> </a:t>
            </a:r>
            <a:endParaRPr lang="sk-SK" sz="2800" dirty="0">
              <a:solidFill>
                <a:srgbClr val="002060"/>
              </a:solidFill>
            </a:endParaRPr>
          </a:p>
        </p:txBody>
      </p:sp>
      <p:sp>
        <p:nvSpPr>
          <p:cNvPr id="5" name="Zaoblený obdĺžnik 4"/>
          <p:cNvSpPr/>
          <p:nvPr/>
        </p:nvSpPr>
        <p:spPr>
          <a:xfrm>
            <a:off x="873457" y="3168555"/>
            <a:ext cx="10072048" cy="1624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dirty="0" smtClean="0">
                <a:solidFill>
                  <a:srgbClr val="002060"/>
                </a:solidFill>
              </a:rPr>
              <a:t>2.SPALNÉ (SPAĽOVACIE) TEPLO = </a:t>
            </a:r>
            <a:r>
              <a:rPr lang="cs-CZ" sz="2800" dirty="0" err="1">
                <a:solidFill>
                  <a:srgbClr val="002060"/>
                </a:solidFill>
              </a:rPr>
              <a:t>r</a:t>
            </a:r>
            <a:r>
              <a:rPr lang="cs-CZ" sz="2800" dirty="0" err="1" smtClean="0">
                <a:solidFill>
                  <a:srgbClr val="002060"/>
                </a:solidFill>
              </a:rPr>
              <a:t>eakčné</a:t>
            </a:r>
            <a:r>
              <a:rPr lang="cs-CZ" sz="2800" dirty="0" smtClean="0">
                <a:solidFill>
                  <a:srgbClr val="002060"/>
                </a:solidFill>
              </a:rPr>
              <a:t> </a:t>
            </a:r>
            <a:r>
              <a:rPr lang="cs-CZ" sz="2800" dirty="0">
                <a:solidFill>
                  <a:srgbClr val="002060"/>
                </a:solidFill>
              </a:rPr>
              <a:t>teplo </a:t>
            </a:r>
            <a:r>
              <a:rPr lang="cs-CZ" sz="2800" dirty="0" err="1">
                <a:solidFill>
                  <a:srgbClr val="002060"/>
                </a:solidFill>
              </a:rPr>
              <a:t>reakcií</a:t>
            </a:r>
            <a:r>
              <a:rPr lang="cs-CZ" sz="2800" dirty="0">
                <a:solidFill>
                  <a:srgbClr val="002060"/>
                </a:solidFill>
              </a:rPr>
              <a:t>, </a:t>
            </a:r>
            <a:r>
              <a:rPr lang="cs-CZ" sz="2800" dirty="0" err="1">
                <a:solidFill>
                  <a:srgbClr val="002060"/>
                </a:solidFill>
              </a:rPr>
              <a:t>pri</a:t>
            </a:r>
            <a:r>
              <a:rPr lang="cs-CZ" sz="2800" dirty="0">
                <a:solidFill>
                  <a:srgbClr val="002060"/>
                </a:solidFill>
              </a:rPr>
              <a:t> </a:t>
            </a:r>
            <a:r>
              <a:rPr lang="cs-CZ" sz="2800" dirty="0" err="1">
                <a:solidFill>
                  <a:srgbClr val="002060"/>
                </a:solidFill>
              </a:rPr>
              <a:t>ktorých</a:t>
            </a:r>
            <a:r>
              <a:rPr lang="cs-CZ" sz="2800" dirty="0">
                <a:solidFill>
                  <a:srgbClr val="002060"/>
                </a:solidFill>
              </a:rPr>
              <a:t> </a:t>
            </a:r>
            <a:r>
              <a:rPr lang="cs-CZ" sz="2800" dirty="0" err="1" smtClean="0">
                <a:solidFill>
                  <a:srgbClr val="002060"/>
                </a:solidFill>
              </a:rPr>
              <a:t>sa</a:t>
            </a:r>
            <a:r>
              <a:rPr lang="cs-CZ" sz="2800" dirty="0" smtClean="0">
                <a:solidFill>
                  <a:srgbClr val="002060"/>
                </a:solidFill>
              </a:rPr>
              <a:t> </a:t>
            </a:r>
            <a:r>
              <a:rPr lang="cs-CZ" sz="2800" dirty="0" err="1" smtClean="0">
                <a:solidFill>
                  <a:srgbClr val="002060"/>
                </a:solidFill>
              </a:rPr>
              <a:t>spáli</a:t>
            </a:r>
            <a:r>
              <a:rPr lang="cs-CZ" sz="2800" dirty="0" smtClean="0">
                <a:solidFill>
                  <a:srgbClr val="002060"/>
                </a:solidFill>
              </a:rPr>
              <a:t> 1</a:t>
            </a:r>
            <a:r>
              <a:rPr lang="cs-CZ" sz="2800" dirty="0">
                <a:solidFill>
                  <a:srgbClr val="002060"/>
                </a:solidFill>
              </a:rPr>
              <a:t> mol </a:t>
            </a:r>
            <a:r>
              <a:rPr lang="cs-CZ" sz="2800" dirty="0" err="1" smtClean="0">
                <a:solidFill>
                  <a:srgbClr val="002060"/>
                </a:solidFill>
              </a:rPr>
              <a:t>reaktantov</a:t>
            </a:r>
            <a:r>
              <a:rPr lang="cs-CZ" sz="2800" dirty="0" smtClean="0">
                <a:solidFill>
                  <a:srgbClr val="002060"/>
                </a:solidFill>
              </a:rPr>
              <a:t> za vzniku </a:t>
            </a:r>
            <a:r>
              <a:rPr lang="cs-CZ" sz="2800" dirty="0" err="1" smtClean="0">
                <a:solidFill>
                  <a:srgbClr val="002060"/>
                </a:solidFill>
              </a:rPr>
              <a:t>stabilných</a:t>
            </a:r>
            <a:r>
              <a:rPr lang="cs-CZ" sz="2800" dirty="0" smtClean="0">
                <a:solidFill>
                  <a:srgbClr val="002060"/>
                </a:solidFill>
              </a:rPr>
              <a:t> </a:t>
            </a:r>
            <a:r>
              <a:rPr lang="cs-CZ" sz="2800" dirty="0" err="1" smtClean="0">
                <a:solidFill>
                  <a:srgbClr val="002060"/>
                </a:solidFill>
              </a:rPr>
              <a:t>oxidačných</a:t>
            </a:r>
            <a:r>
              <a:rPr lang="cs-CZ" sz="2800" dirty="0" smtClean="0">
                <a:solidFill>
                  <a:srgbClr val="002060"/>
                </a:solidFill>
              </a:rPr>
              <a:t> </a:t>
            </a:r>
            <a:r>
              <a:rPr lang="cs-CZ" sz="2800" dirty="0" err="1" smtClean="0">
                <a:solidFill>
                  <a:srgbClr val="002060"/>
                </a:solidFill>
              </a:rPr>
              <a:t>produktov</a:t>
            </a:r>
            <a:r>
              <a:rPr lang="cs-CZ" sz="2800" dirty="0" smtClean="0">
                <a:solidFill>
                  <a:srgbClr val="002060"/>
                </a:solidFill>
              </a:rPr>
              <a:t>.</a:t>
            </a:r>
            <a:r>
              <a:rPr lang="sk-SK" sz="2800" dirty="0" smtClean="0">
                <a:solidFill>
                  <a:srgbClr val="002060"/>
                </a:solidFill>
              </a:rPr>
              <a:t> </a:t>
            </a:r>
            <a:endParaRPr lang="sk-SK" sz="2800" dirty="0">
              <a:solidFill>
                <a:srgbClr val="002060"/>
              </a:solidFill>
            </a:endParaRPr>
          </a:p>
        </p:txBody>
      </p:sp>
      <p:sp>
        <p:nvSpPr>
          <p:cNvPr id="6" name="Obdĺžnik 5"/>
          <p:cNvSpPr/>
          <p:nvPr/>
        </p:nvSpPr>
        <p:spPr>
          <a:xfrm>
            <a:off x="1460310" y="5895833"/>
            <a:ext cx="9689912" cy="9621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i="1" dirty="0" smtClean="0"/>
              <a:t>POZOR!!!!! NORMÁLNE PODMIENKY sú  0 </a:t>
            </a:r>
            <a:r>
              <a:rPr lang="sk-SK" sz="2000" b="1" dirty="0" smtClean="0">
                <a:latin typeface="Times New Roman"/>
                <a:cs typeface="Times New Roman"/>
              </a:rPr>
              <a:t>°C  (273,15 K) a tlak </a:t>
            </a:r>
            <a:r>
              <a:rPr lang="sk-SK" dirty="0"/>
              <a:t>101,325 kPa</a:t>
            </a:r>
          </a:p>
          <a:p>
            <a:pPr algn="ctr"/>
            <a:r>
              <a:rPr lang="sk-SK" i="1" dirty="0" smtClean="0"/>
              <a:t>štandardné </a:t>
            </a:r>
            <a:r>
              <a:rPr lang="sk-SK" i="1" dirty="0"/>
              <a:t>podmienky</a:t>
            </a:r>
            <a:r>
              <a:rPr lang="sk-SK" dirty="0"/>
              <a:t>: </a:t>
            </a:r>
            <a:r>
              <a:rPr lang="sk-SK" dirty="0" smtClean="0"/>
              <a:t>teplota 25 </a:t>
            </a:r>
            <a:r>
              <a:rPr lang="sk-SK" i="1" dirty="0">
                <a:latin typeface="Times New Roman"/>
                <a:cs typeface="Times New Roman"/>
              </a:rPr>
              <a:t>°</a:t>
            </a:r>
            <a:r>
              <a:rPr lang="sk-SK" i="1" dirty="0" smtClean="0">
                <a:latin typeface="Times New Roman"/>
                <a:cs typeface="Times New Roman"/>
              </a:rPr>
              <a:t>C (</a:t>
            </a:r>
            <a:r>
              <a:rPr lang="sk-SK" dirty="0" smtClean="0"/>
              <a:t>298,15 K) a </a:t>
            </a:r>
            <a:r>
              <a:rPr lang="sk-SK" dirty="0"/>
              <a:t>tlak </a:t>
            </a:r>
            <a:r>
              <a:rPr lang="sk-SK" dirty="0" smtClean="0"/>
              <a:t>101,325 </a:t>
            </a:r>
            <a:r>
              <a:rPr lang="sk-SK" dirty="0"/>
              <a:t>kPa</a:t>
            </a:r>
          </a:p>
        </p:txBody>
      </p:sp>
    </p:spTree>
    <p:extLst>
      <p:ext uri="{BB962C8B-B14F-4D97-AF65-F5344CB8AC3E}">
        <p14:creationId xmlns:p14="http://schemas.microsoft.com/office/powerpoint/2010/main" val="81607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zeta">
  <a:themeElements>
    <a:clrScheme name="Faz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zeta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528</TotalTime>
  <Words>798</Words>
  <Application>Microsoft Office PowerPoint</Application>
  <PresentationFormat>Vlastná</PresentationFormat>
  <Paragraphs>120</Paragraphs>
  <Slides>12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12</vt:i4>
      </vt:variant>
    </vt:vector>
  </HeadingPairs>
  <TitlesOfParts>
    <vt:vector size="13" baseType="lpstr">
      <vt:lpstr>Fazeta</vt:lpstr>
      <vt:lpstr>Termochemické zákony</vt:lpstr>
      <vt:lpstr>Ako zapisujeme reakčné teplo k reakcii?</vt:lpstr>
      <vt:lpstr>DVA TERMOCHEMICKÉ ZÁKONY</vt:lpstr>
      <vt:lpstr>Prezentácia programu PowerPoint</vt:lpstr>
      <vt:lpstr>Prezentácia programu PowerPoint</vt:lpstr>
      <vt:lpstr>Fakty o priebehu chemických reakcií</vt:lpstr>
      <vt:lpstr>Tepelné javy pri rozpúšťaní tuhých látok vo vode – KI, NaCl,sódy bikarbóny, NaOH)   </vt:lpstr>
      <vt:lpstr>Prezentácia programu PowerPoint</vt:lpstr>
      <vt:lpstr>Prezentácia programu PowerPoint</vt:lpstr>
      <vt:lpstr>1.Výpočet ZLUČOVACIEHO reakčného tepla z tabuľkových hodnôt </vt:lpstr>
      <vt:lpstr>Prezentácia programu PowerPoint</vt:lpstr>
      <vt:lpstr>Test na zopakovanie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ENERGETICKÉ ZMENY PRI CHEMICKÝCH REAKCIÁCH</dc:title>
  <dc:creator>Miriama Kopernická</dc:creator>
  <cp:lastModifiedBy>spravca</cp:lastModifiedBy>
  <cp:revision>59</cp:revision>
  <dcterms:created xsi:type="dcterms:W3CDTF">2020-01-13T20:47:36Z</dcterms:created>
  <dcterms:modified xsi:type="dcterms:W3CDTF">2021-05-18T18:05:44Z</dcterms:modified>
</cp:coreProperties>
</file>