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56" r:id="rId4"/>
    <p:sldId id="257" r:id="rId5"/>
    <p:sldId id="258" r:id="rId6"/>
    <p:sldId id="259" r:id="rId7"/>
    <p:sldId id="260" r:id="rId8"/>
    <p:sldId id="27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8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6858000" type="screen4x3"/>
  <p:notesSz cx="6858000" cy="9144000"/>
  <p:custDataLst>
    <p:tags r:id="rId32"/>
  </p:custDataLst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99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34" autoAdjust="0"/>
    <p:restoredTop sz="94660"/>
  </p:normalViewPr>
  <p:slideViewPr>
    <p:cSldViewPr>
      <p:cViewPr varScale="1">
        <p:scale>
          <a:sx n="70" d="100"/>
          <a:sy n="70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TextovéPole 6"/>
          <p:cNvSpPr txBox="1"/>
          <p:nvPr userDrawn="1"/>
        </p:nvSpPr>
        <p:spPr>
          <a:xfrm>
            <a:off x="8378563" y="6597352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dirty="0"/>
              <a:t>©PF2016</a:t>
            </a:r>
          </a:p>
        </p:txBody>
      </p:sp>
    </p:spTree>
    <p:extLst>
      <p:ext uri="{BB962C8B-B14F-4D97-AF65-F5344CB8AC3E}">
        <p14:creationId xmlns:p14="http://schemas.microsoft.com/office/powerpoint/2010/main" xmlns="" val="368153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34457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957774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57606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121152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0040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55450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404286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546738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306187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735D-FBED-450C-BAB7-86FB70FF0530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47171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7735D-FBED-450C-BAB7-86FB70FF0530}" type="datetimeFigureOut">
              <a:rPr lang="sk-SK" smtClean="0"/>
              <a:pPr/>
              <a:t>17.12.2021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FCA14-214F-4FD4-8A33-13D293FFDB5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270123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6.gif"/><Relationship Id="rId3" Type="http://schemas.openxmlformats.org/officeDocument/2006/relationships/image" Target="../media/image4.jpeg"/><Relationship Id="rId7" Type="http://schemas.openxmlformats.org/officeDocument/2006/relationships/slide" Target="slide27.xml"/><Relationship Id="rId12" Type="http://schemas.openxmlformats.org/officeDocument/2006/relationships/image" Target="../media/image3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11" Type="http://schemas.openxmlformats.org/officeDocument/2006/relationships/slide" Target="slide30.xml"/><Relationship Id="rId5" Type="http://schemas.openxmlformats.org/officeDocument/2006/relationships/slide" Target="slide25.xml"/><Relationship Id="rId10" Type="http://schemas.openxmlformats.org/officeDocument/2006/relationships/slide" Target="slide29.xml"/><Relationship Id="rId4" Type="http://schemas.openxmlformats.org/officeDocument/2006/relationships/slide" Target="slide24.xml"/><Relationship Id="rId9" Type="http://schemas.openxmlformats.org/officeDocument/2006/relationships/slide" Target="slide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slide" Target="slide22.xml"/><Relationship Id="rId18" Type="http://schemas.openxmlformats.org/officeDocument/2006/relationships/slide" Target="slide11.xml"/><Relationship Id="rId3" Type="http://schemas.openxmlformats.org/officeDocument/2006/relationships/image" Target="../media/image4.jpeg"/><Relationship Id="rId21" Type="http://schemas.openxmlformats.org/officeDocument/2006/relationships/slide" Target="slide17.xml"/><Relationship Id="rId7" Type="http://schemas.openxmlformats.org/officeDocument/2006/relationships/slide" Target="slide14.xml"/><Relationship Id="rId12" Type="http://schemas.openxmlformats.org/officeDocument/2006/relationships/image" Target="../media/image3.png"/><Relationship Id="rId17" Type="http://schemas.openxmlformats.org/officeDocument/2006/relationships/slide" Target="slide9.xml"/><Relationship Id="rId2" Type="http://schemas.openxmlformats.org/officeDocument/2006/relationships/slide" Target="slide6.xml"/><Relationship Id="rId16" Type="http://schemas.openxmlformats.org/officeDocument/2006/relationships/slide" Target="slide7.xml"/><Relationship Id="rId20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11" Type="http://schemas.openxmlformats.org/officeDocument/2006/relationships/slide" Target="slide20.xml"/><Relationship Id="rId5" Type="http://schemas.openxmlformats.org/officeDocument/2006/relationships/slide" Target="slide10.xml"/><Relationship Id="rId15" Type="http://schemas.openxmlformats.org/officeDocument/2006/relationships/slide" Target="slide5.xml"/><Relationship Id="rId10" Type="http://schemas.openxmlformats.org/officeDocument/2006/relationships/slide" Target="slide18.xml"/><Relationship Id="rId19" Type="http://schemas.openxmlformats.org/officeDocument/2006/relationships/slide" Target="slide13.xml"/><Relationship Id="rId4" Type="http://schemas.openxmlformats.org/officeDocument/2006/relationships/slide" Target="slide8.xml"/><Relationship Id="rId9" Type="http://schemas.openxmlformats.org/officeDocument/2006/relationships/slide" Target="slide16.xml"/><Relationship Id="rId14" Type="http://schemas.openxmlformats.org/officeDocument/2006/relationships/image" Target="../media/image6.gif"/><Relationship Id="rId22" Type="http://schemas.openxmlformats.org/officeDocument/2006/relationships/slide" Target="slide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473514CB-3861-47C0-9910-BB2DC508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xmlns="" id="{AEA56160-B419-4C60-9472-D9E34600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xmlns="" val="83019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Plameniak môže jesť iba vtedy, keď je hlavou hore.</a:t>
            </a:r>
          </a:p>
          <a:p>
            <a:pPr algn="ctr"/>
            <a:r>
              <a:rPr lang="sk-SK" sz="3200" b="1" dirty="0">
                <a:solidFill>
                  <a:schemeClr val="tx1"/>
                </a:solidFill>
              </a:rPr>
              <a:t>Pravda </a:t>
            </a:r>
            <a:r>
              <a:rPr lang="sk-SK" sz="3200" b="1">
                <a:solidFill>
                  <a:schemeClr val="tx1"/>
                </a:solidFill>
              </a:rPr>
              <a:t>/ lož?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err="1">
                <a:solidFill>
                  <a:schemeClr val="bg1"/>
                </a:solidFill>
              </a:rPr>
              <a:t>Zaujimavostí</a:t>
            </a:r>
            <a:r>
              <a:rPr lang="sk-SK" b="1" dirty="0">
                <a:solidFill>
                  <a:schemeClr val="bg1"/>
                </a:solidFill>
              </a:rPr>
              <a:t> z ríše zvierat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Vymenuj aspoň 4 sopky sveta.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SOPKY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delíme sopky podľa materiálu, ktorý produkujú?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SOPKY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nazývame miesto vzniku zemetrasenia v hĺbke?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ZEMETRASENIE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Typ zemetrasenia vyvolaný zrútením stropu jaskyne.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ZEMETRASENIE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Nakresli zlom a popíš jeho častí.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322462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ENDOGÉNNE PROCESY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Uveď príklad regiónu z Európy s typickým poklesom územia + stručne uveď dôvod.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ENDOGÉNNE PROCESY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827584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sa nazýva samičí rozmnožovací orgán kvetu rastliny?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Biológia na písmeno P-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sa nazýva známe sopečné pohorie Slovenska?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Biológia na písmeno P-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Aký typ plodu má jabloň?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RASTLINY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xmlns="" id="{37C9B48B-B4E4-47A1-B3F1-25022BB3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882552" cy="114300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sk-SK" dirty="0" smtClean="0"/>
              <a:t>- -</a:t>
            </a:r>
            <a:r>
              <a:rPr lang="sk-SK" dirty="0"/>
              <a:t>Á-A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xmlns="" id="{513B02F1-474D-439D-A438-385C5CABE339}"/>
              </a:ext>
            </a:extLst>
          </p:cNvPr>
          <p:cNvSpPr txBox="1">
            <a:spLocks/>
          </p:cNvSpPr>
          <p:nvPr/>
        </p:nvSpPr>
        <p:spPr>
          <a:xfrm>
            <a:off x="2915816" y="274638"/>
            <a:ext cx="3312368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VI- - RL - T</a:t>
            </a: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xmlns="" id="{C0B2D2AD-22B8-4C51-88DC-5AC98AD28C1C}"/>
              </a:ext>
            </a:extLst>
          </p:cNvPr>
          <p:cNvSpPr txBox="1">
            <a:spLocks/>
          </p:cNvSpPr>
          <p:nvPr/>
        </p:nvSpPr>
        <p:spPr>
          <a:xfrm>
            <a:off x="1398476" y="1700808"/>
            <a:ext cx="4181636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R- - Č-A     N - - A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xmlns="" id="{2DB06C6F-8165-4136-85B6-D30D1FA89BDB}"/>
              </a:ext>
            </a:extLst>
          </p:cNvPr>
          <p:cNvSpPr txBox="1">
            <a:spLocks/>
          </p:cNvSpPr>
          <p:nvPr/>
        </p:nvSpPr>
        <p:spPr>
          <a:xfrm>
            <a:off x="683568" y="3132733"/>
            <a:ext cx="1882552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-RÁ - A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xmlns="" id="{04F1D3FF-4973-4890-AD9E-77DE3FF2C3ED}"/>
              </a:ext>
            </a:extLst>
          </p:cNvPr>
          <p:cNvSpPr txBox="1">
            <a:spLocks/>
          </p:cNvSpPr>
          <p:nvPr/>
        </p:nvSpPr>
        <p:spPr>
          <a:xfrm>
            <a:off x="3203848" y="3126978"/>
            <a:ext cx="3816424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-RÁ - - R</a:t>
            </a:r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xmlns="" id="{4C949A89-CB31-432D-8A13-D7F9F860BD9E}"/>
              </a:ext>
            </a:extLst>
          </p:cNvPr>
          <p:cNvSpPr txBox="1">
            <a:spLocks/>
          </p:cNvSpPr>
          <p:nvPr/>
        </p:nvSpPr>
        <p:spPr>
          <a:xfrm>
            <a:off x="2330276" y="4653136"/>
            <a:ext cx="4041923" cy="1143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P- A – E – I N-</a:t>
            </a:r>
          </a:p>
        </p:txBody>
      </p:sp>
    </p:spTree>
    <p:extLst>
      <p:ext uri="{BB962C8B-B14F-4D97-AF65-F5344CB8AC3E}">
        <p14:creationId xmlns:p14="http://schemas.microsoft.com/office/powerpoint/2010/main" xmlns="" val="364824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Vymenuj vyživovacie orgány </a:t>
            </a:r>
            <a:r>
              <a:rPr lang="sk-SK" sz="3200" b="1">
                <a:solidFill>
                  <a:schemeClr val="tx1"/>
                </a:solidFill>
              </a:rPr>
              <a:t>rastlinného tela.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RASTLINY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>
                <a:solidFill>
                  <a:schemeClr val="tx1"/>
                </a:solidFill>
              </a:rPr>
              <a:t>VÝBER TÉM DRUHÉHO KOLA</a:t>
            </a: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104242" y="134076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metabolizmus</a:t>
            </a: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104242" y="27089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Stonka </a:t>
            </a: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104242" y="4077072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Rastlinná bunka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104242" y="544522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VEDNÉ DISCIPLÍNY</a:t>
            </a: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BIOLÓGOVIA</a:t>
            </a: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708920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Transport látok</a:t>
            </a: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516496" y="4077072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???</a:t>
            </a: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???</a:t>
            </a: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73114" y="3645024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8350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Fotosyntéza je príkladom </a:t>
            </a:r>
            <a:r>
              <a:rPr lang="sk-SK" sz="3200" b="1" dirty="0" err="1">
                <a:solidFill>
                  <a:schemeClr val="tx1"/>
                </a:solidFill>
              </a:rPr>
              <a:t>anabolizmu</a:t>
            </a:r>
            <a:r>
              <a:rPr lang="sk-SK" sz="3200" b="1" dirty="0">
                <a:solidFill>
                  <a:schemeClr val="tx1"/>
                </a:solidFill>
              </a:rPr>
              <a:t> / </a:t>
            </a:r>
            <a:r>
              <a:rPr lang="sk-SK" sz="3200" b="1" dirty="0" err="1">
                <a:solidFill>
                  <a:schemeClr val="tx1"/>
                </a:solidFill>
              </a:rPr>
              <a:t>katabolizmu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Metabolizmus 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57563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Uveďte 2 funkcie stonky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STONKA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Na čo slúžia rastlinnej bunke VAKUOLY 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Rastlinná bunka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sa nazýva veda zaoberajúca sa správaním živočíchov? 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VEDNÉ DISCIPLÍNY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Kto vynašiel a ako 1. opísal štruktúru DNA?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Biológovia 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Vymenujte čo patrí k aktívnemu transportu látok medzi bunkou a prostredím.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Transport látok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Čo je GUTÁCIA?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s odříznutým rohem na stejné straně 7">
            <a:hlinkClick r:id="rId3" action="ppaction://hlinksldjump"/>
          </p:cNvPr>
          <p:cNvSpPr/>
          <p:nvPr/>
        </p:nvSpPr>
        <p:spPr>
          <a:xfrm>
            <a:off x="1331640" y="5085184"/>
            <a:ext cx="2304256" cy="1296144"/>
          </a:xfrm>
          <a:prstGeom prst="snip2SameRect">
            <a:avLst/>
          </a:prstGeom>
          <a:gradFill flip="none" rotWithShape="1"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400" b="1" dirty="0">
                <a:solidFill>
                  <a:schemeClr val="tx1"/>
                </a:solidFill>
              </a:rPr>
              <a:t>ŠTART</a:t>
            </a:r>
          </a:p>
        </p:txBody>
      </p:sp>
      <p:pic>
        <p:nvPicPr>
          <p:cNvPr id="2" name="Obrázek 1" descr="Výřez obrazovky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338543">
            <a:off x="3835646" y="647690"/>
            <a:ext cx="3574764" cy="194648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4" name="Pravidelný päťuholník 3"/>
          <p:cNvSpPr/>
          <p:nvPr/>
        </p:nvSpPr>
        <p:spPr>
          <a:xfrm>
            <a:off x="3857620" y="857232"/>
            <a:ext cx="3429024" cy="164307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800" b="1" dirty="0"/>
              <a:t>BIO duel</a:t>
            </a:r>
          </a:p>
        </p:txBody>
      </p:sp>
    </p:spTree>
    <p:extLst>
      <p:ext uri="{BB962C8B-B14F-4D97-AF65-F5344CB8AC3E}">
        <p14:creationId xmlns:p14="http://schemas.microsoft.com/office/powerpoint/2010/main" xmlns="" val="414502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>
                <a:solidFill>
                  <a:schemeClr val="tx1"/>
                </a:solidFill>
              </a:rPr>
              <a:t>PTYALÍN</a:t>
            </a:r>
            <a:endParaRPr lang="sk-SK" sz="3200" b="1" dirty="0">
              <a:solidFill>
                <a:schemeClr val="tx1"/>
              </a:solidFill>
            </a:endParaRP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xmlns="" val="191117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996" y="144642"/>
            <a:ext cx="8229600" cy="908094"/>
          </a:xfrm>
          <a:gradFill flip="none" rotWithShape="1">
            <a:gsLst>
              <a:gs pos="0">
                <a:schemeClr val="accent5">
                  <a:lumMod val="75000"/>
                </a:schemeClr>
              </a:gs>
              <a:gs pos="13000">
                <a:srgbClr val="0047FF"/>
              </a:gs>
              <a:gs pos="28000">
                <a:schemeClr val="accent5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70C0"/>
              </a:gs>
              <a:gs pos="100000">
                <a:srgbClr val="0047FF"/>
              </a:gs>
            </a:gsLst>
            <a:path path="circle">
              <a:fillToRect l="50000" t="50000" r="50000" b="50000"/>
            </a:path>
            <a:tileRect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>
                <a:solidFill>
                  <a:schemeClr val="tx1"/>
                </a:solidFill>
              </a:rPr>
              <a:t>VÝBER TÉM PRVÉHO KOLA</a:t>
            </a:r>
          </a:p>
        </p:txBody>
      </p:sp>
      <p:sp>
        <p:nvSpPr>
          <p:cNvPr id="13" name="Obdélník s odříznutým příčným rohem 12">
            <a:hlinkClick r:id="rId2" action="ppaction://hlinksldjump"/>
          </p:cNvPr>
          <p:cNvSpPr/>
          <p:nvPr/>
        </p:nvSpPr>
        <p:spPr>
          <a:xfrm>
            <a:off x="214282" y="135729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MIŠ - MAŠ</a:t>
            </a:r>
          </a:p>
        </p:txBody>
      </p:sp>
      <p:sp>
        <p:nvSpPr>
          <p:cNvPr id="17" name="Obdélník s odříznutým příčným rohem 16">
            <a:hlinkClick r:id="rId4" action="ppaction://hlinksldjump"/>
          </p:cNvPr>
          <p:cNvSpPr/>
          <p:nvPr/>
        </p:nvSpPr>
        <p:spPr>
          <a:xfrm>
            <a:off x="214282" y="2714620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LITOSFÉRA</a:t>
            </a:r>
          </a:p>
        </p:txBody>
      </p:sp>
      <p:sp>
        <p:nvSpPr>
          <p:cNvPr id="19" name="Obdélník s odříznutým příčným rohem 18">
            <a:hlinkClick r:id="rId5" action="ppaction://hlinksldjump"/>
          </p:cNvPr>
          <p:cNvSpPr/>
          <p:nvPr/>
        </p:nvSpPr>
        <p:spPr>
          <a:xfrm>
            <a:off x="285720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err="1">
                <a:solidFill>
                  <a:schemeClr val="tx1"/>
                </a:solidFill>
              </a:rPr>
              <a:t>Zaujimavostí</a:t>
            </a:r>
            <a:r>
              <a:rPr lang="sk-SK" sz="2400" b="1" dirty="0">
                <a:solidFill>
                  <a:schemeClr val="tx1"/>
                </a:solidFill>
              </a:rPr>
              <a:t> z ríše zvierat</a:t>
            </a:r>
          </a:p>
        </p:txBody>
      </p:sp>
      <p:sp>
        <p:nvSpPr>
          <p:cNvPr id="21" name="Obdélník s odříznutým příčným rohem 20">
            <a:hlinkClick r:id="rId6" action="ppaction://hlinksldjump"/>
          </p:cNvPr>
          <p:cNvSpPr/>
          <p:nvPr/>
        </p:nvSpPr>
        <p:spPr>
          <a:xfrm>
            <a:off x="348280" y="5405528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SOPKY</a:t>
            </a:r>
          </a:p>
        </p:txBody>
      </p:sp>
      <p:sp>
        <p:nvSpPr>
          <p:cNvPr id="23" name="Obdélník s odříznutým příčným rohem 22">
            <a:hlinkClick r:id="rId7" action="ppaction://hlinksldjump"/>
          </p:cNvPr>
          <p:cNvSpPr/>
          <p:nvPr/>
        </p:nvSpPr>
        <p:spPr>
          <a:xfrm>
            <a:off x="6516496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ZEMETRASENIE</a:t>
            </a:r>
          </a:p>
        </p:txBody>
      </p:sp>
      <p:sp>
        <p:nvSpPr>
          <p:cNvPr id="25" name="Obdélník s odříznutým příčným rohem 24">
            <a:hlinkClick r:id="rId9" action="ppaction://hlinksldjump"/>
          </p:cNvPr>
          <p:cNvSpPr/>
          <p:nvPr/>
        </p:nvSpPr>
        <p:spPr>
          <a:xfrm>
            <a:off x="6516496" y="2670636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Endogénne procesy</a:t>
            </a:r>
          </a:p>
        </p:txBody>
      </p:sp>
      <p:sp>
        <p:nvSpPr>
          <p:cNvPr id="27" name="Obdélník s odříznutým příčným rohem 26">
            <a:hlinkClick r:id="rId10" action="ppaction://hlinksldjump"/>
          </p:cNvPr>
          <p:cNvSpPr/>
          <p:nvPr/>
        </p:nvSpPr>
        <p:spPr>
          <a:xfrm>
            <a:off x="6429388" y="400050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Biológia na písmeno P-</a:t>
            </a:r>
          </a:p>
        </p:txBody>
      </p:sp>
      <p:sp>
        <p:nvSpPr>
          <p:cNvPr id="29" name="Obdélník s odříznutým příčným rohem 28">
            <a:hlinkClick r:id="rId11" action="ppaction://hlinksldjump"/>
          </p:cNvPr>
          <p:cNvSpPr/>
          <p:nvPr/>
        </p:nvSpPr>
        <p:spPr>
          <a:xfrm>
            <a:off x="6516496" y="5445224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RASTLINY</a:t>
            </a:r>
          </a:p>
        </p:txBody>
      </p:sp>
      <p:pic>
        <p:nvPicPr>
          <p:cNvPr id="30" name="Obrázek 29" descr="Výřez obrazovky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19872" y="1340767"/>
            <a:ext cx="2082548" cy="140420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pic>
        <p:nvPicPr>
          <p:cNvPr id="3" name="Obrázek 2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23021" y="3744838"/>
            <a:ext cx="476250" cy="476250"/>
          </a:xfrm>
          <a:prstGeom prst="rect">
            <a:avLst/>
          </a:prstGeom>
        </p:spPr>
      </p:pic>
      <p:sp>
        <p:nvSpPr>
          <p:cNvPr id="31" name="Obdélník s odříznutým příčným rohem 30">
            <a:hlinkClick r:id="rId15" action="ppaction://hlinksldjump"/>
          </p:cNvPr>
          <p:cNvSpPr/>
          <p:nvPr/>
        </p:nvSpPr>
        <p:spPr>
          <a:xfrm>
            <a:off x="428596" y="1428736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BIOLOGICKÉ </a:t>
            </a:r>
          </a:p>
          <a:p>
            <a:pPr algn="ctr"/>
            <a:r>
              <a:rPr lang="sk-SK" sz="2400" b="1" dirty="0">
                <a:solidFill>
                  <a:schemeClr val="tx1"/>
                </a:solidFill>
              </a:rPr>
              <a:t>MIŠ - MAŠ</a:t>
            </a:r>
          </a:p>
        </p:txBody>
      </p:sp>
      <p:sp>
        <p:nvSpPr>
          <p:cNvPr id="32" name="Obdélník s odříznutým příčným rohem 31">
            <a:hlinkClick r:id="rId16" action="ppaction://hlinksldjump"/>
          </p:cNvPr>
          <p:cNvSpPr/>
          <p:nvPr/>
        </p:nvSpPr>
        <p:spPr>
          <a:xfrm>
            <a:off x="490930" y="2754316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LITOSFÉRA</a:t>
            </a:r>
          </a:p>
        </p:txBody>
      </p:sp>
      <p:sp>
        <p:nvSpPr>
          <p:cNvPr id="33" name="Obdélník s odříznutým příčným rohem 32">
            <a:hlinkClick r:id="rId17" action="ppaction://hlinksldjump"/>
          </p:cNvPr>
          <p:cNvSpPr/>
          <p:nvPr/>
        </p:nvSpPr>
        <p:spPr>
          <a:xfrm>
            <a:off x="357158" y="4000504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Zaujímavosti z ríše zvierat</a:t>
            </a:r>
          </a:p>
        </p:txBody>
      </p:sp>
      <p:sp>
        <p:nvSpPr>
          <p:cNvPr id="34" name="Obdélník s odříznutým příčným rohem 33">
            <a:hlinkClick r:id="rId18" action="ppaction://hlinksldjump"/>
          </p:cNvPr>
          <p:cNvSpPr/>
          <p:nvPr/>
        </p:nvSpPr>
        <p:spPr>
          <a:xfrm>
            <a:off x="611560" y="5418451"/>
            <a:ext cx="2520000" cy="1080120"/>
          </a:xfrm>
          <a:prstGeom prst="snip2Diag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Righ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SOPKY</a:t>
            </a:r>
          </a:p>
        </p:txBody>
      </p:sp>
      <p:sp>
        <p:nvSpPr>
          <p:cNvPr id="35" name="Obdélník s odříznutým příčným rohem 34">
            <a:hlinkClick r:id="rId19" action="ppaction://hlinksldjump"/>
          </p:cNvPr>
          <p:cNvSpPr/>
          <p:nvPr/>
        </p:nvSpPr>
        <p:spPr>
          <a:xfrm>
            <a:off x="6239848" y="1340768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ZEMETRASENIE</a:t>
            </a:r>
          </a:p>
        </p:txBody>
      </p:sp>
      <p:sp>
        <p:nvSpPr>
          <p:cNvPr id="36" name="Obdélník s odříznutým příčným rohem 35">
            <a:hlinkClick r:id="rId20" action="ppaction://hlinksldjump"/>
          </p:cNvPr>
          <p:cNvSpPr/>
          <p:nvPr/>
        </p:nvSpPr>
        <p:spPr>
          <a:xfrm>
            <a:off x="6255450" y="2653095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Endogénne procesy</a:t>
            </a:r>
          </a:p>
        </p:txBody>
      </p:sp>
      <p:sp>
        <p:nvSpPr>
          <p:cNvPr id="37" name="Obdélník s odříznutým příčným rohem 36">
            <a:hlinkClick r:id="rId21" action="ppaction://hlinksldjump"/>
          </p:cNvPr>
          <p:cNvSpPr/>
          <p:nvPr/>
        </p:nvSpPr>
        <p:spPr>
          <a:xfrm>
            <a:off x="6215074" y="3982963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Biológia na písmeno P-</a:t>
            </a:r>
          </a:p>
        </p:txBody>
      </p:sp>
      <p:sp>
        <p:nvSpPr>
          <p:cNvPr id="38" name="Obdélník s odříznutým příčným rohem 37">
            <a:hlinkClick r:id="rId22" action="ppaction://hlinksldjump"/>
          </p:cNvPr>
          <p:cNvSpPr/>
          <p:nvPr/>
        </p:nvSpPr>
        <p:spPr>
          <a:xfrm>
            <a:off x="6395083" y="5427683"/>
            <a:ext cx="2520000" cy="1080120"/>
          </a:xfrm>
          <a:prstGeom prst="snip2DiagRect">
            <a:avLst/>
          </a:prstGeom>
          <a:blipFill dpi="0" rotWithShape="1"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scene3d>
            <a:camera prst="perspectiveLef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RASTLINY </a:t>
            </a:r>
          </a:p>
        </p:txBody>
      </p:sp>
      <p:sp>
        <p:nvSpPr>
          <p:cNvPr id="22" name="Pravidelný päťuholník 21"/>
          <p:cNvSpPr/>
          <p:nvPr/>
        </p:nvSpPr>
        <p:spPr>
          <a:xfrm>
            <a:off x="3286116" y="1357298"/>
            <a:ext cx="2214578" cy="1285884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4000" b="1" dirty="0"/>
              <a:t>BIO duel</a:t>
            </a:r>
          </a:p>
        </p:txBody>
      </p:sp>
    </p:spTree>
    <p:extLst>
      <p:ext uri="{BB962C8B-B14F-4D97-AF65-F5344CB8AC3E}">
        <p14:creationId xmlns:p14="http://schemas.microsoft.com/office/powerpoint/2010/main" xmlns="" val="277681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xit" presetSubtype="5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b="1" dirty="0">
                <a:solidFill>
                  <a:schemeClr val="bg1"/>
                </a:solidFill>
              </a:rPr>
              <a:t>BIOLOGICKÉ  MIŠ - MAŠ</a:t>
            </a:r>
          </a:p>
        </p:txBody>
      </p:sp>
      <p:sp>
        <p:nvSpPr>
          <p:cNvPr id="4" name="Obdélník se zakulaceným příčným rohem 3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Čo je MUCÍN?</a:t>
            </a:r>
          </a:p>
        </p:txBody>
      </p:sp>
      <p:sp>
        <p:nvSpPr>
          <p:cNvPr id="12" name="Osmiúhelník 1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1" name="Osmiúhelník 1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smiúhelník 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smiúhelník 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smiúhelník 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" name="Osmiúhelník 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Osmiúhelník 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smiúhelník 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13" name="Obrázek 12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14" name="Pravidelný päťuholník 13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BIO duel</a:t>
            </a:r>
          </a:p>
        </p:txBody>
      </p:sp>
    </p:spTree>
    <p:extLst>
      <p:ext uri="{BB962C8B-B14F-4D97-AF65-F5344CB8AC3E}">
        <p14:creationId xmlns:p14="http://schemas.microsoft.com/office/powerpoint/2010/main" xmlns="" val="218370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Do ktorej triedy stavovcov patrí korytnačka?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BIOLOGICKÉ  MIŠ - MAŠ</a:t>
            </a:r>
          </a:p>
        </p:txBody>
      </p:sp>
      <p:sp>
        <p:nvSpPr>
          <p:cNvPr id="23" name="Pravidelný päťuholník 22"/>
          <p:cNvSpPr/>
          <p:nvPr/>
        </p:nvSpPr>
        <p:spPr>
          <a:xfrm rot="1986395">
            <a:off x="7357082" y="5366160"/>
            <a:ext cx="1857388" cy="1071570"/>
          </a:xfrm>
          <a:prstGeom prst="pent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/>
              <a:t>BIO duel</a:t>
            </a:r>
          </a:p>
        </p:txBody>
      </p:sp>
    </p:spTree>
    <p:extLst>
      <p:ext uri="{BB962C8B-B14F-4D97-AF65-F5344CB8AC3E}">
        <p14:creationId xmlns:p14="http://schemas.microsoft.com/office/powerpoint/2010/main" xmlns="" val="237478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Ako sa nazýva vedná disciplína zaoberajúca sa stavbou, zložením a vývojom Zeme?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LITOSFÉRA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Pohybom ktorých 2 litosferických dosiek sa </a:t>
            </a:r>
            <a:r>
              <a:rPr lang="sk-SK" sz="3200" b="1" dirty="0" err="1">
                <a:solidFill>
                  <a:schemeClr val="tx1"/>
                </a:solidFill>
              </a:rPr>
              <a:t>vyvrásnilo</a:t>
            </a:r>
            <a:r>
              <a:rPr lang="sk-SK" sz="3200" b="1" dirty="0">
                <a:solidFill>
                  <a:schemeClr val="tx1"/>
                </a:solidFill>
              </a:rPr>
              <a:t> najvyššie pohorie sveta?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LITOSFÉRA</a:t>
            </a:r>
          </a:p>
        </p:txBody>
      </p:sp>
    </p:spTree>
    <p:extLst>
      <p:ext uri="{BB962C8B-B14F-4D97-AF65-F5344CB8AC3E}">
        <p14:creationId xmlns:p14="http://schemas.microsoft.com/office/powerpoint/2010/main" xmlns="" val="333823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ázek 1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2372" b="96838" l="1961" r="972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218" y="5183072"/>
            <a:ext cx="862844" cy="855405"/>
          </a:xfrm>
          <a:prstGeom prst="rect">
            <a:avLst/>
          </a:prstGeom>
        </p:spPr>
      </p:pic>
      <p:sp>
        <p:nvSpPr>
          <p:cNvPr id="13" name="Obdélník se zakulaceným příčným rohem 12"/>
          <p:cNvSpPr/>
          <p:nvPr/>
        </p:nvSpPr>
        <p:spPr>
          <a:xfrm>
            <a:off x="971600" y="1844824"/>
            <a:ext cx="6480720" cy="1944216"/>
          </a:xfrm>
          <a:prstGeom prst="round2DiagRect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glow rad="228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perspectiveRight"/>
            <a:lightRig rig="chilly" dir="t"/>
          </a:scene3d>
          <a:sp3d extrusionH="285750" prstMaterial="dkEdge">
            <a:bevelT w="63500" h="25400" prst="slope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>
                <a:solidFill>
                  <a:schemeClr val="tx1"/>
                </a:solidFill>
              </a:rPr>
              <a:t>V Číne môže človek dostať trest smrti za zabitie ....?</a:t>
            </a:r>
          </a:p>
        </p:txBody>
      </p:sp>
      <p:sp>
        <p:nvSpPr>
          <p:cNvPr id="15" name="Osmiúhelník 14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1  </a:t>
            </a:r>
          </a:p>
        </p:txBody>
      </p:sp>
      <p:sp>
        <p:nvSpPr>
          <p:cNvPr id="16" name="Osmiúhelník 15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smiúhelník 16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smiúhelník 17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Osmiúhelník 18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" name="Osmiúhelník 19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Osmiúhelník 20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Osmiúhelník 21"/>
          <p:cNvSpPr/>
          <p:nvPr/>
        </p:nvSpPr>
        <p:spPr>
          <a:xfrm>
            <a:off x="539552" y="4869160"/>
            <a:ext cx="1584176" cy="1368152"/>
          </a:xfrm>
          <a:prstGeom prst="octagon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8000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24" name="Obrázek 23" descr="Výřez obrazovk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518874">
            <a:off x="7553891" y="5570520"/>
            <a:ext cx="1458845" cy="88683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innerShdw blurRad="508000" dist="330200" dir="12480000">
              <a:schemeClr val="tx2">
                <a:alpha val="50000"/>
              </a:schemeClr>
            </a:innerShdw>
            <a:reflection blurRad="1270000" stA="50000" endA="275" endPos="40000" dist="101600" dir="5400000" sy="-100000" algn="bl" rotWithShape="0"/>
            <a:softEdge rad="12700"/>
          </a:effectLst>
          <a:scene3d>
            <a:camera prst="perspectiveRelaxedModerately"/>
            <a:lightRig rig="threePt" dir="t"/>
          </a:scene3d>
          <a:sp3d extrusionH="76200" prstMaterial="matte">
            <a:bevelT/>
            <a:extrusionClr>
              <a:schemeClr val="tx2"/>
            </a:extrusionClr>
          </a:sp3d>
        </p:spPr>
      </p:pic>
      <p:sp>
        <p:nvSpPr>
          <p:cNvPr id="26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16200000" scaled="0"/>
          </a:gradFill>
          <a:scene3d>
            <a:camera prst="perspectiveRelaxedModerately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>
                <a:solidFill>
                  <a:schemeClr val="bg1"/>
                </a:solidFill>
              </a:rPr>
              <a:t>Zaujímavosti z ríše zvierat</a:t>
            </a:r>
          </a:p>
        </p:txBody>
      </p:sp>
    </p:spTree>
    <p:extLst>
      <p:ext uri="{BB962C8B-B14F-4D97-AF65-F5344CB8AC3E}">
        <p14:creationId xmlns:p14="http://schemas.microsoft.com/office/powerpoint/2010/main" xmlns="" val="185552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9" presetClass="exit" presetSubtype="0" accel="10000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ID="49" presetClass="exit" presetSubtype="0" accel="10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cb7f127f297e33472b8e45b5d0e3388ad8383"/>
</p:tagLst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528</Words>
  <Application>Microsoft Office PowerPoint</Application>
  <PresentationFormat>Prezentácia na obrazovke (4:3)</PresentationFormat>
  <Paragraphs>280</Paragraphs>
  <Slides>30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30</vt:i4>
      </vt:variant>
    </vt:vector>
  </HeadingPairs>
  <TitlesOfParts>
    <vt:vector size="31" baseType="lpstr">
      <vt:lpstr>Motiv systému Office</vt:lpstr>
      <vt:lpstr>Snímka 1</vt:lpstr>
      <vt:lpstr>- -Á-A</vt:lpstr>
      <vt:lpstr>Snímka 3</vt:lpstr>
      <vt:lpstr>VÝBER TÉM PRVÉHO KOLA</vt:lpstr>
      <vt:lpstr>BIOLOGICKÉ  MIŠ - MAŠ</vt:lpstr>
      <vt:lpstr>BIOLOGICKÉ  MIŠ - MAŠ</vt:lpstr>
      <vt:lpstr>LITOSFÉRA</vt:lpstr>
      <vt:lpstr>LITOSFÉRA</vt:lpstr>
      <vt:lpstr>Zaujímavosti z ríše zvierat</vt:lpstr>
      <vt:lpstr>Zaujimavostí z ríše zvierat</vt:lpstr>
      <vt:lpstr>SOPKY</vt:lpstr>
      <vt:lpstr>SOPKY</vt:lpstr>
      <vt:lpstr>ZEMETRASENIE</vt:lpstr>
      <vt:lpstr>ZEMETRASENIE</vt:lpstr>
      <vt:lpstr>ENDOGÉNNE PROCESY</vt:lpstr>
      <vt:lpstr>ENDOGÉNNE PROCESY</vt:lpstr>
      <vt:lpstr>Biológia na písmeno P-</vt:lpstr>
      <vt:lpstr>Biológia na písmeno P-</vt:lpstr>
      <vt:lpstr>RASTLINY</vt:lpstr>
      <vt:lpstr>RASTLINY</vt:lpstr>
      <vt:lpstr>Snímka 21</vt:lpstr>
      <vt:lpstr>VÝBER TÉM DRUHÉHO KOLA</vt:lpstr>
      <vt:lpstr>Metabolizmus </vt:lpstr>
      <vt:lpstr>STONKA</vt:lpstr>
      <vt:lpstr>Rastlinná bunka</vt:lpstr>
      <vt:lpstr>VEDNÉ DISCIPLÍNY</vt:lpstr>
      <vt:lpstr>Biológovia </vt:lpstr>
      <vt:lpstr>Transport látok</vt:lpstr>
      <vt:lpstr>???</vt:lpstr>
      <vt:lpstr>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ASUS2012_03</dc:creator>
  <cp:lastModifiedBy>hp</cp:lastModifiedBy>
  <cp:revision>183</cp:revision>
  <dcterms:created xsi:type="dcterms:W3CDTF">2013-10-02T05:42:02Z</dcterms:created>
  <dcterms:modified xsi:type="dcterms:W3CDTF">2021-12-17T08:53:11Z</dcterms:modified>
</cp:coreProperties>
</file>