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Volný tvar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" name="Volný tvar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" name="Volný tvar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" name="Volný tvar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" name="Volný tvar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" name="Volný tvar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" name="Volný tvar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" name="Volný tvar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" name="Volný tvar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" name="Volný tvar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" name="Volný tvar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" name="Volný tvar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5" name="Volný tvar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0" name="Skupina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Volný tvar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" name="Volný tvar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" name="Volný tvar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49" name="Volný tvar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50" name="Skupina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Volný tvar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2" name="Volný tvar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3" name="Volný tvar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59" name="Volný tvar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60" name="Volný tvar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61" name="Skupina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Volný tvar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0" name="Volný tvar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1" name="Volný tvar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2" name="Volný tvar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3" name="Volný tvar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4" name="Volný tvar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5" name="Volný tvar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6" name="Volný tvar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7" name="Volný tvar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8" name="Volný tvar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9" name="Volný tvar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0" name="Volný tvar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81" name="Skupina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Volný tvar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3" name="Volný tvar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4" name="Volný tvar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5" name="Volný tvar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6" name="Volný tvar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87" name="Skupina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Volný tvar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9" name="Volný tvar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0" name="Volný tvar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1" name="Volný tvar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2" name="Volný tvar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3" name="Volný tvar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Volný tvar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6" name="Volný tvar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7" name="Volný tvar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8" name="Volný tvar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9" name="Skupina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Volný tvar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1" name="Volný tvar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2" name="Volný tvar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3" name="Volný tvar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4" name="Volný tvar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5" name="Volný tvar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06" name="Skupina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Volný tvar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8" name="Volný tvar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9" name="Volný tvar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0" name="Volný tvar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1" name="Volný tvar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2" name="Volný tvar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3" name="Volný tvar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4" name="Volný tvar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115" name="Volný tvar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116" name="Volný tvar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117" name="Skupina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Volný tvar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9" name="Volný tvar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0" name="Volný tvar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1" name="Volný tvar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2" name="Volný tvar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3" name="Volný tvar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4" name="Volný tvar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5" name="Volný tvar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6" name="Volný tvar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7" name="Volný tvar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8" name="Volný tvar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9" name="Volný tvar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0" name="Volný tvar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1" name="Volný tvar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2" name="Volný tvar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3" name="Volný tvar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4" name="Volný tvar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5" name="Volný tvar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6" name="Volný tvar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7" name="Volný tvar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8" name="Volný tvar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9" name="Volný tvar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0" name="Volný tvar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1" name="Volný tvar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2" name="Volný tvar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3" name="Volný tvar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4" name="Volný tvar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5" name="Volný tvar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46" name="Skupina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Volný tvar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8" name="Volný tvar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9" name="Volný tvar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0" name="Volný tvar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1" name="Volný tvar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2" name="Volný tvar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3" name="Volný tvar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4" name="Volný tvar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5" name="Volný tvar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6" name="Volný tvar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7" name="Volný tvar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8" name="Volný tvar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9" name="Volný tvar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0" name="Volný tvar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1" name="Volný tvar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2" name="Volný tvar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3" name="Volný tvar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4" name="Volný tvar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5" name="Volný tvar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6" name="Volný tvar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7" name="Volný tvar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8" name="Volný tvar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9" name="Volný tvar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0" name="Volný tvar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71" name="Skupina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Volný tvar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3" name="Volný tvar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4" name="Volný tvar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5" name="Volný tvar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6" name="Volný tvar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7" name="Volný tvar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8" name="Volný tvar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9" name="Volný tvar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Kliknite sem a upravte štýl predlohy podnadpisov.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olný tvar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7" name="Volný tvar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8" name="Volný tvar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9" name="Skupina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10" name="Volný tvar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" name="Volný tvar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" name="Volný tvar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" name="Volný tvar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5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0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1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9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0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1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2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3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9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0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1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2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0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1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2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3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4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5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6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7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8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79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0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1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2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3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4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5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6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7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8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89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0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1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2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93" name="Skupina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4" name="Volný tvar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5" name="Volný tvar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6" name="Volný tvar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7" name="Volný tvar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8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99" name="Volný tvar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0" name="Volný tvar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1" name="Volný tvar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2" name="Volný tvar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3" name="Volný tvar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4" name="Volný tvar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5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6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7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8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09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0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1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2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3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4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5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6" name="Volný tvar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7" name="Volný tvar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8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19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0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1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2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3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4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5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6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7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8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9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0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1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2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3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4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5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6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7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8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9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0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1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2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3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4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5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6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7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8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9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0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1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2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3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4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5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6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7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8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9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0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1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2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3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4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5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6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7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8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9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0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1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2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3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4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5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6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77" name="Skupina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78" name="Volný tvar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9" name="Volný tvar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0" name="Volný tvar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1" name="Volný tvar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2" name="Volný tvar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3" name="Volný tvar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4" name="Volný tvar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5" name="Volný tvar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6" name="Volný tvar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7" name="Volný tvar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8" name="Volný tvar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9" name="Volný tvar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0" name="Volný tvar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1" name="Volný tvar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2" name="Volný tvar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3" name="Volný tvar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4" name="Volný tvar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5" name="Volný tvar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6" name="Volný tvar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7" name="Volný tvar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8" name="Volný tvar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99" name="Volný tvar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0" name="Volný tvar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1" name="Volný tvar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2" name="Volný tvar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3" name="Volný tvar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4" name="Volný tvar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5" name="Volný tvar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6" name="Volný tvar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7" name="Volný tvar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8" name="Volný tvar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09" name="Volný tvar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0" name="Volný tvar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1" name="Volný tvar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2" name="Volný tvar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3" name="Volný tvar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4" name="Volný tvar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5" name="Volný tvar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6" name="Volný tvar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7" name="Volný tvar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8" name="Volný tvar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9" name="Volný tvar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0" name="Volný tvar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1" name="Volný tvar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2" name="Volný tvar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3" name="Volný tvar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4" name="Volný tvar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5" name="Volný tvar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6" name="Volný tvar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7" name="Volný tvar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8" name="Volný tvar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9" name="Volný tvar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0" name="Volný tvar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1" name="Volný tvar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2" name="Volný tvar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3" name="Volný tvar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4" name="Volný tvar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5" name="Volný tvar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6" name="Volný tvar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7" name="Volný tvar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8" name="Volný tvar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9" name="Volný tvar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0" name="Volný tvar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1" name="Volný tvar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2" name="Volný tvar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3" name="Volný tvar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4" name="Volný tvar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5" name="Volný tvar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6" name="Volný tvar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7" name="Volný tvar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8" name="Volný tvar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9" name="Volný tvar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0" name="Volný tvar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1" name="Volný tvar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2" name="Volný tvar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3" name="Volný tvar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4" name="Volný tvar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5" name="Volný tvar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6" name="Volný tvar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7" name="Volný tvar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8" name="Volný tvar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9" name="Volný tvar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60" name="Skupina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261" name="Volný tvar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2" name="Volný tvar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3" name="Volný tvar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4" name="Volný tvar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5" name="Volný tvar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6" name="Volný tvar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7" name="Volný tvar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8" name="Volný tvar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69" name="Volný tvar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0" name="Volný tvar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1" name="Volný tvar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2" name="Volný tvar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3" name="Volný tvar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/>
                </a:solidFill>
              </a:endParaRPr>
            </a:p>
          </p:txBody>
        </p:sp>
        <p:sp>
          <p:nvSpPr>
            <p:cNvPr id="274" name="Volný tvar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5" name="Volný tvar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6" name="Volný tvar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7" name="Volný tvar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/>
                </a:solidFill>
              </a:endParaRPr>
            </a:p>
          </p:txBody>
        </p:sp>
        <p:sp>
          <p:nvSpPr>
            <p:cNvPr id="278" name="Volný tvar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79" name="Volný tvar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0" name="Volný tvar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1" name="Volný tvar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2" name="Volný tvar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3" name="Volný tvar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4" name="Volný tvar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Volný tvar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Volný tvar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7" name="Volný tvar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8" name="Volný tvar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89" name="Skupina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290" name="Volný tvar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1" name="Ová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2" name="Volný tvar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3" name="Volný tvar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4" name="Volný tvar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5" name="Volný tvar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6" name="Volný tvar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7" name="Volný tvar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8" name="Volný tvar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9" name="Volný tvar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0" name="Volný tvar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1" name="Volný tvar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2" name="Volný tvar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3" name="Volný tvar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4" name="Volný tvar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5" name="Volný tvar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6" name="Volný tvar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7" name="Volný tvar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8" name="Volný tvar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9" name="Volný tvar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310" name="Volný tvar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311" name="Skupina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312" name="Volný tvar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3" name="Volný tvar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4" name="Volný tvar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5" name="Volný tvar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6" name="Volný tvar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7" name="Volný tvar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8" name="Volný tvar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9" name="Volný tvar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0" name="Volný tvar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1" name="Volný tvar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2" name="Volný tvar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3" name="Volný tvar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4" name="Volný tvar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5" name="Volný tvar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6" name="Volný tvar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7" name="Volný tvar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8" name="Volný tvar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9" name="Volný tvar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0" name="Volný tvar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1" name="Volný tvar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2" name="Volný tvar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3" name="Volný tvar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4" name="Volný tvar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5" name="Volný tvar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6" name="Volný tvar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7" name="Volný tvar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8" name="Volný tvar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9" name="Volný tvar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0" name="Volný tvar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1" name="Volný tvar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2" name="Volný tvar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3" name="Volný tvar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4" name="Volný tvar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5" name="Volný tvar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6" name="Volný tvar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47" name="Volný tvar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348" name="Skupina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349" name="Skupina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Volný tvar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6" name="Volný tvar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7" name="Volný tvar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8" name="Volný tvar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9" name="Volný tvar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0" name="Volný tvar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1" name="Volný tvar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2" name="Volný tvar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3" name="Volný tvar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4" name="Volný tvar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5" name="Volný tvar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6" name="Volný tvar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7" name="Volný tvar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8" name="Volný tvar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89" name="Volný tvar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0" name="Volný tvar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1" name="Volný tvar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2" name="Volný tvar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3" name="Volný tvar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4" name="Volný tvar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5" name="Volný tvar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6" name="Volný tvar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7" name="Volný tvar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8" name="Volný tvar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99" name="Volný tvar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0" name="Volný tvar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1" name="Volný tvar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2" name="Volný tvar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3" name="Volný tvar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4" name="Volný tvar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5" name="Volný tvar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6" name="Volný tvar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7" name="Volný tvar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8" name="Volný tvar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09" name="Volný tvar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0" name="Volný tvar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1" name="Volný tvar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2" name="Volný tvar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3" name="Volný tvar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4" name="Volný tvar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5" name="Volný tvar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6" name="Volný tvar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7" name="Volný tvar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8" name="Volný tvar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19" name="Volný tvar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20" name="Volný tvar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421" name="Volný tvar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0" name="Skupina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Volný tvar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7" name="Volný tvar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8" name="Volný tvar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9" name="Volný tvar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0" name="Volný tvar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1" name="Volný tvar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2" name="Volný tvar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3" name="Volný tvar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74" name="Volný tvar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1" name="Skupina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Volný tvar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0" name="Volný tvar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1" name="Volný tvar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2" name="Volný tvar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3" name="Volný tvar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4" name="Volný tvar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65" name="Volný tvar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  <p:grpSp>
          <p:nvGrpSpPr>
            <p:cNvPr id="352" name="Skupina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Volný tvar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4" name="Volný tvar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5" name="Volný tvar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6" name="Volný tvar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7" name="Volný tvar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  <p:sp>
            <p:nvSpPr>
              <p:cNvPr id="358" name="Volný tvar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 dirty="0"/>
              </a:p>
            </p:txBody>
          </p:sp>
        </p:grpSp>
      </p:grpSp>
      <p:grpSp>
        <p:nvGrpSpPr>
          <p:cNvPr id="422" name="Skupina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423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4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5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6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7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8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9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0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31" name="Skupina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432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3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4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5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6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7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8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39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40" name="Skupina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441" name="Volný tvar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2" name="Volný tvar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3" name="Volný tvar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4" name="Volný tvar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5" name="Volný tvar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6" name="Volný tvar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7" name="Volný tvar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48" name="Volný tvar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sk-SK" smtClean="0"/>
              <a:t>Kliknite sem a upravte štýl predlohy nadpisov.</a:t>
            </a:r>
            <a:endParaRPr lang="cs-CZ" dirty="0"/>
          </a:p>
        </p:txBody>
      </p:sp>
      <p:sp>
        <p:nvSpPr>
          <p:cNvPr id="3" name="Piál 1Zástupný symbol pro obrázek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8" name="Volný tvar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sp>
        <p:nvSpPr>
          <p:cNvPr id="9" name="Volný tvar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 dirty="0"/>
          </a:p>
        </p:txBody>
      </p:sp>
      <p:grpSp>
        <p:nvGrpSpPr>
          <p:cNvPr id="10" name="Skupina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1" name="Volný tvar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2" name="Volný tvar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3" name="Volný tvar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4" name="Volný tvar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5" name="Volný tvar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6" name="Volný tvar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7" name="Volný tvar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18" name="Volný tvar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20" name="Volný tvar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1" name="Volný tvar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2" name="Volný tvar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3" name="Volný tvar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4" name="Volný tvar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5" name="Volný tvar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26" name="Skupina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27" name="Volný tvar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8" name="Volný tvar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29" name="Volný tvar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0" name="Volný tvar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1" name="Volný tvar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2" name="Volný tvar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3" name="Volný tvar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34" name="Skupina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35" name="Volný tvar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6" name="Volný tvar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7" name="Volný tvar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8" name="Volný tvar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39" name="Volný tvar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0" name="Volný tvar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1" name="Volný tvar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2" name="Volný tvar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43" name="Skupina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44" name="Volný tvar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5" name="Volný tvar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6" name="Volný tvar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7" name="Volný tvar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8" name="Volný tvar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49" name="Volný tvar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0" name="Volný tvar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1" name="Volný tvar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52" name="Skupina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53" name="Volný tvar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4" name="Volný tvar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5" name="Volný tvar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6" name="Volný tvar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7" name="Volný tvar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8" name="Volný tvar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59" name="Volný tvar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0" name="Volný tvar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grpSp>
        <p:nvGrpSpPr>
          <p:cNvPr id="61" name="Skupina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62" name="Volný tvar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3" name="Volný tvar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4" name="Volný tvar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5" name="Volný tvar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6" name="Volný tvar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7" name="Volný tvar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8" name="Volný tvar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  <p:sp>
          <p:nvSpPr>
            <p:cNvPr id="69" name="Volný tvar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A8DA1EB-BAB4-4CF8-86A3-A9E059B58469}" type="datetimeFigureOut">
              <a:rPr lang="sk-SK" smtClean="0"/>
              <a:t>20. 9. 2020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6AF967E-C2CA-478A-B298-6A5426B5124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Ľudské sídla a ich okolie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živočíchy a rastliny vypestoval človek sám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6429" y="1485901"/>
            <a:ext cx="6851142" cy="2375147"/>
          </a:xfrm>
        </p:spPr>
        <p:txBody>
          <a:bodyPr>
            <a:normAutofit lnSpcReduction="10000"/>
          </a:bodyPr>
          <a:lstStyle/>
          <a:p>
            <a:pPr marL="72000"/>
            <a:r>
              <a:rPr lang="sk-SK" b="1" dirty="0" smtClean="0"/>
              <a:t>šľachtenie </a:t>
            </a:r>
            <a:r>
              <a:rPr lang="sk-SK" dirty="0" smtClean="0"/>
              <a:t>– zámerný výber a rozmnožovanie jedincov s vhodnými vlastnosťami</a:t>
            </a:r>
          </a:p>
          <a:p>
            <a:pPr marL="72000"/>
            <a:r>
              <a:rPr lang="sk-SK" b="1" dirty="0" smtClean="0"/>
              <a:t>kríženie</a:t>
            </a:r>
            <a:r>
              <a:rPr lang="sk-SK" dirty="0" smtClean="0"/>
              <a:t> – zámerné rozmnožovanie jedincov s vhodnými vlastnosťami, aby sa v potomstve spojili prospešné vlastnosti oboch rodičov</a:t>
            </a:r>
          </a:p>
          <a:p>
            <a:pPr marL="72000"/>
            <a:r>
              <a:rPr lang="sk-SK" dirty="0" smtClean="0"/>
              <a:t>vznikajú tak  </a:t>
            </a:r>
            <a:r>
              <a:rPr lang="sk-SK" b="1" dirty="0" smtClean="0"/>
              <a:t>odrody rastlín </a:t>
            </a:r>
            <a:r>
              <a:rPr lang="sk-SK" dirty="0" smtClean="0"/>
              <a:t>a </a:t>
            </a:r>
            <a:r>
              <a:rPr lang="sk-SK" b="1" dirty="0" smtClean="0"/>
              <a:t>plemená živočíchov</a:t>
            </a:r>
            <a:endParaRPr lang="sk-SK" b="1" dirty="0"/>
          </a:p>
        </p:txBody>
      </p:sp>
      <p:pic>
        <p:nvPicPr>
          <p:cNvPr id="24580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 t="9861"/>
          <a:stretch>
            <a:fillRect/>
          </a:stretch>
        </p:blipFill>
        <p:spPr bwMode="auto">
          <a:xfrm>
            <a:off x="683568" y="4581128"/>
            <a:ext cx="7620000" cy="1974726"/>
          </a:xfrm>
          <a:prstGeom prst="rect">
            <a:avLst/>
          </a:prstGeom>
          <a:noFill/>
        </p:spPr>
      </p:pic>
      <p:pic>
        <p:nvPicPr>
          <p:cNvPr id="24578" name="Picture 2" descr="http://www.produceforkids.com/sites/default/files/michigan-apple-varieties-fb.jpg"/>
          <p:cNvPicPr>
            <a:picLocks noChangeAspect="1" noChangeArrowheads="1"/>
          </p:cNvPicPr>
          <p:nvPr/>
        </p:nvPicPr>
        <p:blipFill>
          <a:blip r:embed="rId3" cstate="print"/>
          <a:srcRect l="3780" t="34249" r="2981" b="45955"/>
          <a:stretch>
            <a:fillRect/>
          </a:stretch>
        </p:blipFill>
        <p:spPr bwMode="auto">
          <a:xfrm>
            <a:off x="611560" y="3645024"/>
            <a:ext cx="7776864" cy="86409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7200" dirty="0" smtClean="0">
                <a:sym typeface="Wingdings" pitchFamily="2" charset="2"/>
              </a:rPr>
              <a:t></a:t>
            </a:r>
            <a:endParaRPr lang="sk-SK" sz="7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Ľudské sídla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životným prostredím mnohých organizmov</a:t>
            </a:r>
          </a:p>
          <a:p>
            <a:endParaRPr lang="sk-SK" dirty="0" smtClean="0"/>
          </a:p>
          <a:p>
            <a:pPr>
              <a:buNone/>
            </a:pPr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Čo nachádzajú organizmy v ľudských sídlach?</a:t>
            </a:r>
          </a:p>
          <a:p>
            <a:r>
              <a:rPr lang="sk-SK" dirty="0" smtClean="0"/>
              <a:t>potravu</a:t>
            </a:r>
          </a:p>
          <a:p>
            <a:r>
              <a:rPr lang="sk-SK" dirty="0" smtClean="0"/>
              <a:t>úkryt</a:t>
            </a:r>
          </a:p>
          <a:p>
            <a:r>
              <a:rPr lang="sk-SK" dirty="0" smtClean="0"/>
              <a:t>miesto na rozmnožovanie</a:t>
            </a:r>
          </a:p>
          <a:p>
            <a:r>
              <a:rPr lang="sk-SK" dirty="0" smtClean="0"/>
              <a:t>ochranu pred dravými živočíchmi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 domácnostiach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dirty="0" smtClean="0"/>
              <a:t>okrasné izbové rastliny</a:t>
            </a:r>
          </a:p>
          <a:p>
            <a:r>
              <a:rPr lang="sk-SK" dirty="0" smtClean="0"/>
              <a:t>akváriové rybky</a:t>
            </a:r>
          </a:p>
          <a:p>
            <a:r>
              <a:rPr lang="sk-SK" dirty="0" smtClean="0"/>
              <a:t>chované druhy vtákov</a:t>
            </a:r>
          </a:p>
          <a:p>
            <a:r>
              <a:rPr lang="sk-SK" dirty="0" smtClean="0"/>
              <a:t>chované druhy cicavcov</a:t>
            </a:r>
          </a:p>
          <a:p>
            <a:r>
              <a:rPr lang="sk-SK" dirty="0" smtClean="0"/>
              <a:t>nežiaduce živočíchy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V okolí ľudských príbytkov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rastliny ovocných a zeleninových záhrad</a:t>
            </a:r>
          </a:p>
          <a:p>
            <a:r>
              <a:rPr lang="sk-SK" dirty="0" smtClean="0"/>
              <a:t>rastliny ovocných sadov a viníc</a:t>
            </a:r>
          </a:p>
          <a:p>
            <a:r>
              <a:rPr lang="sk-SK" dirty="0" smtClean="0"/>
              <a:t>rastliny pestované v skleníku</a:t>
            </a:r>
          </a:p>
          <a:p>
            <a:r>
              <a:rPr lang="sk-SK" dirty="0" smtClean="0"/>
              <a:t>hospodárske zvieratá</a:t>
            </a:r>
          </a:p>
          <a:p>
            <a:r>
              <a:rPr lang="sk-SK" dirty="0" smtClean="0"/>
              <a:t>včely</a:t>
            </a:r>
          </a:p>
          <a:p>
            <a:r>
              <a:rPr lang="sk-SK" dirty="0" smtClean="0"/>
              <a:t>ryby v rybníkoch</a:t>
            </a:r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Kde žijú organizmy ľudských sídiel?</a:t>
            </a:r>
            <a:endParaRPr lang="sk-S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Ktoré organizmy v domácnostiach človek pestuje a ktoré sú nežiaduce?</a:t>
            </a:r>
            <a:endParaRPr lang="sk-SK" dirty="0"/>
          </a:p>
        </p:txBody>
      </p:sp>
      <p:pic>
        <p:nvPicPr>
          <p:cNvPr id="1026" name="Picture 2" descr="Výsledok vyh&amp;lcaron;adávania obrázkov pre dopyt myš domová"/>
          <p:cNvPicPr>
            <a:picLocks noChangeAspect="1" noChangeArrowheads="1"/>
          </p:cNvPicPr>
          <p:nvPr/>
        </p:nvPicPr>
        <p:blipFill>
          <a:blip r:embed="rId2" cstate="print"/>
          <a:srcRect l="4444" t="4817" r="11111" b="3652"/>
          <a:stretch>
            <a:fillRect/>
          </a:stretch>
        </p:blipFill>
        <p:spPr bwMode="auto">
          <a:xfrm>
            <a:off x="467544" y="1412776"/>
            <a:ext cx="2736304" cy="2736304"/>
          </a:xfrm>
          <a:prstGeom prst="rect">
            <a:avLst/>
          </a:prstGeom>
          <a:noFill/>
        </p:spPr>
      </p:pic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16395" t="20038" r="14382" b="18025"/>
          <a:stretch>
            <a:fillRect/>
          </a:stretch>
        </p:blipFill>
        <p:spPr bwMode="auto">
          <a:xfrm>
            <a:off x="467544" y="4221088"/>
            <a:ext cx="2736304" cy="2448272"/>
          </a:xfrm>
          <a:prstGeom prst="rect">
            <a:avLst/>
          </a:prstGeom>
          <a:noFill/>
        </p:spPr>
      </p:pic>
      <p:pic>
        <p:nvPicPr>
          <p:cNvPr id="1030" name="Picture 6" descr="Výsledok vyh&amp;lcaron;adávania obrázkov pre dopyt andulk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869160"/>
            <a:ext cx="1885950" cy="1752600"/>
          </a:xfrm>
          <a:prstGeom prst="rect">
            <a:avLst/>
          </a:prstGeom>
          <a:noFill/>
        </p:spPr>
      </p:pic>
      <p:pic>
        <p:nvPicPr>
          <p:cNvPr id="1032" name="Picture 8" descr="Výsledok vyh&amp;lcaron;adávania obrázkov pre dopyt cyklám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5" y="1412776"/>
            <a:ext cx="2968945" cy="3168352"/>
          </a:xfrm>
          <a:prstGeom prst="rect">
            <a:avLst/>
          </a:prstGeom>
          <a:noFill/>
        </p:spPr>
      </p:pic>
      <p:pic>
        <p:nvPicPr>
          <p:cNvPr id="1034" name="Picture 10" descr="Výsledok vyh&amp;lcaron;adávania obrázkov pre dopyt angorské morské prasiatko"/>
          <p:cNvPicPr>
            <a:picLocks noChangeAspect="1" noChangeArrowheads="1"/>
          </p:cNvPicPr>
          <p:nvPr/>
        </p:nvPicPr>
        <p:blipFill>
          <a:blip r:embed="rId6" cstate="print"/>
          <a:srcRect t="12335" b="11889"/>
          <a:stretch>
            <a:fillRect/>
          </a:stretch>
        </p:blipFill>
        <p:spPr bwMode="auto">
          <a:xfrm>
            <a:off x="5148063" y="4653136"/>
            <a:ext cx="3362413" cy="1910906"/>
          </a:xfrm>
          <a:prstGeom prst="rect">
            <a:avLst/>
          </a:prstGeom>
          <a:noFill/>
        </p:spPr>
      </p:pic>
      <p:pic>
        <p:nvPicPr>
          <p:cNvPr id="1036" name="Picture 12" descr="Výsledok vyh&amp;lcaron;adávania obrázkov pre dopyt šváb"/>
          <p:cNvPicPr>
            <a:picLocks noChangeAspect="1" noChangeArrowheads="1"/>
          </p:cNvPicPr>
          <p:nvPr/>
        </p:nvPicPr>
        <p:blipFill>
          <a:blip r:embed="rId7" cstate="print"/>
          <a:srcRect l="11433" r="8537"/>
          <a:stretch>
            <a:fillRect/>
          </a:stretch>
        </p:blipFill>
        <p:spPr bwMode="auto">
          <a:xfrm>
            <a:off x="6372200" y="1844824"/>
            <a:ext cx="2016224" cy="1936626"/>
          </a:xfrm>
          <a:prstGeom prst="rect">
            <a:avLst/>
          </a:prstGeom>
          <a:noFill/>
        </p:spPr>
      </p:pic>
      <p:pic>
        <p:nvPicPr>
          <p:cNvPr id="1038" name="Picture 14" descr="Výsledok vyh&amp;lcaron;adávania obrázkov pre dopyt komár pisk&amp;lcaron;avý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628800"/>
            <a:ext cx="3810000" cy="2571751"/>
          </a:xfrm>
          <a:prstGeom prst="rect">
            <a:avLst/>
          </a:prstGeom>
          <a:noFill/>
        </p:spPr>
      </p:pic>
      <p:pic>
        <p:nvPicPr>
          <p:cNvPr id="1040" name="Picture 16" descr="Výsledok vyh&amp;lcaron;adávania obrázkov pre dopyt svokrin jazyk"/>
          <p:cNvPicPr>
            <a:picLocks noChangeAspect="1" noChangeArrowheads="1"/>
          </p:cNvPicPr>
          <p:nvPr/>
        </p:nvPicPr>
        <p:blipFill>
          <a:blip r:embed="rId9" cstate="print"/>
          <a:srcRect l="31720" r="27749"/>
          <a:stretch>
            <a:fillRect/>
          </a:stretch>
        </p:blipFill>
        <p:spPr bwMode="auto">
          <a:xfrm>
            <a:off x="4572000" y="1772816"/>
            <a:ext cx="1656184" cy="4086226"/>
          </a:xfrm>
          <a:prstGeom prst="rect">
            <a:avLst/>
          </a:prstGeom>
          <a:noFill/>
        </p:spPr>
      </p:pic>
      <p:pic>
        <p:nvPicPr>
          <p:cNvPr id="1042" name="Picture 18" descr="Výsledok vyh&amp;lcaron;adávania obrázkov pre dopyt mucha domová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99592" y="4221088"/>
            <a:ext cx="3672408" cy="2197299"/>
          </a:xfrm>
          <a:prstGeom prst="rect">
            <a:avLst/>
          </a:prstGeom>
          <a:noFill/>
        </p:spPr>
      </p:pic>
      <p:pic>
        <p:nvPicPr>
          <p:cNvPr id="1044" name="Picture 20" descr="Súvisiaci obrázok"/>
          <p:cNvPicPr>
            <a:picLocks noChangeAspect="1" noChangeArrowheads="1"/>
          </p:cNvPicPr>
          <p:nvPr/>
        </p:nvPicPr>
        <p:blipFill>
          <a:blip r:embed="rId11" cstate="print"/>
          <a:srcRect l="19384" r="8365"/>
          <a:stretch>
            <a:fillRect/>
          </a:stretch>
        </p:blipFill>
        <p:spPr bwMode="auto">
          <a:xfrm>
            <a:off x="6228184" y="2924944"/>
            <a:ext cx="2432065" cy="33661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textu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Ovocné záhrady</a:t>
            </a:r>
            <a:endParaRPr lang="sk-SK" dirty="0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Zeleninové záhrady</a:t>
            </a:r>
            <a:endParaRPr lang="sk-SK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rastliny pestované v okolí ľudských sídiel</a:t>
            </a:r>
            <a:endParaRPr lang="sk-SK" dirty="0"/>
          </a:p>
        </p:txBody>
      </p:sp>
      <p:pic>
        <p:nvPicPr>
          <p:cNvPr id="19458" name="Picture 2" descr="Výsledok vyh&amp;lcaron;adávania obrázkov pre dopyt jaho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428750" cy="1428750"/>
          </a:xfrm>
          <a:prstGeom prst="rect">
            <a:avLst/>
          </a:prstGeom>
          <a:noFill/>
        </p:spPr>
      </p:pic>
      <p:pic>
        <p:nvPicPr>
          <p:cNvPr id="19460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204864"/>
            <a:ext cx="1301130" cy="1301130"/>
          </a:xfrm>
          <a:prstGeom prst="rect">
            <a:avLst/>
          </a:prstGeom>
          <a:noFill/>
        </p:spPr>
      </p:pic>
      <p:pic>
        <p:nvPicPr>
          <p:cNvPr id="19464" name="Picture 8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1905000" cy="1905000"/>
          </a:xfrm>
          <a:prstGeom prst="rect">
            <a:avLst/>
          </a:prstGeom>
          <a:noFill/>
        </p:spPr>
      </p:pic>
      <p:pic>
        <p:nvPicPr>
          <p:cNvPr id="19466" name="Picture 10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501008"/>
            <a:ext cx="1428750" cy="1257301"/>
          </a:xfrm>
          <a:prstGeom prst="rect">
            <a:avLst/>
          </a:prstGeom>
          <a:noFill/>
        </p:spPr>
      </p:pic>
      <p:pic>
        <p:nvPicPr>
          <p:cNvPr id="19468" name="Picture 12" descr="Výsledok vyh&amp;lcaron;adávania obrázkov pre dopyt cibu&amp;lcaron;k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348880"/>
            <a:ext cx="1584176" cy="1208500"/>
          </a:xfrm>
          <a:prstGeom prst="rect">
            <a:avLst/>
          </a:prstGeom>
          <a:noFill/>
        </p:spPr>
      </p:pic>
      <p:pic>
        <p:nvPicPr>
          <p:cNvPr id="19470" name="Picture 14" descr="Súvisiaci obrázo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4208" y="2348880"/>
            <a:ext cx="1656184" cy="1464067"/>
          </a:xfrm>
          <a:prstGeom prst="rect">
            <a:avLst/>
          </a:prstGeom>
          <a:noFill/>
        </p:spPr>
      </p:pic>
      <p:pic>
        <p:nvPicPr>
          <p:cNvPr id="19472" name="Picture 16" descr="Výsledok vyh&amp;lcaron;adávania obrázkov pre dopyt kapust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3717032"/>
            <a:ext cx="1771625" cy="1593349"/>
          </a:xfrm>
          <a:prstGeom prst="rect">
            <a:avLst/>
          </a:prstGeom>
          <a:noFill/>
        </p:spPr>
      </p:pic>
      <p:sp>
        <p:nvSpPr>
          <p:cNvPr id="19474" name="AutoShape 18" descr="Výsledok vyh&amp;lcaron;adávania obrázkov pre dopyt kapusta"/>
          <p:cNvSpPr>
            <a:spLocks noChangeAspect="1" noChangeArrowheads="1"/>
          </p:cNvSpPr>
          <p:nvPr/>
        </p:nvSpPr>
        <p:spPr bwMode="auto">
          <a:xfrm>
            <a:off x="155575" y="-1957388"/>
            <a:ext cx="59626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76" name="AutoShape 20" descr="Výsledok vyh&amp;lcaron;adávania obrázkov pre dopyt kapusta"/>
          <p:cNvSpPr>
            <a:spLocks noChangeAspect="1" noChangeArrowheads="1"/>
          </p:cNvSpPr>
          <p:nvPr/>
        </p:nvSpPr>
        <p:spPr bwMode="auto">
          <a:xfrm>
            <a:off x="155575" y="-1957388"/>
            <a:ext cx="5962650" cy="4086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9478" name="Picture 22" descr="Súvisiaci obrázok"/>
          <p:cNvPicPr>
            <a:picLocks noChangeAspect="1" noChangeArrowheads="1"/>
          </p:cNvPicPr>
          <p:nvPr/>
        </p:nvPicPr>
        <p:blipFill>
          <a:blip r:embed="rId9" cstate="print"/>
          <a:srcRect l="13889" r="8333" b="9000"/>
          <a:stretch>
            <a:fillRect/>
          </a:stretch>
        </p:blipFill>
        <p:spPr bwMode="auto">
          <a:xfrm>
            <a:off x="6444208" y="3861048"/>
            <a:ext cx="2016224" cy="2000016"/>
          </a:xfrm>
          <a:prstGeom prst="rect">
            <a:avLst/>
          </a:prstGeom>
          <a:noFill/>
        </p:spPr>
      </p:pic>
      <p:sp>
        <p:nvSpPr>
          <p:cNvPr id="25" name="BlokTextu 24"/>
          <p:cNvSpPr txBox="1"/>
          <p:nvPr/>
        </p:nvSpPr>
        <p:spPr>
          <a:xfrm>
            <a:off x="755576" y="616530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Ku každému typu pestovania si nakresli jeden druh rastliny!</a:t>
            </a:r>
            <a:endParaRPr lang="sk-SK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textu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Ovocné záhrady a vinice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 err="1" smtClean="0"/>
              <a:t>Sklenníky</a:t>
            </a:r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rastliny pestované v okolí ľudských sídiel</a:t>
            </a:r>
            <a:endParaRPr lang="sk-SK" dirty="0"/>
          </a:p>
        </p:txBody>
      </p:sp>
      <p:pic>
        <p:nvPicPr>
          <p:cNvPr id="204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276872"/>
            <a:ext cx="1705372" cy="1705372"/>
          </a:xfrm>
          <a:prstGeom prst="rect">
            <a:avLst/>
          </a:prstGeom>
          <a:noFill/>
        </p:spPr>
      </p:pic>
      <p:pic>
        <p:nvPicPr>
          <p:cNvPr id="20484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861048"/>
            <a:ext cx="2619375" cy="1743076"/>
          </a:xfrm>
          <a:prstGeom prst="rect">
            <a:avLst/>
          </a:prstGeom>
          <a:noFill/>
        </p:spPr>
      </p:pic>
      <p:pic>
        <p:nvPicPr>
          <p:cNvPr id="20486" name="Picture 6" descr="Výsledok vyh&amp;lcaron;adávania obrázkov pre dopyt uhor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276872"/>
            <a:ext cx="1849388" cy="1849388"/>
          </a:xfrm>
          <a:prstGeom prst="rect">
            <a:avLst/>
          </a:prstGeom>
          <a:noFill/>
        </p:spPr>
      </p:pic>
      <p:pic>
        <p:nvPicPr>
          <p:cNvPr id="20488" name="Picture 8" descr="Súvisiaci obrázok"/>
          <p:cNvPicPr>
            <a:picLocks noChangeAspect="1" noChangeArrowheads="1"/>
          </p:cNvPicPr>
          <p:nvPr/>
        </p:nvPicPr>
        <p:blipFill>
          <a:blip r:embed="rId5" cstate="print"/>
          <a:srcRect t="24192" b="30449"/>
          <a:stretch>
            <a:fillRect/>
          </a:stretch>
        </p:blipFill>
        <p:spPr bwMode="auto">
          <a:xfrm>
            <a:off x="6516216" y="5301208"/>
            <a:ext cx="2381250" cy="1080120"/>
          </a:xfrm>
          <a:prstGeom prst="rect">
            <a:avLst/>
          </a:prstGeom>
          <a:noFill/>
        </p:spPr>
      </p:pic>
      <p:pic>
        <p:nvPicPr>
          <p:cNvPr id="20490" name="Picture 10" descr="Súvisiaci obrázok"/>
          <p:cNvPicPr>
            <a:picLocks noChangeAspect="1" noChangeArrowheads="1"/>
          </p:cNvPicPr>
          <p:nvPr/>
        </p:nvPicPr>
        <p:blipFill>
          <a:blip r:embed="rId6" cstate="print"/>
          <a:srcRect l="18882" t="22680" r="20639" b="16841"/>
          <a:stretch>
            <a:fillRect/>
          </a:stretch>
        </p:blipFill>
        <p:spPr bwMode="auto">
          <a:xfrm>
            <a:off x="251520" y="4221088"/>
            <a:ext cx="1728192" cy="1728192"/>
          </a:xfrm>
          <a:prstGeom prst="rect">
            <a:avLst/>
          </a:prstGeom>
          <a:noFill/>
        </p:spPr>
      </p:pic>
      <p:pic>
        <p:nvPicPr>
          <p:cNvPr id="20492" name="Picture 12" descr="Výsledok vyh&amp;lcaron;adávania obrázkov pre dopyt hrušk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2348880"/>
            <a:ext cx="1584176" cy="1584176"/>
          </a:xfrm>
          <a:prstGeom prst="rect">
            <a:avLst/>
          </a:prstGeom>
          <a:noFill/>
        </p:spPr>
      </p:pic>
      <p:pic>
        <p:nvPicPr>
          <p:cNvPr id="20494" name="Picture 14" descr="Výsledok vyh&amp;lcaron;adávania obrázkov pre dopyt vini&amp;ccaron;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2420888"/>
            <a:ext cx="2181910" cy="1672605"/>
          </a:xfrm>
          <a:prstGeom prst="rect">
            <a:avLst/>
          </a:prstGeom>
          <a:noFill/>
        </p:spPr>
      </p:pic>
      <p:pic>
        <p:nvPicPr>
          <p:cNvPr id="20496" name="Picture 16" descr="Výsledok vyh&amp;lcaron;adávania obrázkov pre dopyt brosky&amp;ncaron;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4365104"/>
            <a:ext cx="2421088" cy="1597918"/>
          </a:xfrm>
          <a:prstGeom prst="rect">
            <a:avLst/>
          </a:prstGeom>
          <a:noFill/>
        </p:spPr>
      </p:pic>
      <p:sp>
        <p:nvSpPr>
          <p:cNvPr id="15" name="BlokTextu 14"/>
          <p:cNvSpPr txBox="1"/>
          <p:nvPr/>
        </p:nvSpPr>
        <p:spPr>
          <a:xfrm>
            <a:off x="827584" y="63093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i="1" dirty="0" smtClean="0">
                <a:solidFill>
                  <a:schemeClr val="accent3">
                    <a:lumMod val="50000"/>
                  </a:schemeClr>
                </a:solidFill>
              </a:rPr>
              <a:t>Ku každému typu pestovania si nakresli jeden druh rastliny!</a:t>
            </a:r>
            <a:endParaRPr lang="sk-SK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 hospodárske zvieratá na obrázkoch</a:t>
            </a:r>
            <a:endParaRPr lang="sk-SK" dirty="0"/>
          </a:p>
        </p:txBody>
      </p:sp>
      <p:pic>
        <p:nvPicPr>
          <p:cNvPr id="2150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067050" cy="4086226"/>
          </a:xfrm>
          <a:prstGeom prst="rect">
            <a:avLst/>
          </a:prstGeom>
          <a:noFill/>
        </p:spPr>
      </p:pic>
      <p:pic>
        <p:nvPicPr>
          <p:cNvPr id="21508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08720"/>
            <a:ext cx="2381250" cy="3333750"/>
          </a:xfrm>
          <a:prstGeom prst="rect">
            <a:avLst/>
          </a:prstGeom>
          <a:noFill/>
        </p:spPr>
      </p:pic>
      <p:sp>
        <p:nvSpPr>
          <p:cNvPr id="21510" name="AutoShape 6" descr="Výsledok vyh&amp;lcaron;adávania obrázkov pre dopyt ka&amp;ccaron;ica domáca chov"/>
          <p:cNvSpPr>
            <a:spLocks noChangeAspect="1" noChangeArrowheads="1"/>
          </p:cNvSpPr>
          <p:nvPr/>
        </p:nvSpPr>
        <p:spPr bwMode="auto">
          <a:xfrm>
            <a:off x="155575" y="-708025"/>
            <a:ext cx="163830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12" name="AutoShape 8" descr="Výsledok vyh&amp;lcaron;adávania obrázkov pre dopyt ka&amp;ccaron;ica domáca chov"/>
          <p:cNvSpPr>
            <a:spLocks noChangeAspect="1" noChangeArrowheads="1"/>
          </p:cNvSpPr>
          <p:nvPr/>
        </p:nvSpPr>
        <p:spPr bwMode="auto">
          <a:xfrm>
            <a:off x="155575" y="-708025"/>
            <a:ext cx="1638300" cy="148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4" name="Picture 10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293096"/>
            <a:ext cx="2160240" cy="2215789"/>
          </a:xfrm>
          <a:prstGeom prst="rect">
            <a:avLst/>
          </a:prstGeom>
          <a:noFill/>
        </p:spPr>
      </p:pic>
      <p:pic>
        <p:nvPicPr>
          <p:cNvPr id="21516" name="Picture 12" descr="Výsledok vyh&amp;lcaron;adávania obrázkov pre dopyt králik domác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980728"/>
            <a:ext cx="2466975" cy="1847851"/>
          </a:xfrm>
          <a:prstGeom prst="rect">
            <a:avLst/>
          </a:prstGeom>
          <a:noFill/>
        </p:spPr>
      </p:pic>
      <p:pic>
        <p:nvPicPr>
          <p:cNvPr id="21518" name="Picture 14" descr="Výsledok vyh&amp;lcaron;adávania obrázkov pre dopyt morka domáca"/>
          <p:cNvPicPr>
            <a:picLocks noChangeAspect="1" noChangeArrowheads="1"/>
          </p:cNvPicPr>
          <p:nvPr/>
        </p:nvPicPr>
        <p:blipFill>
          <a:blip r:embed="rId6" cstate="print"/>
          <a:srcRect l="34163" r="5226"/>
          <a:stretch>
            <a:fillRect/>
          </a:stretch>
        </p:blipFill>
        <p:spPr bwMode="auto">
          <a:xfrm>
            <a:off x="5940152" y="3212976"/>
            <a:ext cx="2745170" cy="28323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Človek si skrášľuje svoje životné prostredie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46429" y="1485901"/>
            <a:ext cx="6851142" cy="2015107"/>
          </a:xfrm>
        </p:spPr>
        <p:txBody>
          <a:bodyPr/>
          <a:lstStyle/>
          <a:p>
            <a:r>
              <a:rPr lang="sk-SK" dirty="0" smtClean="0"/>
              <a:t>vysádza okrasné záhrady a parky</a:t>
            </a:r>
          </a:p>
          <a:p>
            <a:r>
              <a:rPr lang="sk-SK" dirty="0" smtClean="0"/>
              <a:t>v nich okrasné byliny a dreviny</a:t>
            </a:r>
          </a:p>
          <a:p>
            <a:r>
              <a:rPr lang="sk-SK" dirty="0" smtClean="0"/>
              <a:t>žijú tu napr. drozdy, vrabce, škorce, ktoré zabraňujú premnoženiu nežiaduceho hmyzu</a:t>
            </a:r>
            <a:endParaRPr lang="sk-SK" dirty="0"/>
          </a:p>
        </p:txBody>
      </p:sp>
      <p:pic>
        <p:nvPicPr>
          <p:cNvPr id="22530" name="Picture 2" descr="Výsledok vyh&amp;lcaron;adávania obrázkov pre dopyt škorec"/>
          <p:cNvPicPr>
            <a:picLocks noChangeAspect="1" noChangeArrowheads="1"/>
          </p:cNvPicPr>
          <p:nvPr/>
        </p:nvPicPr>
        <p:blipFill>
          <a:blip r:embed="rId2" cstate="print"/>
          <a:srcRect l="32869" t="19384" r="15479" b="4841"/>
          <a:stretch>
            <a:fillRect/>
          </a:stretch>
        </p:blipFill>
        <p:spPr bwMode="auto">
          <a:xfrm>
            <a:off x="755576" y="3501008"/>
            <a:ext cx="2357843" cy="2304256"/>
          </a:xfrm>
          <a:prstGeom prst="rect">
            <a:avLst/>
          </a:prstGeom>
          <a:noFill/>
        </p:spPr>
      </p:pic>
      <p:pic>
        <p:nvPicPr>
          <p:cNvPr id="22532" name="Picture 4" descr="Súvisiaci obrázok"/>
          <p:cNvPicPr>
            <a:picLocks noChangeAspect="1" noChangeArrowheads="1"/>
          </p:cNvPicPr>
          <p:nvPr/>
        </p:nvPicPr>
        <p:blipFill>
          <a:blip r:embed="rId3" cstate="print"/>
          <a:srcRect l="23760" t="11513" r="7121"/>
          <a:stretch>
            <a:fillRect/>
          </a:stretch>
        </p:blipFill>
        <p:spPr bwMode="auto">
          <a:xfrm>
            <a:off x="3275856" y="3501008"/>
            <a:ext cx="3168352" cy="2283052"/>
          </a:xfrm>
          <a:prstGeom prst="rect">
            <a:avLst/>
          </a:prstGeom>
          <a:noFill/>
        </p:spPr>
      </p:pic>
      <p:pic>
        <p:nvPicPr>
          <p:cNvPr id="22534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501008"/>
            <a:ext cx="2304256" cy="23042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živočíchy spolužitím s človekom zdomácneli:</a:t>
            </a:r>
            <a:endParaRPr lang="sk-SK" dirty="0"/>
          </a:p>
        </p:txBody>
      </p:sp>
      <p:pic>
        <p:nvPicPr>
          <p:cNvPr id="23554" name="Picture 2" descr="Výsledok vyh&amp;lcaron;adávania obrázkov pre dopyt vl&amp;ccaron;iak"/>
          <p:cNvPicPr>
            <a:picLocks noChangeAspect="1" noChangeArrowheads="1"/>
          </p:cNvPicPr>
          <p:nvPr/>
        </p:nvPicPr>
        <p:blipFill>
          <a:blip r:embed="rId2" cstate="print"/>
          <a:srcRect l="11392" t="18389" r="1618"/>
          <a:stretch>
            <a:fillRect/>
          </a:stretch>
        </p:blipFill>
        <p:spPr bwMode="auto">
          <a:xfrm>
            <a:off x="467544" y="1412776"/>
            <a:ext cx="4837196" cy="2300115"/>
          </a:xfrm>
          <a:prstGeom prst="rect">
            <a:avLst/>
          </a:prstGeom>
          <a:noFill/>
        </p:spPr>
      </p:pic>
      <p:pic>
        <p:nvPicPr>
          <p:cNvPr id="23556" name="Picture 4" descr="Výsledok vyh&amp;lcaron;adávania obrázkov pre dopyt ma&amp;ccaron;ka domá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662798"/>
            <a:ext cx="3888432" cy="29163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dzimní prezentac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ck_to_School_Design_16x9_TP102895236.potx" id="{4B19BAF1-BB14-4982-891F-237AF2249E7B}" vid="{BCE0222C-9D8D-45B5-8FD6-66152404FE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Podzimní prezentace</Template>
  <TotalTime>64</TotalTime>
  <Words>218</Words>
  <Application>Microsoft Office PowerPoint</Application>
  <PresentationFormat>Prezentácia na obrazovke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Podzimní prezentace</vt:lpstr>
      <vt:lpstr>Ľudské sídla a ich okolie</vt:lpstr>
      <vt:lpstr>Ľudské sídla</vt:lpstr>
      <vt:lpstr>Kde žijú organizmy ľudských sídiel?</vt:lpstr>
      <vt:lpstr>Ktoré organizmy v domácnostiach človek pestuje a ktoré sú nežiaduce?</vt:lpstr>
      <vt:lpstr>Pomenuj rastliny pestované v okolí ľudských sídiel</vt:lpstr>
      <vt:lpstr>Pomenuj rastliny pestované v okolí ľudských sídiel</vt:lpstr>
      <vt:lpstr>Pomenuj hospodárske zvieratá na obrázkoch</vt:lpstr>
      <vt:lpstr>Človek si skrášľuje svoje životné prostredie :</vt:lpstr>
      <vt:lpstr>Niektoré živočíchy spolužitím s človekom zdomácneli:</vt:lpstr>
      <vt:lpstr>Niektoré živočíchy a rastliny vypestoval človek sám</vt:lpstr>
      <vt:lpstr>Ďakujem za pozornosť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Ľudské sídla a ich okolie</dc:title>
  <dc:creator>Michaela Sekerešová</dc:creator>
  <cp:lastModifiedBy>spravca</cp:lastModifiedBy>
  <cp:revision>8</cp:revision>
  <dcterms:created xsi:type="dcterms:W3CDTF">2017-09-06T18:57:02Z</dcterms:created>
  <dcterms:modified xsi:type="dcterms:W3CDTF">2020-09-20T18:40:20Z</dcterms:modified>
</cp:coreProperties>
</file>