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8" d="100"/>
          <a:sy n="58" d="100"/>
        </p:scale>
        <p:origin x="-10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A9C8-14D9-44D3-89C3-01650AF345AC}" type="datetimeFigureOut">
              <a:rPr lang="sk-SK" smtClean="0"/>
              <a:t>26.05.2020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798-3B55-4BA3-9A44-B068697589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26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A9C8-14D9-44D3-89C3-01650AF345AC}" type="datetimeFigureOut">
              <a:rPr lang="sk-SK" smtClean="0"/>
              <a:t>26.05.2020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798-3B55-4BA3-9A44-B068697589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52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A9C8-14D9-44D3-89C3-01650AF345AC}" type="datetimeFigureOut">
              <a:rPr lang="sk-SK" smtClean="0"/>
              <a:t>26.05.2020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798-3B55-4BA3-9A44-B068697589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988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A9C8-14D9-44D3-89C3-01650AF345AC}" type="datetimeFigureOut">
              <a:rPr lang="sk-SK" smtClean="0"/>
              <a:t>26.05.2020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798-3B55-4BA3-9A44-B068697589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471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A9C8-14D9-44D3-89C3-01650AF345AC}" type="datetimeFigureOut">
              <a:rPr lang="sk-SK" smtClean="0"/>
              <a:t>26.05.2020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798-3B55-4BA3-9A44-B068697589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065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A9C8-14D9-44D3-89C3-01650AF345AC}" type="datetimeFigureOut">
              <a:rPr lang="sk-SK" smtClean="0"/>
              <a:t>26.05.2020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798-3B55-4BA3-9A44-B068697589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691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A9C8-14D9-44D3-89C3-01650AF345AC}" type="datetimeFigureOut">
              <a:rPr lang="sk-SK" smtClean="0"/>
              <a:t>26.05.2020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798-3B55-4BA3-9A44-B068697589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4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A9C8-14D9-44D3-89C3-01650AF345AC}" type="datetimeFigureOut">
              <a:rPr lang="sk-SK" smtClean="0"/>
              <a:t>26.05.2020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798-3B55-4BA3-9A44-B068697589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886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A9C8-14D9-44D3-89C3-01650AF345AC}" type="datetimeFigureOut">
              <a:rPr lang="sk-SK" smtClean="0"/>
              <a:t>26.05.2020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798-3B55-4BA3-9A44-B068697589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69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A9C8-14D9-44D3-89C3-01650AF345AC}" type="datetimeFigureOut">
              <a:rPr lang="sk-SK" smtClean="0"/>
              <a:t>26.05.2020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798-3B55-4BA3-9A44-B068697589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885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A9C8-14D9-44D3-89C3-01650AF345AC}" type="datetimeFigureOut">
              <a:rPr lang="sk-SK" smtClean="0"/>
              <a:t>26.05.2020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798-3B55-4BA3-9A44-B068697589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20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A9C8-14D9-44D3-89C3-01650AF345AC}" type="datetimeFigureOut">
              <a:rPr lang="sk-SK" smtClean="0"/>
              <a:t>26.05.2020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5798-3B55-4BA3-9A44-B068697589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212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9nan-h_tgs" TargetMode="External"/><Relationship Id="rId2" Type="http://schemas.openxmlformats.org/officeDocument/2006/relationships/hyperlink" Target="https://www.youtube.com/watch?v=r1RDRlWmQW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xRZfuEYeH4" TargetMode="External"/><Relationship Id="rId4" Type="http://schemas.openxmlformats.org/officeDocument/2006/relationships/hyperlink" Target="https://www.youtube.com/watch?v=U4pvrd3Png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71538" y="1408113"/>
            <a:ext cx="10987087" cy="2387600"/>
          </a:xfrm>
        </p:spPr>
        <p:txBody>
          <a:bodyPr>
            <a:noAutofit/>
          </a:bodyPr>
          <a:lstStyle/>
          <a:p>
            <a:r>
              <a:rPr lang="sk-SK" sz="8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Od Memoranda </a:t>
            </a:r>
            <a:br>
              <a:rPr lang="sk-SK" sz="8000" dirty="0" smtClean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sk-SK" sz="8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k Matici slovenskej</a:t>
            </a:r>
            <a:endParaRPr lang="sk-SK" sz="8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5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57163"/>
            <a:ext cx="10515600" cy="900113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Matica slovenská</a:t>
            </a:r>
            <a:endParaRPr lang="sk-SK" sz="4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00026" y="914401"/>
            <a:ext cx="11672888" cy="5543549"/>
          </a:xfrm>
          <a:solidFill>
            <a:schemeClr val="bg1">
              <a:alpha val="84000"/>
            </a:schemeClr>
          </a:solidFill>
        </p:spPr>
        <p:txBody>
          <a:bodyPr>
            <a:noAutofit/>
          </a:bodyPr>
          <a:lstStyle/>
          <a:p>
            <a:pPr algn="just"/>
            <a:r>
              <a:rPr lang="cs-C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finančná </a:t>
            </a:r>
            <a:r>
              <a:rPr lang="cs-CZ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zbierka</a:t>
            </a:r>
            <a:r>
              <a:rPr lang="cs-CZ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jej </a:t>
            </a:r>
            <a:r>
              <a:rPr lang="cs-CZ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zriadenie</a:t>
            </a:r>
            <a:r>
              <a:rPr lang="cs-CZ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Slováci v </a:t>
            </a:r>
            <a:r>
              <a:rPr lang="cs-CZ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priebehu</a:t>
            </a:r>
            <a:r>
              <a:rPr lang="cs-CZ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cs-CZ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rokov</a:t>
            </a:r>
            <a:r>
              <a:rPr lang="cs-CZ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vyzbierali</a:t>
            </a:r>
            <a:r>
              <a:rPr lang="cs-CZ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vyše</a:t>
            </a:r>
            <a:r>
              <a:rPr lang="cs-CZ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50 000 zlatých, </a:t>
            </a:r>
            <a:r>
              <a:rPr lang="cs-CZ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prispel</a:t>
            </a:r>
            <a:r>
              <a:rPr lang="cs-CZ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aj </a:t>
            </a:r>
            <a:r>
              <a:rPr lang="cs-CZ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cisár</a:t>
            </a:r>
            <a:r>
              <a:rPr lang="cs-CZ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sumou 1000 zlatých</a:t>
            </a:r>
          </a:p>
          <a:p>
            <a:pPr marL="0" indent="0" algn="just">
              <a:buNone/>
            </a:pPr>
            <a:endParaRPr lang="cs-CZ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SÃºvisiaci obrÃ¡zok">
            <a:extLst>
              <a:ext uri="{FF2B5EF4-FFF2-40B4-BE49-F238E27FC236}">
                <a16:creationId xmlns:a16="http://schemas.microsoft.com/office/drawing/2014/main" xmlns="" id="{3E29474E-1F9C-41D7-9509-76D32B36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3" y="2643189"/>
            <a:ext cx="4762500" cy="319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670" y="3569158"/>
            <a:ext cx="2097206" cy="2274005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5533670" y="2208847"/>
            <a:ext cx="5786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1875 – gymnázia aj Matica boli postupne zrušené. </a:t>
            </a:r>
            <a:endParaRPr lang="sk-SK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7824788" y="5313849"/>
            <a:ext cx="352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Matica bola obnovená v roku 1919. Funguje dodnes. </a:t>
            </a:r>
            <a:endParaRPr lang="sk-SK" dirty="0"/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294" y="2684950"/>
            <a:ext cx="2371550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Doplnkové videá</a:t>
            </a:r>
            <a:endParaRPr lang="sk-SK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hlinkClick r:id="rId2"/>
              </a:rPr>
              <a:t>https://www.youtube.com/watch?v=r1RDRlWmQWA</a:t>
            </a:r>
            <a:r>
              <a:rPr lang="sk-SK" dirty="0" smtClean="0"/>
              <a:t> </a:t>
            </a:r>
            <a:endParaRPr lang="sk-SK" dirty="0"/>
          </a:p>
          <a:p>
            <a:pPr marL="0" indent="0">
              <a:buNone/>
            </a:pPr>
            <a:r>
              <a:rPr lang="sk-SK" dirty="0" smtClean="0">
                <a:hlinkClick r:id="rId3"/>
              </a:rPr>
              <a:t>https://www.youtube.com/watch?v=D9nan-h_tgs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>
                <a:hlinkClick r:id="rId4"/>
              </a:rPr>
              <a:t>https://www.youtube.com/watch?v=U4pvrd3Pngc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>
                <a:hlinkClick r:id="rId5"/>
              </a:rPr>
              <a:t>https://www.youtube.com/watch?v=kxRZfuEYeH4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683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57163"/>
            <a:ext cx="10515600" cy="900113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Situácia po revolúcii 1848/49</a:t>
            </a:r>
            <a:endParaRPr lang="sk-SK" sz="4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95274" y="1057276"/>
            <a:ext cx="7648575" cy="5543549"/>
          </a:xfrm>
          <a:solidFill>
            <a:schemeClr val="bg1">
              <a:alpha val="84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neúspešnej revolúcii Rakúsko sprísnilo podmienky </a:t>
            </a: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absolutizmus</a:t>
            </a:r>
            <a:r>
              <a:rPr lang="sk-SK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centralizmus, germanizácia, cenzúra + neexistoval parlament a vláda bola len výkonným orgánom panovníka.</a:t>
            </a:r>
          </a:p>
          <a:p>
            <a:pPr marL="0" indent="0">
              <a:buNone/>
            </a:pP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Odporcovia</a:t>
            </a: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režimu a bývalí revolucionári –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prenasledovaní.</a:t>
            </a: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Táto situácia trvala približne 10 rokov</a:t>
            </a: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Bachov</a:t>
            </a: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absolutizmu s skončil</a:t>
            </a:r>
            <a:endParaRPr lang="sk-SK" sz="40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0" b="10888"/>
          <a:stretch/>
        </p:blipFill>
        <p:spPr>
          <a:xfrm>
            <a:off x="8186737" y="1057276"/>
            <a:ext cx="3600000" cy="4400550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7496174" y="5123497"/>
            <a:ext cx="469582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Alexander von Bach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rakúsky minister vnútra – hlavný predstaviteľ a vykonávateľ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neoabsolutizmu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podľa neho sa toto obdobie nazýva tiež aj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Bachov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absolutizmus – 1859 – odvolaný z funkcie – koniec absolutizmu.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78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57163"/>
            <a:ext cx="10515600" cy="900113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Národné snahy Slovákov</a:t>
            </a:r>
            <a:endParaRPr lang="sk-SK" sz="4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71462" y="914401"/>
            <a:ext cx="11649076" cy="5543549"/>
          </a:xfrm>
          <a:solidFill>
            <a:schemeClr val="bg1">
              <a:alpha val="84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Slováci </a:t>
            </a:r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využili uvoľnenie situácie,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aby naplnili svoje ciele: </a:t>
            </a:r>
            <a:r>
              <a:rPr lang="sk-SK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 7. júna 1861 sa v Turčianskom Sv. Martine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konalo celonárodné zhromaždenie, na kt. bolo prijaté </a:t>
            </a:r>
            <a:r>
              <a:rPr lang="sk-SK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Memorandum slovenského národa</a:t>
            </a:r>
            <a:r>
              <a:rPr lang="sk-SK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(politický program</a:t>
            </a:r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sk-SK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Výsledok vyh&amp;lcaron;adávania obrázkov pre dopyt memorandum slovenského národa politický pro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949" y="2943222"/>
            <a:ext cx="5698051" cy="3714753"/>
          </a:xfrm>
          <a:prstGeom prst="rect">
            <a:avLst/>
          </a:prstGeom>
          <a:noFill/>
        </p:spPr>
      </p:pic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3" t="5593" r="11125" b="11018"/>
          <a:stretch/>
        </p:blipFill>
        <p:spPr>
          <a:xfrm>
            <a:off x="8129587" y="2514601"/>
            <a:ext cx="3520001" cy="2880000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7196651" y="5401386"/>
            <a:ext cx="4452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Memorandový pohár, prsteň a náramky/náušnice – pamiatky na významnú udalosť. 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57163"/>
            <a:ext cx="10515600" cy="900113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Požiadavky Memoranda</a:t>
            </a:r>
            <a:endParaRPr lang="sk-SK" sz="4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914401"/>
            <a:ext cx="8801101" cy="5543549"/>
          </a:xfrm>
          <a:solidFill>
            <a:schemeClr val="bg1">
              <a:alpha val="84000"/>
            </a:schemeClr>
          </a:solidFill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sk-SK" sz="4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Slováci v Memorande požadovali:</a:t>
            </a:r>
            <a:endParaRPr lang="sk-SK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vytvorenie Hornouhorského slovenského Okolia – autonómiu v rámci monarchie </a:t>
            </a:r>
            <a:endParaRPr lang="sk-SK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slovenčinu ako úradný jazyk</a:t>
            </a:r>
            <a:endParaRPr lang="sk-SK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vlastné školy s vyučovacím jazykom slovenským</a:t>
            </a:r>
            <a:endParaRPr lang="sk-SK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vlastný snem </a:t>
            </a:r>
            <a:endParaRPr lang="sk-SK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kultúrnu inštitúciu (Maticu slovenskú).</a:t>
            </a:r>
            <a:endParaRPr lang="sk-SK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Výsledok vyh&amp;lcaron;adávania obrázkov pre dopyt memorandum slovenského národa politický program"/>
          <p:cNvPicPr>
            <a:picLocks noChangeAspect="1" noChangeArrowheads="1"/>
          </p:cNvPicPr>
          <p:nvPr/>
        </p:nvPicPr>
        <p:blipFill rotWithShape="1">
          <a:blip r:embed="rId2" cstate="print"/>
          <a:srcRect l="10344" t="12766" r="10344"/>
          <a:stretch/>
        </p:blipFill>
        <p:spPr bwMode="auto">
          <a:xfrm>
            <a:off x="8801101" y="914401"/>
            <a:ext cx="3286126" cy="4629150"/>
          </a:xfrm>
          <a:prstGeom prst="rect">
            <a:avLst/>
          </a:prstGeom>
          <a:noFill/>
        </p:spPr>
      </p:pic>
      <p:sp>
        <p:nvSpPr>
          <p:cNvPr id="10" name="TextovéPole 9"/>
          <p:cNvSpPr txBox="1"/>
          <p:nvPr/>
        </p:nvSpPr>
        <p:spPr>
          <a:xfrm>
            <a:off x="8801102" y="5543551"/>
            <a:ext cx="32861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Štefan Marko </a:t>
            </a:r>
            <a:r>
              <a:rPr lang="sk-S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Daxner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autor Memoranda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0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emorandum národa slovenskéh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233200"/>
            <a:ext cx="4643438" cy="6439085"/>
          </a:xfrm>
          <a:prstGeom prst="rect">
            <a:avLst/>
          </a:prstGeom>
          <a:noFill/>
        </p:spPr>
      </p:pic>
      <p:pic>
        <p:nvPicPr>
          <p:cNvPr id="3" name="Picture 4" descr="Výsledok vyh&amp;lcaron;adávania obrázkov pre dopyt &amp;zcaron;iadosti slovenského náro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363" y="233200"/>
            <a:ext cx="6612243" cy="64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544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57163"/>
            <a:ext cx="10515600" cy="900113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Predloženie Memoranda</a:t>
            </a:r>
            <a:endParaRPr lang="sk-SK" sz="4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914401"/>
            <a:ext cx="8801101" cy="5543549"/>
          </a:xfrm>
          <a:solidFill>
            <a:schemeClr val="bg1">
              <a:alpha val="84000"/>
            </a:schemeClr>
          </a:solidFill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sk-SK" sz="4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Memorandum Slováci predložili </a:t>
            </a:r>
            <a:r>
              <a:rPr lang="sk-SK" sz="4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uhorskému snemu </a:t>
            </a:r>
            <a:r>
              <a:rPr lang="sk-SK" sz="4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 neskôr ho doručili </a:t>
            </a:r>
            <a:r>
              <a:rPr lang="sk-SK" sz="4400" b="1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cisárovi Františkovi Jozefovi I. do Viedne </a:t>
            </a:r>
            <a:r>
              <a:rPr lang="sk-SK" sz="4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nesplnil všetko – len malé ústupky:</a:t>
            </a:r>
            <a:endParaRPr lang="sk-SK" sz="4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8801101" y="5770783"/>
            <a:ext cx="32861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František Jozef I.</a:t>
            </a:r>
            <a:endParaRPr kumimoji="0" lang="sk-SK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01" y="862014"/>
            <a:ext cx="32099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57163"/>
            <a:ext cx="10515600" cy="900113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Slovenské gymnáziá</a:t>
            </a:r>
            <a:endParaRPr lang="sk-SK" sz="4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914401"/>
            <a:ext cx="12087227" cy="5543549"/>
          </a:xfrm>
          <a:solidFill>
            <a:schemeClr val="bg1">
              <a:alpha val="84000"/>
            </a:schemeClr>
          </a:solidFill>
        </p:spPr>
        <p:txBody>
          <a:bodyPr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4400" b="1" dirty="0" smtClean="0">
                <a:solidFill>
                  <a:srgbClr val="38572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otvorené 3 slovenské gymnáziá: 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4400" b="1" dirty="0" smtClean="0">
                <a:solidFill>
                  <a:srgbClr val="38572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Veľká </a:t>
            </a:r>
            <a:r>
              <a:rPr lang="sk-SK" sz="4400" b="1" dirty="0" smtClean="0">
                <a:solidFill>
                  <a:srgbClr val="38572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Revúca</a:t>
            </a:r>
            <a:r>
              <a:rPr lang="sk-SK" sz="4400" b="1" dirty="0">
                <a:solidFill>
                  <a:srgbClr val="38572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4400" b="1" dirty="0" smtClean="0">
                <a:solidFill>
                  <a:srgbClr val="38572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1. </a:t>
            </a:r>
            <a:r>
              <a:rPr lang="sk-SK" sz="4400" b="1" dirty="0" err="1" smtClean="0">
                <a:solidFill>
                  <a:srgbClr val="38572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sk-SK" sz="4400" b="1" dirty="0" smtClean="0">
                <a:solidFill>
                  <a:srgbClr val="38572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gymnázium</a:t>
            </a:r>
            <a:endParaRPr lang="sk-SK" sz="4400" b="1" dirty="0" smtClean="0">
              <a:solidFill>
                <a:srgbClr val="38572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4400" b="1" dirty="0" smtClean="0">
                <a:solidFill>
                  <a:srgbClr val="38572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Kláštor pod Znievom, 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4400" b="1" dirty="0" smtClean="0">
                <a:solidFill>
                  <a:srgbClr val="38572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Turčiansky Svätý Martin.</a:t>
            </a:r>
            <a:endParaRPr lang="sk-SK" sz="4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8601076" y="3869477"/>
            <a:ext cx="32861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Revúca – otvorené</a:t>
            </a:r>
            <a:r>
              <a:rPr kumimoji="0" lang="sk-SK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1862</a:t>
            </a:r>
            <a:endParaRPr kumimoji="0" lang="sk-SK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2" descr="Výsledok vyh&amp;lcaron;adávania obrázkov pre dopyt tri slovenské gymnáz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4383" y="826191"/>
            <a:ext cx="3532820" cy="2496359"/>
          </a:xfrm>
          <a:prstGeom prst="rect">
            <a:avLst/>
          </a:prstGeom>
          <a:noFill/>
        </p:spPr>
      </p:pic>
      <p:pic>
        <p:nvPicPr>
          <p:cNvPr id="7" name="Picture 8" descr="Historia Mart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514" y="4238809"/>
            <a:ext cx="4098024" cy="2160000"/>
          </a:xfrm>
          <a:prstGeom prst="rect">
            <a:avLst/>
          </a:prstGeom>
          <a:noFill/>
        </p:spPr>
      </p:pic>
      <p:sp>
        <p:nvSpPr>
          <p:cNvPr id="8" name="TextovéPole 7"/>
          <p:cNvSpPr txBox="1"/>
          <p:nvPr/>
        </p:nvSpPr>
        <p:spPr>
          <a:xfrm>
            <a:off x="202514" y="6457950"/>
            <a:ext cx="32861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Martin – od 1867 </a:t>
            </a:r>
            <a:endParaRPr kumimoji="0" lang="sk-SK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4" descr="Výsledok vyh&amp;lcaron;adávania obrázkov pre dopyt tri slovenské gymnáz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1993" y="4238809"/>
            <a:ext cx="3413984" cy="2160000"/>
          </a:xfrm>
          <a:prstGeom prst="rect">
            <a:avLst/>
          </a:prstGeom>
          <a:noFill/>
        </p:spPr>
      </p:pic>
      <p:sp>
        <p:nvSpPr>
          <p:cNvPr id="11" name="TextovéPole 10"/>
          <p:cNvSpPr txBox="1"/>
          <p:nvPr/>
        </p:nvSpPr>
        <p:spPr>
          <a:xfrm>
            <a:off x="5569851" y="6449513"/>
            <a:ext cx="32861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Kláštor pod Znievom – od 1869</a:t>
            </a:r>
            <a:endParaRPr kumimoji="0" lang="sk-SK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57163"/>
            <a:ext cx="10515600" cy="900113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Zaujímavosť</a:t>
            </a:r>
            <a:endParaRPr lang="sk-SK" sz="4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3338" y="885826"/>
            <a:ext cx="12158662" cy="5543549"/>
          </a:xfrm>
          <a:solidFill>
            <a:schemeClr val="bg1">
              <a:alpha val="84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Prísny školský poriadok na gymnáziách: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Navštevovanie verejných miestností, ako hostincov, krčiem, kasína zapovedá sa.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Hra v karty zakazuje sa prísne; rovne aj akékoľvek iné hry v peniaze.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Fajčenie dohánu (tabaku) ... napospol prísne zabraňuje sa.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Po uliciach hore-dolu chodenie v </a:t>
            </a:r>
            <a:r>
              <a:rPr lang="sk-SK" sz="3200" i="1" dirty="0" err="1" smtClean="0">
                <a:latin typeface="Times New Roman" pitchFamily="18" charset="0"/>
                <a:cs typeface="Times New Roman" pitchFamily="18" charset="0"/>
              </a:rPr>
              <a:t>pozdných</a:t>
            </a: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 večerných hodinách – potom lenivé túlanie sa a </a:t>
            </a:r>
            <a:r>
              <a:rPr lang="sk-SK" sz="3200" i="1" dirty="0" err="1" smtClean="0">
                <a:latin typeface="Times New Roman" pitchFamily="18" charset="0"/>
                <a:cs typeface="Times New Roman" pitchFamily="18" charset="0"/>
              </a:rPr>
              <a:t>bludárenie</a:t>
            </a:r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 vôbec – schôdzky a zhony cieľom drahý čas zabíjajúcich alebo práve nedovolených zábav, trpieť sa nemôžu. </a:t>
            </a:r>
          </a:p>
          <a:p>
            <a:r>
              <a:rPr lang="sk-SK" sz="3200" i="1" dirty="0" smtClean="0">
                <a:latin typeface="Times New Roman" pitchFamily="18" charset="0"/>
                <a:cs typeface="Times New Roman" pitchFamily="18" charset="0"/>
              </a:rPr>
              <a:t>V lete o 9., v zime o 8. každý doma buď! </a:t>
            </a:r>
          </a:p>
          <a:p>
            <a:pPr marL="0" indent="0">
              <a:buNone/>
            </a:pPr>
            <a:endParaRPr lang="sk-SK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57163"/>
            <a:ext cx="10515600" cy="900113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Matica slovenská</a:t>
            </a:r>
            <a:endParaRPr lang="sk-SK" sz="4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481262" y="914401"/>
            <a:ext cx="7229475" cy="5543549"/>
          </a:xfrm>
          <a:solidFill>
            <a:schemeClr val="bg1">
              <a:alpha val="84000"/>
            </a:schemeClr>
          </a:solidFill>
        </p:spPr>
        <p:txBody>
          <a:bodyPr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4000" b="1" dirty="0" smtClean="0">
                <a:solidFill>
                  <a:srgbClr val="38572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augusta 1863 – založená Matica slovenská</a:t>
            </a:r>
            <a:r>
              <a:rPr lang="sk-SK" sz="4000" dirty="0" smtClean="0">
                <a:solidFill>
                  <a:srgbClr val="38572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4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rozvoj duchovného života Slovákov – podpora vzdelanosti, kultúry, literatúry, umenia, vedy – vydávala knihy, učebnice – predseda=Štefan </a:t>
            </a:r>
            <a:r>
              <a:rPr lang="sk-SK" sz="4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Moyzes</a:t>
            </a:r>
            <a:r>
              <a:rPr lang="sk-SK" sz="4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 podpredseda=Karol Kuzmány. </a:t>
            </a:r>
            <a:endParaRPr lang="sk-SK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0" y="4270583"/>
            <a:ext cx="24812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Štefan </a:t>
            </a:r>
            <a:r>
              <a:rPr kumimoji="0" lang="sk-SK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Moyzes</a:t>
            </a:r>
            <a:endParaRPr kumimoji="0" lang="sk-SK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2" descr="https://upload.wikimedia.org/wikipedia/commons/thumb/b/b9/Stefan_Moyzes.jpg/220px-Stefan_Moyz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1"/>
            <a:ext cx="2520000" cy="3356182"/>
          </a:xfrm>
          <a:prstGeom prst="rect">
            <a:avLst/>
          </a:prstGeom>
          <a:noFill/>
        </p:spPr>
      </p:pic>
      <p:pic>
        <p:nvPicPr>
          <p:cNvPr id="7" name="Picture 4" descr="https://upload.wikimedia.org/wikipedia/commons/thumb/6/67/Karl_Kuzmany.jpg/220px-Karl_Kuzman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0737" y="914401"/>
            <a:ext cx="2520000" cy="3780000"/>
          </a:xfrm>
          <a:prstGeom prst="rect">
            <a:avLst/>
          </a:prstGeom>
          <a:noFill/>
        </p:spPr>
      </p:pic>
      <p:sp>
        <p:nvSpPr>
          <p:cNvPr id="8" name="TextovéPole 7"/>
          <p:cNvSpPr txBox="1"/>
          <p:nvPr/>
        </p:nvSpPr>
        <p:spPr>
          <a:xfrm>
            <a:off x="9710737" y="4694401"/>
            <a:ext cx="24812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Karol Kuzmány</a:t>
            </a:r>
            <a:endParaRPr kumimoji="0" lang="sk-SK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3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335</Words>
  <Application>Microsoft Office PowerPoint</Application>
  <PresentationFormat>Vlastná</PresentationFormat>
  <Paragraphs>48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Motiv Office</vt:lpstr>
      <vt:lpstr>Od Memoranda  k Matici slovenskej</vt:lpstr>
      <vt:lpstr>Situácia po revolúcii 1848/49</vt:lpstr>
      <vt:lpstr>Národné snahy Slovákov</vt:lpstr>
      <vt:lpstr>Požiadavky Memoranda</vt:lpstr>
      <vt:lpstr>Prezentácia programu PowerPoint</vt:lpstr>
      <vt:lpstr>Predloženie Memoranda</vt:lpstr>
      <vt:lpstr>Slovenské gymnáziá</vt:lpstr>
      <vt:lpstr>Zaujímavosť</vt:lpstr>
      <vt:lpstr>Matica slovenská</vt:lpstr>
      <vt:lpstr>Matica slovenská</vt:lpstr>
      <vt:lpstr>Doplnkové videá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 Memoranda  k Matici slovenskej</dc:title>
  <dc:creator>Dušana</dc:creator>
  <cp:lastModifiedBy>Raduz</cp:lastModifiedBy>
  <cp:revision>11</cp:revision>
  <dcterms:created xsi:type="dcterms:W3CDTF">2020-04-13T12:09:20Z</dcterms:created>
  <dcterms:modified xsi:type="dcterms:W3CDTF">2020-05-26T12:06:35Z</dcterms:modified>
</cp:coreProperties>
</file>