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9" r:id="rId14"/>
    <p:sldId id="270" r:id="rId15"/>
    <p:sldId id="273" r:id="rId16"/>
    <p:sldId id="274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031EB22-FF44-4296-A364-3617B27AFEC9}" type="datetimeFigureOut">
              <a:rPr lang="sk-SK" smtClean="0"/>
              <a:t>13. 11. 2012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F57D503-0711-4BF6-ADFF-F6EC8672E35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EB22-FF44-4296-A364-3617B27AFEC9}" type="datetimeFigureOut">
              <a:rPr lang="sk-SK" smtClean="0"/>
              <a:t>13. 11. 2012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D503-0711-4BF6-ADFF-F6EC8672E35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EB22-FF44-4296-A364-3617B27AFEC9}" type="datetimeFigureOut">
              <a:rPr lang="sk-SK" smtClean="0"/>
              <a:t>13. 11. 2012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D503-0711-4BF6-ADFF-F6EC8672E35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EB22-FF44-4296-A364-3617B27AFEC9}" type="datetimeFigureOut">
              <a:rPr lang="sk-SK" smtClean="0"/>
              <a:t>13. 11. 2012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D503-0711-4BF6-ADFF-F6EC8672E35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EB22-FF44-4296-A364-3617B27AFEC9}" type="datetimeFigureOut">
              <a:rPr lang="sk-SK" smtClean="0"/>
              <a:t>13. 11. 2012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D503-0711-4BF6-ADFF-F6EC8672E35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EB22-FF44-4296-A364-3617B27AFEC9}" type="datetimeFigureOut">
              <a:rPr lang="sk-SK" smtClean="0"/>
              <a:t>13. 11. 2012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D503-0711-4BF6-ADFF-F6EC8672E35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31EB22-FF44-4296-A364-3617B27AFEC9}" type="datetimeFigureOut">
              <a:rPr lang="sk-SK" smtClean="0"/>
              <a:t>13. 11. 2012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57D503-0711-4BF6-ADFF-F6EC8672E358}" type="slidenum">
              <a:rPr lang="sk-SK" smtClean="0"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031EB22-FF44-4296-A364-3617B27AFEC9}" type="datetimeFigureOut">
              <a:rPr lang="sk-SK" smtClean="0"/>
              <a:t>13. 11. 2012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F57D503-0711-4BF6-ADFF-F6EC8672E35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EB22-FF44-4296-A364-3617B27AFEC9}" type="datetimeFigureOut">
              <a:rPr lang="sk-SK" smtClean="0"/>
              <a:t>13. 11. 2012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D503-0711-4BF6-ADFF-F6EC8672E35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EB22-FF44-4296-A364-3617B27AFEC9}" type="datetimeFigureOut">
              <a:rPr lang="sk-SK" smtClean="0"/>
              <a:t>13. 11. 2012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D503-0711-4BF6-ADFF-F6EC8672E35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EB22-FF44-4296-A364-3617B27AFEC9}" type="datetimeFigureOut">
              <a:rPr lang="sk-SK" smtClean="0"/>
              <a:t>13. 11. 2012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D503-0711-4BF6-ADFF-F6EC8672E35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031EB22-FF44-4296-A364-3617B27AFEC9}" type="datetimeFigureOut">
              <a:rPr lang="sk-SK" smtClean="0"/>
              <a:t>13. 11. 2012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F57D503-0711-4BF6-ADFF-F6EC8672E358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7158" y="1643050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sk-SK" sz="5400" dirty="0" smtClean="0">
                <a:latin typeface="+mn-lt"/>
              </a:rPr>
              <a:t>Zákon o štátnej službe</a:t>
            </a:r>
            <a:endParaRPr lang="sk-SK" sz="5400" dirty="0"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Tatiana </a:t>
            </a:r>
            <a:r>
              <a:rPr lang="sk-SK" dirty="0" err="1" smtClean="0"/>
              <a:t>Falisová</a:t>
            </a:r>
            <a:r>
              <a:rPr lang="sk-SK" dirty="0" smtClean="0"/>
              <a:t> </a:t>
            </a:r>
          </a:p>
          <a:p>
            <a:r>
              <a:rPr lang="sk-SK" dirty="0" smtClean="0"/>
              <a:t>12 MVO </a:t>
            </a:r>
          </a:p>
          <a:p>
            <a:r>
              <a:rPr lang="sk-SK" dirty="0" smtClean="0"/>
              <a:t>Akadémia ozbrojených síl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latin typeface="+mn-lt"/>
              </a:rPr>
              <a:t>Základné práva profesionálneho vojaka</a:t>
            </a:r>
            <a:endParaRPr lang="sk-SK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532888"/>
            <a:ext cx="8229600" cy="4325112"/>
          </a:xfrm>
        </p:spPr>
        <p:txBody>
          <a:bodyPr>
            <a:normAutofit/>
          </a:bodyPr>
          <a:lstStyle/>
          <a:p>
            <a:r>
              <a:rPr lang="sk-SK" sz="2400" dirty="0" smtClean="0"/>
              <a:t>Profesionálny vojak má právo na</a:t>
            </a:r>
            <a:br>
              <a:rPr lang="sk-SK" sz="2400" dirty="0" smtClean="0"/>
            </a:b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-</a:t>
            </a:r>
            <a:r>
              <a:rPr lang="sk-SK" sz="2400" dirty="0" smtClean="0"/>
              <a:t> </a:t>
            </a:r>
            <a:r>
              <a:rPr lang="sk-SK" sz="2400" dirty="0" smtClean="0"/>
              <a:t>podmienky nevyhnutné na riadny výkon štátnej </a:t>
            </a:r>
            <a:r>
              <a:rPr lang="sk-SK" sz="2400" dirty="0" smtClean="0"/>
              <a:t>služby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-</a:t>
            </a:r>
            <a:r>
              <a:rPr lang="sk-SK" sz="2400" dirty="0" smtClean="0"/>
              <a:t> </a:t>
            </a:r>
            <a:r>
              <a:rPr lang="sk-SK" sz="2400" dirty="0" smtClean="0"/>
              <a:t>peňažné náležitosti v štátnej službe podľa tohto </a:t>
            </a:r>
            <a:r>
              <a:rPr lang="sk-SK" sz="2400" dirty="0" smtClean="0"/>
              <a:t>zákona 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-</a:t>
            </a:r>
            <a:r>
              <a:rPr lang="sk-SK" sz="2400" dirty="0" smtClean="0"/>
              <a:t> </a:t>
            </a:r>
            <a:r>
              <a:rPr lang="sk-SK" sz="2400" dirty="0" smtClean="0"/>
              <a:t>naturálne </a:t>
            </a:r>
            <a:r>
              <a:rPr lang="sk-SK" sz="2400" dirty="0" smtClean="0"/>
              <a:t>náležitosti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-</a:t>
            </a:r>
            <a:r>
              <a:rPr lang="sk-SK" sz="2400" dirty="0" smtClean="0"/>
              <a:t> </a:t>
            </a:r>
            <a:r>
              <a:rPr lang="sk-SK" sz="2400" dirty="0" smtClean="0"/>
              <a:t>ochranu zdravia pri výkone štátnej </a:t>
            </a:r>
            <a:r>
              <a:rPr lang="sk-SK" sz="2400" dirty="0" smtClean="0"/>
              <a:t>služby</a:t>
            </a:r>
          </a:p>
          <a:p>
            <a:pPr>
              <a:buNone/>
            </a:pPr>
            <a:r>
              <a:rPr lang="sk-SK" sz="2400" dirty="0" smtClean="0"/>
              <a:t> </a:t>
            </a:r>
            <a:r>
              <a:rPr lang="sk-SK" sz="2400" dirty="0" smtClean="0"/>
              <a:t>  </a:t>
            </a:r>
            <a:r>
              <a:rPr lang="sk-SK" sz="2400" dirty="0" smtClean="0"/>
              <a:t>- ochranu ľudskej dôstojnosti v služobnom styku a v osobnom styku s vedúcim služobného úradu alebo veliteľom a ostatnými profesionálnymi vojakmi </a:t>
            </a:r>
            <a:br>
              <a:rPr lang="sk-SK" sz="2400" dirty="0" smtClean="0"/>
            </a:b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smtClean="0"/>
              <a:t>- </a:t>
            </a:r>
            <a:r>
              <a:rPr lang="sk-SK" sz="2600" dirty="0" smtClean="0"/>
              <a:t>ochranu ľudskej dôstojnosti v služobnom styku a v osobnom styku s vedúcim služobného úradu alebo veliteľom a ostatnými profesionálnymi vojakmi</a:t>
            </a:r>
            <a:br>
              <a:rPr lang="sk-SK" sz="2600" dirty="0" smtClean="0"/>
            </a:br>
            <a:endParaRPr lang="sk-SK" sz="2600" dirty="0" smtClean="0"/>
          </a:p>
          <a:p>
            <a:pPr>
              <a:buNone/>
            </a:pPr>
            <a:r>
              <a:rPr lang="sk-SK" sz="2600" dirty="0" smtClean="0"/>
              <a:t>- </a:t>
            </a:r>
            <a:r>
              <a:rPr lang="sk-SK" sz="2600" dirty="0" smtClean="0"/>
              <a:t>primeranú duchovnú starostlivosť a na účasť na náboženských aktivitách, ak to nie je v rozpore s potrebami ozbrojených síl a výkonom štátnej služby</a:t>
            </a:r>
            <a:br>
              <a:rPr lang="sk-SK" sz="2600" dirty="0" smtClean="0"/>
            </a:br>
            <a:endParaRPr lang="sk-SK" sz="2600" dirty="0" smtClean="0"/>
          </a:p>
          <a:p>
            <a:pPr>
              <a:buNone/>
            </a:pPr>
            <a:r>
              <a:rPr lang="sk-SK" sz="2600" dirty="0" smtClean="0"/>
              <a:t>- </a:t>
            </a:r>
            <a:r>
              <a:rPr lang="sk-SK" sz="2600" dirty="0" smtClean="0"/>
              <a:t>získavanie osobitných predpokladov na výkon funkcie a na hodnosť podľa tohto zákona</a:t>
            </a:r>
            <a:br>
              <a:rPr lang="sk-SK" sz="2600" dirty="0" smtClean="0"/>
            </a:br>
            <a:endParaRPr lang="sk-SK" sz="2600" dirty="0" smtClean="0"/>
          </a:p>
          <a:p>
            <a:pPr>
              <a:buNone/>
            </a:pPr>
            <a:r>
              <a:rPr lang="sk-SK" sz="2600" dirty="0" smtClean="0"/>
              <a:t>- </a:t>
            </a:r>
            <a:r>
              <a:rPr lang="sk-SK" sz="2600" dirty="0" smtClean="0"/>
              <a:t>bezplatné ubytovanie v mieste výkonu</a:t>
            </a:r>
            <a:br>
              <a:rPr lang="sk-SK" sz="2600" dirty="0" smtClean="0"/>
            </a:br>
            <a:r>
              <a:rPr lang="sk-SK" sz="2600" dirty="0" smtClean="0"/>
              <a:t>     a) štátnej služby </a:t>
            </a:r>
            <a:br>
              <a:rPr lang="sk-SK" sz="2600" dirty="0" smtClean="0"/>
            </a:br>
            <a:r>
              <a:rPr lang="sk-SK" sz="2600" dirty="0" smtClean="0"/>
              <a:t>     b) preventívnej rehabilitácie počas jej výkonu.</a:t>
            </a:r>
            <a:br>
              <a:rPr lang="sk-SK" sz="2600" dirty="0" smtClean="0"/>
            </a:br>
            <a:endParaRPr lang="sk-SK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latin typeface="+mn-lt"/>
              </a:rPr>
              <a:t>Základné povinnosti profesionálneho vojaka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400" dirty="0" smtClean="0"/>
              <a:t>dodržiavať </a:t>
            </a:r>
            <a:r>
              <a:rPr lang="sk-SK" sz="2400" dirty="0" smtClean="0"/>
              <a:t>služobnú </a:t>
            </a:r>
            <a:r>
              <a:rPr lang="sk-SK" sz="2400" dirty="0" smtClean="0"/>
              <a:t>disciplínu</a:t>
            </a:r>
            <a:r>
              <a:rPr lang="sk-SK" sz="2400" dirty="0" smtClean="0"/>
              <a:t/>
            </a:r>
            <a:br>
              <a:rPr lang="sk-SK" sz="2400" dirty="0" smtClean="0"/>
            </a:br>
            <a:endParaRPr lang="sk-SK" sz="2400" dirty="0" smtClean="0"/>
          </a:p>
          <a:p>
            <a:r>
              <a:rPr lang="sk-SK" sz="2400" dirty="0" smtClean="0"/>
              <a:t>vykonávať </a:t>
            </a:r>
            <a:r>
              <a:rPr lang="sk-SK" sz="2400" dirty="0" smtClean="0"/>
              <a:t>štátnu službu osobne, nestranne, riadne, včas a v medziach svojho </a:t>
            </a:r>
            <a:r>
              <a:rPr lang="sk-SK" sz="2400" dirty="0" smtClean="0"/>
              <a:t>oprávnenia </a:t>
            </a:r>
            <a:r>
              <a:rPr lang="sk-SK" sz="2400" dirty="0" smtClean="0"/>
              <a:t/>
            </a:r>
            <a:br>
              <a:rPr lang="sk-SK" sz="2400" dirty="0" smtClean="0"/>
            </a:br>
            <a:endParaRPr lang="sk-SK" sz="2400" dirty="0" smtClean="0"/>
          </a:p>
          <a:p>
            <a:r>
              <a:rPr lang="sk-SK" sz="2400" dirty="0" smtClean="0"/>
              <a:t>zakročiť</a:t>
            </a:r>
            <a:r>
              <a:rPr lang="sk-SK" sz="2400" dirty="0" smtClean="0"/>
              <a:t>, ak pri výkone štátnej služby hrozí škoda a na jej odvrátenie je potrebný neodkladný </a:t>
            </a:r>
            <a:r>
              <a:rPr lang="sk-SK" sz="2400" dirty="0" smtClean="0"/>
              <a:t>zákrok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 </a:t>
            </a:r>
            <a:endParaRPr lang="sk-SK" sz="2400" dirty="0" smtClean="0"/>
          </a:p>
          <a:p>
            <a:r>
              <a:rPr lang="sk-SK" sz="2400" dirty="0" smtClean="0"/>
              <a:t>pri </a:t>
            </a:r>
            <a:r>
              <a:rPr lang="sk-SK" sz="2400" dirty="0" smtClean="0"/>
              <a:t>výkone štátnej služby dodržiavať ustanovenia Etického kódexu profesionálneho vojaka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359400"/>
          </a:xfrm>
        </p:spPr>
        <p:txBody>
          <a:bodyPr>
            <a:noAutofit/>
          </a:bodyPr>
          <a:lstStyle/>
          <a:p>
            <a:r>
              <a:rPr lang="sk-SK" sz="2400" dirty="0" smtClean="0"/>
              <a:t>zdržať </a:t>
            </a:r>
            <a:r>
              <a:rPr lang="sk-SK" sz="2400" dirty="0" smtClean="0"/>
              <a:t>sa konania, ktoré by mohlo viesť ku konfliktu verejného záujmu s osobnými </a:t>
            </a:r>
            <a:r>
              <a:rPr lang="sk-SK" sz="2400" dirty="0" smtClean="0"/>
              <a:t>záujmami</a:t>
            </a:r>
            <a:r>
              <a:rPr lang="sk-SK" sz="2400" dirty="0" smtClean="0"/>
              <a:t/>
            </a:r>
            <a:br>
              <a:rPr lang="sk-SK" sz="2400" dirty="0" smtClean="0"/>
            </a:br>
            <a:endParaRPr lang="sk-SK" sz="2400" dirty="0" smtClean="0"/>
          </a:p>
          <a:p>
            <a:r>
              <a:rPr lang="sk-SK" sz="2400" dirty="0" smtClean="0"/>
              <a:t> </a:t>
            </a:r>
            <a:r>
              <a:rPr lang="sk-SK" sz="2400" dirty="0" smtClean="0"/>
              <a:t>vo výkone i mimo výkonu štátnej služby zdržať sa konania, ktoré by mohlo narušiť vážnosť ozbrojených síl </a:t>
            </a:r>
            <a:br>
              <a:rPr lang="sk-SK" sz="2400" dirty="0" smtClean="0"/>
            </a:br>
            <a:endParaRPr lang="sk-SK" sz="2400" dirty="0" smtClean="0"/>
          </a:p>
          <a:p>
            <a:r>
              <a:rPr lang="sk-SK" sz="2400" dirty="0" smtClean="0"/>
              <a:t>dodržiavať </a:t>
            </a:r>
            <a:r>
              <a:rPr lang="sk-SK" sz="2400" dirty="0" smtClean="0"/>
              <a:t>určený týždenný služobný čas alebo kratší týždenný služobný čas, ak mu je </a:t>
            </a:r>
            <a:r>
              <a:rPr lang="sk-SK" sz="2400" dirty="0" smtClean="0"/>
              <a:t>povolený </a:t>
            </a:r>
          </a:p>
          <a:p>
            <a:endParaRPr lang="sk-SK" sz="2400" dirty="0" smtClean="0"/>
          </a:p>
          <a:p>
            <a:r>
              <a:rPr lang="sk-SK" sz="2400" dirty="0" smtClean="0"/>
              <a:t>byť </a:t>
            </a:r>
            <a:r>
              <a:rPr lang="sk-SK" sz="2400" dirty="0" smtClean="0"/>
              <a:t>pri výkone štátnej služby riadne ustrojený a dbať o náležitú úpravu svojho </a:t>
            </a:r>
            <a:r>
              <a:rPr lang="sk-SK" sz="2400" dirty="0" smtClean="0"/>
              <a:t>zovňajšku</a:t>
            </a:r>
            <a:r>
              <a:rPr lang="sk-SK" sz="2400" dirty="0" smtClean="0"/>
              <a:t/>
            </a:r>
            <a:br>
              <a:rPr lang="sk-SK" sz="2400" dirty="0" smtClean="0"/>
            </a:b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502275"/>
          </a:xfrm>
        </p:spPr>
        <p:txBody>
          <a:bodyPr>
            <a:normAutofit/>
          </a:bodyPr>
          <a:lstStyle/>
          <a:p>
            <a:r>
              <a:rPr lang="sk-SK" sz="2400" dirty="0" smtClean="0"/>
              <a:t>zachovávať </a:t>
            </a:r>
            <a:r>
              <a:rPr lang="sk-SK" sz="2400" dirty="0" smtClean="0"/>
              <a:t>mlčanlivosť o skutočnostiach, o ktorých sa dozvedel v súvislosti s vykonávaním štátnej </a:t>
            </a:r>
            <a:r>
              <a:rPr lang="sk-SK" sz="2400" dirty="0" smtClean="0"/>
              <a:t>služby</a:t>
            </a:r>
          </a:p>
          <a:p>
            <a:endParaRPr lang="sk-SK" sz="2400" dirty="0" smtClean="0"/>
          </a:p>
          <a:p>
            <a:r>
              <a:rPr lang="sk-SK" sz="2400" dirty="0" smtClean="0"/>
              <a:t>udržiavať </a:t>
            </a:r>
            <a:r>
              <a:rPr lang="sk-SK" sz="2400" dirty="0" smtClean="0"/>
              <a:t>si potrebnú fyzickú zdatnosť a zúčastňovať sa každoročne na preskúšaní z pohybovej </a:t>
            </a:r>
            <a:r>
              <a:rPr lang="sk-SK" sz="2400" dirty="0" smtClean="0"/>
              <a:t>výkonnosti</a:t>
            </a:r>
          </a:p>
          <a:p>
            <a:pPr>
              <a:buNone/>
            </a:pPr>
            <a:r>
              <a:rPr lang="sk-SK" sz="2400" dirty="0" smtClean="0"/>
              <a:t> </a:t>
            </a:r>
            <a:r>
              <a:rPr lang="sk-SK" sz="2400" dirty="0" smtClean="0"/>
              <a:t>  </a:t>
            </a:r>
          </a:p>
          <a:p>
            <a:r>
              <a:rPr lang="sk-SK" sz="2400" dirty="0" smtClean="0"/>
              <a:t>podrobiť sa </a:t>
            </a:r>
            <a:r>
              <a:rPr lang="sk-SK" sz="2400" dirty="0" smtClean="0"/>
              <a:t>lekárskej </a:t>
            </a:r>
            <a:r>
              <a:rPr lang="sk-SK" sz="2400" dirty="0" smtClean="0"/>
              <a:t>prehliadke</a:t>
            </a:r>
          </a:p>
          <a:p>
            <a:pPr>
              <a:buNone/>
            </a:pPr>
            <a:endParaRPr lang="sk-SK" sz="2400" dirty="0" smtClean="0"/>
          </a:p>
          <a:p>
            <a:r>
              <a:rPr lang="sk-SK" sz="2400" dirty="0" smtClean="0"/>
              <a:t>nastúpiť </a:t>
            </a:r>
            <a:r>
              <a:rPr lang="sk-SK" sz="2400" dirty="0" smtClean="0"/>
              <a:t>na výkon štátnej služby bezodkladne po zrušení rozhodnutia o skončení služobného pomeru a oboznámiť s týmto rozhodnutím veliteľa</a:t>
            </a: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8229600" cy="107157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latin typeface="+mn-lt"/>
              </a:rPr>
              <a:t>Profesionálny vojak nesmie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02858"/>
          </a:xfrm>
        </p:spPr>
        <p:txBody>
          <a:bodyPr>
            <a:noAutofit/>
          </a:bodyPr>
          <a:lstStyle/>
          <a:p>
            <a:r>
              <a:rPr lang="sk-SK" sz="2400" dirty="0" smtClean="0"/>
              <a:t>sprostredkúvať </a:t>
            </a:r>
            <a:r>
              <a:rPr lang="sk-SK" sz="2400" dirty="0" smtClean="0"/>
              <a:t>pre inú fyzickú osobu alebo právnickú osobu obchodný styk </a:t>
            </a:r>
            <a:endParaRPr lang="sk-SK" sz="2400" dirty="0" smtClean="0"/>
          </a:p>
          <a:p>
            <a:r>
              <a:rPr lang="sk-SK" sz="2400" dirty="0" smtClean="0"/>
              <a:t>Požadovať a prijímať </a:t>
            </a:r>
            <a:r>
              <a:rPr lang="sk-SK" sz="2400" dirty="0" smtClean="0"/>
              <a:t>dary alebo iné </a:t>
            </a:r>
            <a:r>
              <a:rPr lang="sk-SK" sz="2400" dirty="0" smtClean="0"/>
              <a:t>výhody</a:t>
            </a:r>
          </a:p>
          <a:p>
            <a:r>
              <a:rPr lang="sk-SK" sz="2400" dirty="0" smtClean="0"/>
              <a:t>nadobúdať </a:t>
            </a:r>
            <a:r>
              <a:rPr lang="sk-SK" sz="2400" dirty="0" smtClean="0"/>
              <a:t>majetok od Slovenskej </a:t>
            </a:r>
            <a:r>
              <a:rPr lang="sk-SK" sz="2400" dirty="0" smtClean="0"/>
              <a:t>republiky</a:t>
            </a:r>
          </a:p>
          <a:p>
            <a:r>
              <a:rPr lang="sk-SK" sz="2400" dirty="0" smtClean="0"/>
              <a:t>používať </a:t>
            </a:r>
            <a:r>
              <a:rPr lang="sk-SK" sz="2400" dirty="0" smtClean="0"/>
              <a:t>symboly spojené s výkonom štátnej služby na osobný </a:t>
            </a:r>
            <a:r>
              <a:rPr lang="sk-SK" sz="2400" dirty="0" smtClean="0"/>
              <a:t>prospech</a:t>
            </a:r>
          </a:p>
          <a:p>
            <a:r>
              <a:rPr lang="sk-SK" sz="2400" dirty="0" smtClean="0"/>
              <a:t>zneužívať </a:t>
            </a:r>
            <a:r>
              <a:rPr lang="sk-SK" sz="2400" dirty="0" smtClean="0"/>
              <a:t>výhody vyplývajúce z vykonávania štátnej </a:t>
            </a:r>
            <a:r>
              <a:rPr lang="sk-SK" sz="2400" dirty="0" smtClean="0"/>
              <a:t>služby</a:t>
            </a:r>
          </a:p>
          <a:p>
            <a:r>
              <a:rPr lang="sk-SK" sz="2400" dirty="0" smtClean="0"/>
              <a:t> </a:t>
            </a:r>
            <a:r>
              <a:rPr lang="sk-SK" sz="2400" dirty="0" smtClean="0"/>
              <a:t>zvýhodňovať blízke osoby pri vykonávaní štátnej </a:t>
            </a:r>
            <a:r>
              <a:rPr lang="sk-SK" sz="2400" dirty="0" smtClean="0"/>
              <a:t>služby </a:t>
            </a:r>
            <a:r>
              <a:rPr lang="sk-SK" sz="2400" dirty="0" smtClean="0"/>
              <a:t>poskytovať nepravdivé vyhlásenia, vyhotovovať falzifikáty a nepravdivé dokumenty </a:t>
            </a:r>
            <a:br>
              <a:rPr lang="sk-SK" sz="2400" dirty="0" smtClean="0"/>
            </a:b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latin typeface="+mn-lt"/>
              </a:rPr>
              <a:t>Obmedzenie </a:t>
            </a:r>
            <a:r>
              <a:rPr lang="sk-SK" sz="3200" b="1" dirty="0" smtClean="0">
                <a:latin typeface="+mn-lt"/>
              </a:rPr>
              <a:t>niektorých ústavných </a:t>
            </a:r>
            <a:r>
              <a:rPr lang="sk-SK" sz="3200" b="1" dirty="0" smtClean="0">
                <a:latin typeface="+mn-lt"/>
              </a:rPr>
              <a:t>práv profesionálnych vojakov</a:t>
            </a:r>
            <a:endParaRPr lang="sk-SK" sz="3200" b="1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4325112"/>
          </a:xfrm>
        </p:spPr>
        <p:txBody>
          <a:bodyPr>
            <a:noAutofit/>
          </a:bodyPr>
          <a:lstStyle/>
          <a:p>
            <a:r>
              <a:rPr lang="sk-SK" sz="2300" dirty="0" smtClean="0"/>
              <a:t>Petičné </a:t>
            </a:r>
            <a:r>
              <a:rPr lang="sk-SK" sz="2300" dirty="0" smtClean="0"/>
              <a:t>právo profesionálnych vojakov </a:t>
            </a:r>
            <a:r>
              <a:rPr lang="sk-SK" sz="2300" dirty="0" smtClean="0"/>
              <a:t>sa </a:t>
            </a:r>
            <a:r>
              <a:rPr lang="sk-SK" sz="2300" dirty="0" smtClean="0"/>
              <a:t>obmedzuje na individuálne žiadosti, návrhy a sťažnosti profesionálneho </a:t>
            </a:r>
            <a:r>
              <a:rPr lang="sk-SK" sz="2300" dirty="0" smtClean="0"/>
              <a:t>vojaka</a:t>
            </a:r>
          </a:p>
          <a:p>
            <a:pPr>
              <a:buNone/>
            </a:pPr>
            <a:r>
              <a:rPr lang="sk-SK" sz="2300" dirty="0" smtClean="0"/>
              <a:t> </a:t>
            </a:r>
          </a:p>
          <a:p>
            <a:r>
              <a:rPr lang="sk-SK" sz="2300" dirty="0" smtClean="0"/>
              <a:t>Profesionálny </a:t>
            </a:r>
            <a:r>
              <a:rPr lang="sk-SK" sz="2300" dirty="0" smtClean="0"/>
              <a:t>vojak </a:t>
            </a:r>
            <a:r>
              <a:rPr lang="sk-SK" sz="2300" dirty="0" smtClean="0"/>
              <a:t>nesmie</a:t>
            </a:r>
          </a:p>
          <a:p>
            <a:pPr>
              <a:buNone/>
            </a:pPr>
            <a:r>
              <a:rPr lang="sk-SK" sz="2300" dirty="0" smtClean="0"/>
              <a:t>    </a:t>
            </a:r>
            <a:r>
              <a:rPr lang="sk-SK" sz="2300" dirty="0" smtClean="0"/>
              <a:t>-</a:t>
            </a:r>
            <a:r>
              <a:rPr lang="sk-SK" sz="2300" dirty="0" smtClean="0"/>
              <a:t>byť </a:t>
            </a:r>
            <a:r>
              <a:rPr lang="sk-SK" sz="2300" dirty="0" smtClean="0"/>
              <a:t>členom politickej strany alebo politického </a:t>
            </a:r>
            <a:r>
              <a:rPr lang="sk-SK" sz="2300" dirty="0" smtClean="0"/>
              <a:t>hnutia</a:t>
            </a:r>
            <a:r>
              <a:rPr lang="sk-SK" sz="2300" dirty="0" smtClean="0"/>
              <a:t/>
            </a:r>
            <a:br>
              <a:rPr lang="sk-SK" sz="2300" dirty="0" smtClean="0"/>
            </a:br>
            <a:r>
              <a:rPr lang="sk-SK" sz="2300" dirty="0" smtClean="0"/>
              <a:t>-aktívne sa  </a:t>
            </a:r>
            <a:r>
              <a:rPr lang="sk-SK" sz="2300" dirty="0" smtClean="0"/>
              <a:t>zúčastňovať na zhromaždeniach organizovaných politickými stranami alebo politickými </a:t>
            </a:r>
            <a:r>
              <a:rPr lang="sk-SK" sz="2300" dirty="0" smtClean="0"/>
              <a:t>hnutiami</a:t>
            </a:r>
            <a:r>
              <a:rPr lang="sk-SK" sz="2300" dirty="0" smtClean="0"/>
              <a:t/>
            </a:r>
            <a:br>
              <a:rPr lang="sk-SK" sz="2300" dirty="0" smtClean="0"/>
            </a:br>
            <a:r>
              <a:rPr lang="sk-SK" sz="2300" dirty="0" smtClean="0"/>
              <a:t>-združovať sa  </a:t>
            </a:r>
            <a:r>
              <a:rPr lang="sk-SK" sz="2300" dirty="0" smtClean="0"/>
              <a:t>v odborových </a:t>
            </a:r>
            <a:r>
              <a:rPr lang="sk-SK" sz="2300" dirty="0" smtClean="0"/>
              <a:t>organizáciách</a:t>
            </a:r>
            <a:r>
              <a:rPr lang="sk-SK" sz="2300" dirty="0" smtClean="0"/>
              <a:t/>
            </a:r>
            <a:br>
              <a:rPr lang="sk-SK" sz="2300" dirty="0" smtClean="0"/>
            </a:br>
            <a:r>
              <a:rPr lang="sk-SK" sz="2300" dirty="0" smtClean="0"/>
              <a:t>-podnikať </a:t>
            </a:r>
            <a:r>
              <a:rPr lang="sk-SK" sz="2300" dirty="0" smtClean="0"/>
              <a:t>alebo vykonávať inú zárobkovú </a:t>
            </a:r>
            <a:r>
              <a:rPr lang="sk-SK" sz="2300" dirty="0" smtClean="0"/>
              <a:t>činnosť</a:t>
            </a:r>
            <a:r>
              <a:rPr lang="sk-SK" sz="2300" dirty="0" smtClean="0"/>
              <a:t/>
            </a:r>
            <a:br>
              <a:rPr lang="sk-SK" sz="2300" dirty="0" smtClean="0"/>
            </a:br>
            <a:r>
              <a:rPr lang="sk-SK" sz="2200" dirty="0" smtClean="0"/>
              <a:t/>
            </a:r>
            <a:br>
              <a:rPr lang="sk-SK" sz="2200" dirty="0" smtClean="0"/>
            </a:br>
            <a:endParaRPr lang="sk-SK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285720" y="1928802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 smtClean="0">
                <a:latin typeface="+mn-lt"/>
              </a:rPr>
              <a:t>Ďakujem za pozornosť</a:t>
            </a:r>
            <a:endParaRPr lang="sk-SK" sz="4800" b="1" dirty="0">
              <a:latin typeface="+mn-lt"/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Otázky ?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latin typeface="+mn-lt"/>
              </a:rPr>
              <a:t>Obsah </a:t>
            </a:r>
            <a:endParaRPr lang="sk-SK" b="1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532888"/>
            <a:ext cx="8229600" cy="4325112"/>
          </a:xfrm>
        </p:spPr>
        <p:txBody>
          <a:bodyPr/>
          <a:lstStyle/>
          <a:p>
            <a:r>
              <a:rPr lang="sk-SK" dirty="0" smtClean="0"/>
              <a:t>Požiadavky a predpoklady pre </a:t>
            </a:r>
            <a:r>
              <a:rPr lang="sk-SK" dirty="0" smtClean="0"/>
              <a:t>prijatie do služobného pomeru príslušníka ozbrojených síl. 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Práva</a:t>
            </a:r>
            <a:r>
              <a:rPr lang="sk-SK" dirty="0" smtClean="0"/>
              <a:t>, povinnosti a obmedzenia ústavných práv profesionálnych vojakov OS SR.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latin typeface="+mn-lt"/>
              </a:rPr>
              <a:t>Požiadavky </a:t>
            </a:r>
            <a:r>
              <a:rPr lang="sk-SK" b="1" dirty="0" smtClean="0">
                <a:latin typeface="+mn-lt"/>
              </a:rPr>
              <a:t>prijatia do štátnej služby</a:t>
            </a:r>
            <a:br>
              <a:rPr lang="sk-SK" b="1" dirty="0" smtClean="0">
                <a:latin typeface="+mn-lt"/>
              </a:rPr>
            </a:br>
            <a:endParaRPr lang="sk-SK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písomne </a:t>
            </a:r>
            <a:r>
              <a:rPr lang="sk-SK" sz="2400" dirty="0" smtClean="0"/>
              <a:t>požiadal o prijatie do štátnej </a:t>
            </a:r>
            <a:r>
              <a:rPr lang="sk-SK" sz="2400" dirty="0" smtClean="0"/>
              <a:t>služby</a:t>
            </a:r>
          </a:p>
          <a:p>
            <a:r>
              <a:rPr lang="sk-SK" sz="2400" dirty="0" smtClean="0"/>
              <a:t>dosiahol </a:t>
            </a:r>
            <a:r>
              <a:rPr lang="sk-SK" sz="2400" dirty="0" smtClean="0"/>
              <a:t>vek 18 </a:t>
            </a:r>
            <a:r>
              <a:rPr lang="sk-SK" sz="2400" dirty="0" smtClean="0"/>
              <a:t>rokov</a:t>
            </a:r>
          </a:p>
          <a:p>
            <a:r>
              <a:rPr lang="sk-SK" sz="2400" dirty="0" smtClean="0"/>
              <a:t>je bezúhonný</a:t>
            </a:r>
          </a:p>
          <a:p>
            <a:r>
              <a:rPr lang="sk-SK" sz="2400" dirty="0" smtClean="0"/>
              <a:t> </a:t>
            </a:r>
            <a:r>
              <a:rPr lang="sk-SK" sz="2400" dirty="0" smtClean="0"/>
              <a:t>je </a:t>
            </a:r>
            <a:r>
              <a:rPr lang="sk-SK" sz="2400" dirty="0" smtClean="0"/>
              <a:t>spoľahlivý</a:t>
            </a:r>
          </a:p>
          <a:p>
            <a:r>
              <a:rPr lang="sk-SK" sz="2400" dirty="0" smtClean="0"/>
              <a:t>ovláda </a:t>
            </a:r>
            <a:r>
              <a:rPr lang="sk-SK" sz="2400" dirty="0" smtClean="0"/>
              <a:t>štátny </a:t>
            </a:r>
            <a:r>
              <a:rPr lang="sk-SK" sz="2400" dirty="0" smtClean="0"/>
              <a:t>jazyk</a:t>
            </a:r>
          </a:p>
          <a:p>
            <a:r>
              <a:rPr lang="sk-SK" sz="2400" dirty="0" smtClean="0"/>
              <a:t>nie </a:t>
            </a:r>
            <a:r>
              <a:rPr lang="sk-SK" sz="2400" dirty="0" smtClean="0"/>
              <a:t>je členom politickej strany alebo politického hnutia</a:t>
            </a:r>
            <a:r>
              <a:rPr lang="sk-SK" sz="2400" dirty="0" smtClean="0"/>
              <a:t>,</a:t>
            </a:r>
          </a:p>
          <a:p>
            <a:r>
              <a:rPr lang="sk-SK" sz="2400" dirty="0" smtClean="0"/>
              <a:t> </a:t>
            </a:r>
            <a:r>
              <a:rPr lang="sk-SK" sz="2400" dirty="0" smtClean="0"/>
              <a:t>má štátne občianstvo Slovenskej </a:t>
            </a:r>
            <a:r>
              <a:rPr lang="sk-SK" sz="2400" dirty="0" smtClean="0"/>
              <a:t>republiky </a:t>
            </a:r>
          </a:p>
          <a:p>
            <a:r>
              <a:rPr lang="sk-SK" sz="2400" dirty="0" smtClean="0"/>
              <a:t>má </a:t>
            </a:r>
            <a:r>
              <a:rPr lang="sk-SK" sz="2400" dirty="0" smtClean="0"/>
              <a:t>trvalý pobyt na území Slovenskej </a:t>
            </a:r>
            <a:r>
              <a:rPr lang="sk-SK" sz="2400" dirty="0" smtClean="0"/>
              <a:t>republiky</a:t>
            </a:r>
            <a:r>
              <a:rPr lang="sk-SK" sz="2400" dirty="0" smtClean="0"/>
              <a:t/>
            </a:r>
            <a:br>
              <a:rPr lang="sk-SK" sz="2400" dirty="0" smtClean="0"/>
            </a:b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7963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/>
              <a:t> </a:t>
            </a:r>
            <a:r>
              <a:rPr lang="sk-SK" sz="2600" dirty="0" smtClean="0"/>
              <a:t>spĺňa vzdelanie na prijatie do štátnej služby, </a:t>
            </a:r>
            <a:endParaRPr lang="sk-SK" sz="2600" dirty="0" smtClean="0"/>
          </a:p>
          <a:p>
            <a:r>
              <a:rPr lang="sk-SK" sz="2600" dirty="0" smtClean="0"/>
              <a:t>ku </a:t>
            </a:r>
            <a:r>
              <a:rPr lang="sk-SK" sz="2600" dirty="0" smtClean="0"/>
              <a:t>dňu prijatia do štátnej služby nie je evidovaný ako občan, ktorý odoprel výkon mimoriadnej služby podľa osobitného </a:t>
            </a:r>
            <a:r>
              <a:rPr lang="sk-SK" sz="2600" dirty="0" smtClean="0"/>
              <a:t>predpisu</a:t>
            </a:r>
          </a:p>
          <a:p>
            <a:r>
              <a:rPr lang="sk-SK" sz="2600" dirty="0" smtClean="0"/>
              <a:t> </a:t>
            </a:r>
            <a:r>
              <a:rPr lang="sk-SK" sz="2600" dirty="0" smtClean="0"/>
              <a:t>je zdravotne spôsobilý, psychicky spôsobilý a fyzicky </a:t>
            </a:r>
            <a:r>
              <a:rPr lang="sk-SK" sz="2600" dirty="0" smtClean="0"/>
              <a:t>zdatný</a:t>
            </a:r>
          </a:p>
          <a:p>
            <a:r>
              <a:rPr lang="sk-SK" sz="2600" dirty="0" smtClean="0"/>
              <a:t> </a:t>
            </a:r>
            <a:r>
              <a:rPr lang="sk-SK" sz="2600" dirty="0" smtClean="0"/>
              <a:t>je spôsobilý na právne úkony v plnom rozsahu, </a:t>
            </a:r>
            <a:endParaRPr lang="sk-SK" sz="2600" dirty="0" smtClean="0"/>
          </a:p>
          <a:p>
            <a:r>
              <a:rPr lang="sk-SK" sz="2600" dirty="0" smtClean="0"/>
              <a:t> súhlasí </a:t>
            </a:r>
            <a:r>
              <a:rPr lang="sk-SK" sz="2600" dirty="0" smtClean="0"/>
              <a:t>s výkonom štátnej služby podľa potrieb služobného </a:t>
            </a:r>
            <a:r>
              <a:rPr lang="sk-SK" sz="2600" dirty="0" smtClean="0"/>
              <a:t>úradu</a:t>
            </a:r>
          </a:p>
          <a:p>
            <a:r>
              <a:rPr lang="sk-SK" sz="2600" dirty="0" smtClean="0"/>
              <a:t>úspešne </a:t>
            </a:r>
            <a:r>
              <a:rPr lang="sk-SK" sz="2600" dirty="0" smtClean="0"/>
              <a:t>absolvoval výberové </a:t>
            </a:r>
            <a:r>
              <a:rPr lang="sk-SK" sz="2600" dirty="0" smtClean="0"/>
              <a:t>konanie</a:t>
            </a:r>
            <a:r>
              <a:rPr lang="sk-SK" sz="2600" dirty="0" smtClean="0"/>
              <a:t/>
            </a:r>
            <a:br>
              <a:rPr lang="sk-SK" sz="2600" dirty="0" smtClean="0"/>
            </a:br>
            <a:endParaRPr lang="sk-SK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3600" b="1" dirty="0" smtClean="0">
                <a:latin typeface="+mn-lt"/>
              </a:rPr>
              <a:t>Kvalifikačné predpoklady na výkon štátnej služby</a:t>
            </a:r>
            <a:endParaRPr lang="sk-SK" sz="3600" b="1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4325112"/>
          </a:xfrm>
        </p:spPr>
        <p:txBody>
          <a:bodyPr/>
          <a:lstStyle/>
          <a:p>
            <a:r>
              <a:rPr lang="sk-SK" sz="3200" dirty="0" smtClean="0"/>
              <a:t>V</a:t>
            </a:r>
            <a:r>
              <a:rPr lang="sk-SK" sz="3200" dirty="0" smtClean="0"/>
              <a:t>zdelanie</a:t>
            </a:r>
          </a:p>
          <a:p>
            <a:r>
              <a:rPr lang="sk-SK" sz="3200" dirty="0" smtClean="0"/>
              <a:t>O</a:t>
            </a:r>
            <a:r>
              <a:rPr lang="sk-SK" sz="3200" dirty="0" smtClean="0"/>
              <a:t>sobitné </a:t>
            </a:r>
            <a:r>
              <a:rPr lang="sk-SK" sz="3200" dirty="0" smtClean="0"/>
              <a:t>predpoklady na výkon funkcie a na hodnosť</a:t>
            </a:r>
            <a:br>
              <a:rPr lang="sk-SK" sz="3200" dirty="0" smtClean="0"/>
            </a:br>
            <a:endParaRPr lang="sk-SK" sz="3200" dirty="0" smtClean="0"/>
          </a:p>
          <a:p>
            <a:pPr>
              <a:buNone/>
            </a:pP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4294967295"/>
          </p:nvPr>
        </p:nvSpPr>
        <p:spPr>
          <a:xfrm>
            <a:off x="5105400" y="2249488"/>
            <a:ext cx="4038600" cy="4525962"/>
          </a:xfrm>
        </p:spPr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latin typeface="+mn-lt"/>
              </a:rPr>
              <a:t>Vzdelanie</a:t>
            </a:r>
            <a:endParaRPr lang="sk-SK" b="1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Podmienku vzdelania na výkon prípravnej štátnej služby spĺňa občan, ak </a:t>
            </a:r>
            <a:r>
              <a:rPr lang="sk-SK" dirty="0" smtClean="0"/>
              <a:t>získal :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a</a:t>
            </a:r>
            <a:r>
              <a:rPr lang="sk-SK" dirty="0" smtClean="0"/>
              <a:t>) najmenej stredné odborné </a:t>
            </a:r>
            <a:r>
              <a:rPr lang="sk-SK" dirty="0" smtClean="0"/>
              <a:t>vzdelanie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b) úplné stredné vzdelanie, úplné stredné odborné vzdelanie alebo vyššie odborné </a:t>
            </a:r>
            <a:r>
              <a:rPr lang="sk-SK" dirty="0" smtClean="0"/>
              <a:t>vzdelanie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c) vysokoškolské vzdelanie 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5360114"/>
          </a:xfrm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sk-SK" dirty="0" smtClean="0"/>
              <a:t>Podmienku vzdelania na výkon dočasnej štátnej služby spĺňa profesionálny vojak v </a:t>
            </a:r>
            <a:r>
              <a:rPr lang="sk-SK" dirty="0" smtClean="0"/>
              <a:t>hodnosti:</a:t>
            </a:r>
          </a:p>
          <a:p>
            <a:pPr marL="624078" indent="-514350">
              <a:buNone/>
            </a:pPr>
            <a:endParaRPr lang="sk-SK" dirty="0" smtClean="0"/>
          </a:p>
          <a:p>
            <a:pPr marL="624078" indent="-514350"/>
            <a:r>
              <a:rPr lang="sk-SK" dirty="0" smtClean="0"/>
              <a:t>mužstvo, </a:t>
            </a:r>
            <a:r>
              <a:rPr lang="sk-SK" dirty="0" smtClean="0"/>
              <a:t>ak </a:t>
            </a:r>
            <a:r>
              <a:rPr lang="sk-SK" dirty="0" smtClean="0"/>
              <a:t>získalo </a:t>
            </a:r>
            <a:r>
              <a:rPr lang="sk-SK" dirty="0" smtClean="0"/>
              <a:t>najmenej stredné odborné vzdelanie, </a:t>
            </a:r>
            <a:endParaRPr lang="sk-SK" dirty="0" smtClean="0"/>
          </a:p>
          <a:p>
            <a:pPr marL="624078" indent="-514350"/>
            <a:r>
              <a:rPr lang="sk-SK" dirty="0" smtClean="0"/>
              <a:t>poddôstojníci a práporčíci ak získali </a:t>
            </a:r>
            <a:r>
              <a:rPr lang="sk-SK" dirty="0" smtClean="0"/>
              <a:t>úplné stredné vzdelanie, úplné stredné odborné vzdelanie, vyššie odborné vzdelanie, alebo vysokoškolské vzdelanie, </a:t>
            </a:r>
            <a:endParaRPr lang="sk-SK" dirty="0" smtClean="0"/>
          </a:p>
          <a:p>
            <a:pPr marL="624078" indent="-514350"/>
            <a:r>
              <a:rPr lang="sk-SK" dirty="0" smtClean="0"/>
              <a:t>dôstojníci, </a:t>
            </a:r>
            <a:r>
              <a:rPr lang="sk-SK" dirty="0" smtClean="0"/>
              <a:t>ak </a:t>
            </a:r>
            <a:r>
              <a:rPr lang="sk-SK" dirty="0" smtClean="0"/>
              <a:t>získali </a:t>
            </a:r>
            <a:r>
              <a:rPr lang="sk-SK" dirty="0" smtClean="0"/>
              <a:t>vysokoškolské </a:t>
            </a:r>
            <a:r>
              <a:rPr lang="sk-SK" dirty="0" smtClean="0"/>
              <a:t>vzdelanie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latin typeface="+mn-lt"/>
              </a:rPr>
              <a:t>Osobitné predpoklady na výkon funkcie a na hodnosť</a:t>
            </a:r>
            <a:endParaRPr lang="sk-SK" b="1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3143248"/>
            <a:ext cx="8229600" cy="4325112"/>
          </a:xfrm>
        </p:spPr>
        <p:txBody>
          <a:bodyPr>
            <a:normAutofit/>
          </a:bodyPr>
          <a:lstStyle/>
          <a:p>
            <a:r>
              <a:rPr lang="sk-SK" dirty="0" smtClean="0"/>
              <a:t> </a:t>
            </a:r>
            <a:r>
              <a:rPr lang="sk-SK" dirty="0" smtClean="0"/>
              <a:t>osobitný kvalifikačný predpoklad na </a:t>
            </a:r>
            <a:r>
              <a:rPr lang="sk-SK" dirty="0" smtClean="0"/>
              <a:t>funkciu</a:t>
            </a:r>
          </a:p>
          <a:p>
            <a:r>
              <a:rPr lang="sk-SK" dirty="0" smtClean="0"/>
              <a:t>odborné </a:t>
            </a:r>
            <a:r>
              <a:rPr lang="sk-SK" dirty="0" smtClean="0"/>
              <a:t>predpoklady na </a:t>
            </a:r>
            <a:r>
              <a:rPr lang="sk-SK" dirty="0" smtClean="0"/>
              <a:t>hodnosť</a:t>
            </a:r>
          </a:p>
          <a:p>
            <a:r>
              <a:rPr lang="sk-SK" dirty="0" smtClean="0"/>
              <a:t> </a:t>
            </a:r>
            <a:r>
              <a:rPr lang="sk-SK" dirty="0" smtClean="0"/>
              <a:t>stupeň znalosti cudzieho jazyka na </a:t>
            </a:r>
            <a:r>
              <a:rPr lang="sk-SK" dirty="0" smtClean="0"/>
              <a:t>funkciu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502275"/>
          </a:xfrm>
        </p:spPr>
        <p:txBody>
          <a:bodyPr>
            <a:normAutofit/>
          </a:bodyPr>
          <a:lstStyle/>
          <a:p>
            <a:r>
              <a:rPr lang="sk-SK" dirty="0" smtClean="0"/>
              <a:t> Osobitné </a:t>
            </a:r>
            <a:r>
              <a:rPr lang="sk-SK" dirty="0" smtClean="0"/>
              <a:t>predpoklady  získava profesionálny </a:t>
            </a:r>
            <a:r>
              <a:rPr lang="sk-SK" dirty="0" smtClean="0"/>
              <a:t>vojak v príslušných vojenských </a:t>
            </a:r>
            <a:r>
              <a:rPr lang="sk-SK" dirty="0" smtClean="0"/>
              <a:t>odbornostiach :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sz="2600" dirty="0" smtClean="0"/>
              <a:t>a) bezprostredne po vymenovaní alebo prijatí do dočasnej štátnej </a:t>
            </a:r>
            <a:r>
              <a:rPr lang="sk-SK" sz="2600" dirty="0" smtClean="0"/>
              <a:t>služby</a:t>
            </a:r>
          </a:p>
          <a:p>
            <a:pPr>
              <a:buNone/>
            </a:pPr>
            <a:r>
              <a:rPr lang="sk-SK" dirty="0" smtClean="0"/>
              <a:t>      </a:t>
            </a:r>
            <a:r>
              <a:rPr lang="sk-SK" sz="2200" dirty="0" smtClean="0"/>
              <a:t>1</a:t>
            </a:r>
            <a:r>
              <a:rPr lang="sk-SK" sz="2200" dirty="0" smtClean="0"/>
              <a:t>. v odbornom výcviku </a:t>
            </a:r>
            <a:r>
              <a:rPr lang="sk-SK" sz="2200" dirty="0" smtClean="0"/>
              <a:t>jednotlivca</a:t>
            </a:r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200" dirty="0" smtClean="0"/>
              <a:t>    2</a:t>
            </a:r>
            <a:r>
              <a:rPr lang="sk-SK" sz="2200" dirty="0" smtClean="0"/>
              <a:t>. vo vstupnom odbornom dôstojníckom </a:t>
            </a:r>
            <a:r>
              <a:rPr lang="sk-SK" sz="2200" dirty="0" smtClean="0"/>
              <a:t>kurze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sz="2600" dirty="0" smtClean="0"/>
              <a:t>b) počas trvania dočasnej štátnej služby v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dirty="0" smtClean="0"/>
              <a:t>  </a:t>
            </a:r>
            <a:r>
              <a:rPr lang="sk-SK" sz="2200" dirty="0" smtClean="0"/>
              <a:t>1</a:t>
            </a:r>
            <a:r>
              <a:rPr lang="sk-SK" sz="2200" dirty="0" smtClean="0"/>
              <a:t>. </a:t>
            </a:r>
            <a:r>
              <a:rPr lang="sk-SK" sz="2200" dirty="0" err="1" smtClean="0"/>
              <a:t>kariérových</a:t>
            </a:r>
            <a:r>
              <a:rPr lang="sk-SK" sz="2200" dirty="0" smtClean="0"/>
              <a:t> kurzoch na </a:t>
            </a:r>
            <a:r>
              <a:rPr lang="sk-SK" sz="2200" dirty="0" smtClean="0"/>
              <a:t>hodnosť</a:t>
            </a:r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200" dirty="0" smtClean="0"/>
              <a:t>    2</a:t>
            </a:r>
            <a:r>
              <a:rPr lang="sk-SK" sz="2200" dirty="0" smtClean="0"/>
              <a:t>. odborných kurzoch na funkciu, ktoré organizuje </a:t>
            </a:r>
            <a:r>
              <a:rPr lang="sk-SK" sz="2200" dirty="0" smtClean="0"/>
              <a:t>              služobný úrad </a:t>
            </a:r>
            <a:r>
              <a:rPr lang="sk-SK" sz="2200" dirty="0" smtClean="0"/>
              <a:t>alebo iné vzdelávacie </a:t>
            </a:r>
            <a:r>
              <a:rPr lang="sk-SK" sz="2200" dirty="0" smtClean="0"/>
              <a:t>zariadenie</a:t>
            </a:r>
            <a:r>
              <a:rPr lang="sk-SK" sz="2200" dirty="0" smtClean="0"/>
              <a:t/>
            </a:r>
            <a:br>
              <a:rPr lang="sk-SK" sz="2200" dirty="0" smtClean="0"/>
            </a:br>
            <a:r>
              <a:rPr lang="sk-SK" sz="2200" dirty="0" smtClean="0"/>
              <a:t>   3</a:t>
            </a:r>
            <a:r>
              <a:rPr lang="sk-SK" sz="2200" dirty="0" smtClean="0"/>
              <a:t>. špecializačnom </a:t>
            </a:r>
            <a:r>
              <a:rPr lang="sk-SK" sz="2200" dirty="0" smtClean="0"/>
              <a:t>štúdiu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</TotalTime>
  <Words>455</Words>
  <Application>Microsoft Office PowerPoint</Application>
  <PresentationFormat>Prezentácia na obrazovke 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Mestský</vt:lpstr>
      <vt:lpstr>Zákon o štátnej službe</vt:lpstr>
      <vt:lpstr>Obsah </vt:lpstr>
      <vt:lpstr>Požiadavky prijatia do štátnej služby </vt:lpstr>
      <vt:lpstr>Snímka 4</vt:lpstr>
      <vt:lpstr>Kvalifikačné predpoklady na výkon štátnej služby</vt:lpstr>
      <vt:lpstr>Vzdelanie</vt:lpstr>
      <vt:lpstr>Snímka 7</vt:lpstr>
      <vt:lpstr>Osobitné predpoklady na výkon funkcie a na hodnosť</vt:lpstr>
      <vt:lpstr>Snímka 9</vt:lpstr>
      <vt:lpstr>Základné práva profesionálneho vojaka</vt:lpstr>
      <vt:lpstr>Snímka 11</vt:lpstr>
      <vt:lpstr>Základné povinnosti profesionálneho vojaka </vt:lpstr>
      <vt:lpstr>Snímka 13</vt:lpstr>
      <vt:lpstr>Snímka 14</vt:lpstr>
      <vt:lpstr>Profesionálny vojak nesmie </vt:lpstr>
      <vt:lpstr>Obmedzenie niektorých ústavných práv profesionálnych vojakov</vt:lpstr>
      <vt:lpstr>Ďakujem za pozornosť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Zákon o štátnej službe</dc:title>
  <dc:creator>ntb</dc:creator>
  <cp:lastModifiedBy>ntb</cp:lastModifiedBy>
  <cp:revision>40</cp:revision>
  <dcterms:created xsi:type="dcterms:W3CDTF">2012-11-13T16:40:27Z</dcterms:created>
  <dcterms:modified xsi:type="dcterms:W3CDTF">2012-11-13T18:00:10Z</dcterms:modified>
</cp:coreProperties>
</file>