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C8A6D4-C607-4B76-B456-F6D14AE2D43E}" type="datetimeFigureOut">
              <a:rPr lang="sk-SK" smtClean="0"/>
              <a:t>30. 11. 2010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DE2A33-400E-40BB-8E04-093ADA1E3E6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476673"/>
            <a:ext cx="8458200" cy="259228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PRÁVA,</a:t>
            </a:r>
            <a:br>
              <a:rPr lang="sk-SK" dirty="0" smtClean="0"/>
            </a:br>
            <a:r>
              <a:rPr lang="sk-SK" dirty="0" smtClean="0"/>
              <a:t>POVINNOSTI,</a:t>
            </a:r>
            <a:br>
              <a:rPr lang="sk-SK" dirty="0" smtClean="0"/>
            </a:br>
            <a:r>
              <a:rPr lang="sk-SK" dirty="0" smtClean="0"/>
              <a:t>OBMEDZENIA PROFESIONÁLNYCH </a:t>
            </a:r>
            <a:r>
              <a:rPr lang="sk-SK" dirty="0" smtClean="0"/>
              <a:t>VOJAKOV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1800" dirty="0" smtClean="0"/>
              <a:t>koreferát 2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3284984"/>
            <a:ext cx="8458200" cy="1944216"/>
          </a:xfrm>
        </p:spPr>
        <p:txBody>
          <a:bodyPr>
            <a:normAutofit/>
          </a:bodyPr>
          <a:lstStyle/>
          <a:p>
            <a:r>
              <a:rPr lang="sk-SK" dirty="0" smtClean="0"/>
              <a:t>Vypracovala: kadetka voj. 1. stupňa Nikola </a:t>
            </a:r>
            <a:r>
              <a:rPr lang="sk-SK" dirty="0" err="1" smtClean="0"/>
              <a:t>Bezoušková</a:t>
            </a:r>
            <a:endParaRPr lang="sk-SK" dirty="0" smtClean="0"/>
          </a:p>
          <a:p>
            <a:r>
              <a:rPr lang="sk-SK" dirty="0" smtClean="0"/>
              <a:t>Skupina:       13MVO</a:t>
            </a:r>
            <a:endParaRPr lang="sk-SK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Základné práva profesionálneho vojaka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Právny vzťah medzi štátom a vojakom neznamená popretie jeho postavenia ako človeka- občana. T.j. jeho ľudské práva a slobody sú rovnako zakotvené ako práva ostatných občanov v Ústave SR.</a:t>
            </a:r>
          </a:p>
          <a:p>
            <a:r>
              <a:rPr lang="sk-SK" dirty="0" smtClean="0"/>
              <a:t>Príslušníci OS SR majú však u určitých práv stanovené iné hranice práv než iní občania. Tieto obmedzenia sú priamo v ústave.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1)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Profesionálny vojak  má Právo na: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544616"/>
          </a:xfrm>
        </p:spPr>
        <p:txBody>
          <a:bodyPr>
            <a:normAutofit fontScale="40000" lnSpcReduction="20000"/>
          </a:bodyPr>
          <a:lstStyle/>
          <a:p>
            <a:r>
              <a:rPr lang="sk-SK" sz="4500" dirty="0" smtClean="0"/>
              <a:t>a</a:t>
            </a:r>
            <a:r>
              <a:rPr lang="sk-SK" sz="4500" dirty="0" smtClean="0"/>
              <a:t>) </a:t>
            </a:r>
            <a:r>
              <a:rPr lang="sk-SK" sz="4500" b="1" dirty="0" smtClean="0"/>
              <a:t>podmienky</a:t>
            </a:r>
            <a:r>
              <a:rPr lang="sk-SK" sz="4500" dirty="0" smtClean="0"/>
              <a:t> nevyhnutné </a:t>
            </a:r>
            <a:r>
              <a:rPr lang="sk-SK" sz="4500" b="1" dirty="0" smtClean="0"/>
              <a:t>na riadny výkon štátnej služby</a:t>
            </a:r>
            <a:r>
              <a:rPr lang="sk-SK" sz="4500" dirty="0" smtClean="0"/>
              <a:t>, </a:t>
            </a:r>
            <a:endParaRPr lang="sk-SK" sz="4500" dirty="0" smtClean="0"/>
          </a:p>
          <a:p>
            <a:pPr>
              <a:buNone/>
            </a:pPr>
            <a:r>
              <a:rPr lang="sk-SK" sz="4500" dirty="0" smtClean="0"/>
              <a:t>      b</a:t>
            </a:r>
            <a:r>
              <a:rPr lang="sk-SK" sz="4500" b="1" dirty="0" smtClean="0"/>
              <a:t>) peňažné náležitosti</a:t>
            </a:r>
            <a:r>
              <a:rPr lang="sk-SK" sz="4500" dirty="0" smtClean="0"/>
              <a:t> v štátnej službe podľa tohto zákona, </a:t>
            </a:r>
            <a:br>
              <a:rPr lang="sk-SK" sz="4500" dirty="0" smtClean="0"/>
            </a:br>
            <a:r>
              <a:rPr lang="sk-SK" sz="4500" dirty="0" smtClean="0"/>
              <a:t>c) </a:t>
            </a:r>
            <a:r>
              <a:rPr lang="sk-SK" sz="4500" b="1" dirty="0" smtClean="0"/>
              <a:t>naturálne náležitosti</a:t>
            </a:r>
            <a:r>
              <a:rPr lang="sk-SK" sz="4500" dirty="0" smtClean="0"/>
              <a:t>, </a:t>
            </a:r>
            <a:br>
              <a:rPr lang="sk-SK" sz="4500" dirty="0" smtClean="0"/>
            </a:br>
            <a:r>
              <a:rPr lang="sk-SK" sz="4500" dirty="0" smtClean="0"/>
              <a:t>d</a:t>
            </a:r>
            <a:r>
              <a:rPr lang="sk-SK" sz="4500" b="1" dirty="0" smtClean="0"/>
              <a:t>) ochranu zdravia</a:t>
            </a:r>
            <a:r>
              <a:rPr lang="sk-SK" sz="4500" dirty="0" smtClean="0"/>
              <a:t> pri výkone štátnej služby, </a:t>
            </a:r>
            <a:br>
              <a:rPr lang="sk-SK" sz="4500" dirty="0" smtClean="0"/>
            </a:br>
            <a:r>
              <a:rPr lang="sk-SK" sz="4500" dirty="0" smtClean="0"/>
              <a:t>e) </a:t>
            </a:r>
            <a:r>
              <a:rPr lang="sk-SK" sz="4500" b="1" dirty="0" smtClean="0"/>
              <a:t>ochranu ľudskej dôstojnosti v služobnom styku</a:t>
            </a:r>
            <a:r>
              <a:rPr lang="sk-SK" sz="4500" dirty="0" smtClean="0"/>
              <a:t> a v osobnom styku s </a:t>
            </a:r>
            <a:endParaRPr lang="sk-SK" sz="4500" dirty="0" smtClean="0"/>
          </a:p>
          <a:p>
            <a:pPr>
              <a:buNone/>
            </a:pPr>
            <a:r>
              <a:rPr lang="sk-SK" sz="4500" dirty="0" smtClean="0"/>
              <a:t> </a:t>
            </a:r>
            <a:r>
              <a:rPr lang="sk-SK" sz="4500" dirty="0" smtClean="0"/>
              <a:t>         vedúcim služobného </a:t>
            </a:r>
            <a:r>
              <a:rPr lang="sk-SK" sz="4500" dirty="0" smtClean="0"/>
              <a:t>úradu alebo veliteľom a ostatnými </a:t>
            </a:r>
            <a:r>
              <a:rPr lang="sk-SK" sz="4500" dirty="0" smtClean="0"/>
              <a:t>prof. </a:t>
            </a:r>
            <a:r>
              <a:rPr lang="sk-SK" sz="4500" dirty="0" smtClean="0"/>
              <a:t>vojakmi, </a:t>
            </a:r>
            <a:br>
              <a:rPr lang="sk-SK" sz="4500" dirty="0" smtClean="0"/>
            </a:br>
            <a:r>
              <a:rPr lang="sk-SK" sz="4500" dirty="0" smtClean="0"/>
              <a:t>f) primeranú </a:t>
            </a:r>
            <a:r>
              <a:rPr lang="sk-SK" sz="4500" b="1" dirty="0" smtClean="0"/>
              <a:t>duchovnú starostlivosť</a:t>
            </a:r>
            <a:r>
              <a:rPr lang="sk-SK" sz="4500" dirty="0" smtClean="0"/>
              <a:t> a na účasť na náboženských aktivitách</a:t>
            </a:r>
            <a:r>
              <a:rPr lang="sk-SK" sz="4500" dirty="0" smtClean="0"/>
              <a:t>,</a:t>
            </a:r>
          </a:p>
          <a:p>
            <a:pPr>
              <a:buNone/>
            </a:pPr>
            <a:r>
              <a:rPr lang="sk-SK" sz="4500" dirty="0" smtClean="0"/>
              <a:t> </a:t>
            </a:r>
            <a:r>
              <a:rPr lang="sk-SK" sz="4500" dirty="0" smtClean="0"/>
              <a:t>       ak </a:t>
            </a:r>
            <a:r>
              <a:rPr lang="sk-SK" sz="4500" dirty="0" smtClean="0"/>
              <a:t>to nie je v rozpore s potrebami ozbrojených síl a výkonom štátnej služby, </a:t>
            </a:r>
            <a:br>
              <a:rPr lang="sk-SK" sz="4500" dirty="0" smtClean="0"/>
            </a:br>
            <a:r>
              <a:rPr lang="sk-SK" sz="4500" dirty="0" smtClean="0"/>
              <a:t>g) získavanie osobitných predpokladov na výkon funkcie a na hodnosť podľa </a:t>
            </a:r>
            <a:endParaRPr lang="sk-SK" sz="4500" dirty="0" smtClean="0"/>
          </a:p>
          <a:p>
            <a:pPr>
              <a:buNone/>
            </a:pPr>
            <a:r>
              <a:rPr lang="sk-SK" sz="4500" dirty="0" smtClean="0"/>
              <a:t> </a:t>
            </a:r>
            <a:r>
              <a:rPr lang="sk-SK" sz="4500" dirty="0" smtClean="0"/>
              <a:t>         tohto </a:t>
            </a:r>
            <a:r>
              <a:rPr lang="sk-SK" sz="4500" dirty="0" smtClean="0"/>
              <a:t>zákona</a:t>
            </a:r>
            <a:r>
              <a:rPr lang="sk-SK" sz="4500" dirty="0" smtClean="0"/>
              <a:t>.</a:t>
            </a:r>
          </a:p>
          <a:p>
            <a:pPr>
              <a:buNone/>
            </a:pPr>
            <a:endParaRPr lang="sk-SK" sz="4500" dirty="0" smtClean="0"/>
          </a:p>
          <a:p>
            <a:r>
              <a:rPr lang="sk-SK" sz="4500" dirty="0" smtClean="0"/>
              <a:t>2) Profesionálny vojak má </a:t>
            </a:r>
            <a:r>
              <a:rPr lang="sk-SK" sz="4500" b="1" dirty="0" smtClean="0"/>
              <a:t>právo na bezplatné ubytovanie </a:t>
            </a:r>
            <a:r>
              <a:rPr lang="sk-SK" sz="4500" dirty="0" smtClean="0"/>
              <a:t>v mieste výkonu</a:t>
            </a:r>
            <a:br>
              <a:rPr lang="sk-SK" sz="4500" dirty="0" smtClean="0"/>
            </a:br>
            <a:r>
              <a:rPr lang="sk-SK" sz="4500" dirty="0" smtClean="0"/>
              <a:t>a) štátnej služby alebo v mieste, ktoré </a:t>
            </a:r>
            <a:r>
              <a:rPr lang="sk-SK" sz="4500" u="sng" dirty="0" smtClean="0"/>
              <a:t>je od takého miesta vzdialené najviac</a:t>
            </a:r>
          </a:p>
          <a:p>
            <a:pPr>
              <a:buNone/>
            </a:pPr>
            <a:r>
              <a:rPr lang="sk-SK" sz="4500" dirty="0" smtClean="0"/>
              <a:t>          </a:t>
            </a:r>
            <a:r>
              <a:rPr lang="sk-SK" sz="4500" u="sng" dirty="0" smtClean="0"/>
              <a:t>30 km</a:t>
            </a:r>
            <a:r>
              <a:rPr lang="sk-SK" sz="4500" dirty="0" smtClean="0"/>
              <a:t>, ak je v hodnosti vojak 1. stupňa, </a:t>
            </a:r>
            <a:br>
              <a:rPr lang="sk-SK" sz="4500" dirty="0" smtClean="0"/>
            </a:br>
            <a:r>
              <a:rPr lang="sk-SK" sz="4500" dirty="0" smtClean="0"/>
              <a:t>b) preventívnej rehabilitácie počas jej výkonu.</a:t>
            </a:r>
          </a:p>
          <a:p>
            <a:pPr>
              <a:buNone/>
            </a:pPr>
            <a:r>
              <a:rPr lang="sk-SK" sz="4500" dirty="0" smtClean="0"/>
              <a:t> </a:t>
            </a:r>
          </a:p>
          <a:p>
            <a:pPr>
              <a:buNone/>
            </a:pPr>
            <a:r>
              <a:rPr lang="sk-SK" sz="4500" dirty="0" smtClean="0"/>
              <a:t> </a:t>
            </a:r>
            <a:r>
              <a:rPr lang="sk-SK" sz="4500" dirty="0" smtClean="0"/>
              <a:t>      3) </a:t>
            </a:r>
            <a:r>
              <a:rPr lang="sk-SK" sz="4800" dirty="0" smtClean="0"/>
              <a:t>Vzdialenosť sa berie od </a:t>
            </a:r>
            <a:r>
              <a:rPr lang="sk-SK" sz="4800" dirty="0" smtClean="0"/>
              <a:t>najbližšej stanice (zastávky) miesta výkonu štátnej služby k bytu alebo rodinnému domu alebo k inému miestu pobytu profesionálneho vojaka, s výnimkou pravidelnej dopravy na území obce. </a:t>
            </a:r>
            <a:r>
              <a:rPr lang="sk-SK" sz="4800" dirty="0" smtClean="0"/>
              <a:t>Ak to tak nie je možné, potom sa berie vzdialenosť </a:t>
            </a:r>
            <a:r>
              <a:rPr lang="sk-SK" sz="4800" dirty="0" smtClean="0"/>
              <a:t>podľa </a:t>
            </a:r>
            <a:r>
              <a:rPr lang="sk-SK" sz="4800" dirty="0" smtClean="0"/>
              <a:t>km </a:t>
            </a:r>
            <a:r>
              <a:rPr lang="sk-SK" sz="4800" dirty="0" smtClean="0"/>
              <a:t>uvedených v cestovnom poriadku verejnej pravidelnej autobusovej </a:t>
            </a:r>
            <a:r>
              <a:rPr lang="sk-SK" sz="4800" dirty="0" smtClean="0"/>
              <a:t>dopravy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Základné povinnosti </a:t>
            </a:r>
            <a:r>
              <a:rPr lang="sk-SK" dirty="0" smtClean="0">
                <a:solidFill>
                  <a:srgbClr val="FF0000"/>
                </a:solidFill>
              </a:rPr>
              <a:t>prof. </a:t>
            </a:r>
            <a:r>
              <a:rPr lang="sk-SK" dirty="0" smtClean="0">
                <a:solidFill>
                  <a:srgbClr val="FF0000"/>
                </a:solidFill>
              </a:rPr>
              <a:t>vojaka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5472608"/>
          </a:xfrm>
        </p:spPr>
        <p:txBody>
          <a:bodyPr>
            <a:normAutofit fontScale="85000" lnSpcReduction="10000"/>
          </a:bodyPr>
          <a:lstStyle/>
          <a:p>
            <a:r>
              <a:rPr lang="sk-SK" sz="1800" u="sng" dirty="0" smtClean="0"/>
              <a:t>Profesionálny vojak je </a:t>
            </a:r>
            <a:r>
              <a:rPr lang="sk-SK" sz="1800" u="sng" dirty="0" smtClean="0"/>
              <a:t>povinný:</a:t>
            </a:r>
          </a:p>
          <a:p>
            <a:endParaRPr lang="sk-SK" sz="1800" dirty="0" smtClean="0"/>
          </a:p>
          <a:p>
            <a:r>
              <a:rPr lang="sk-SK" sz="1800" dirty="0" smtClean="0"/>
              <a:t>a) </a:t>
            </a:r>
            <a:r>
              <a:rPr lang="sk-SK" sz="1800" b="1" dirty="0" smtClean="0"/>
              <a:t>dodržiavať služobnú disciplínu</a:t>
            </a:r>
            <a:r>
              <a:rPr lang="sk-SK" sz="1800" dirty="0" smtClean="0"/>
              <a:t>, </a:t>
            </a:r>
            <a:br>
              <a:rPr lang="sk-SK" sz="1800" dirty="0" smtClean="0"/>
            </a:br>
            <a:r>
              <a:rPr lang="sk-SK" sz="1800" dirty="0" smtClean="0"/>
              <a:t>b</a:t>
            </a:r>
            <a:r>
              <a:rPr lang="sk-SK" sz="1800" b="1" dirty="0" smtClean="0"/>
              <a:t>) vykonávať štátnu službu osobne, nestranne, riadne, včas </a:t>
            </a:r>
            <a:r>
              <a:rPr lang="sk-SK" sz="1800" dirty="0" smtClean="0"/>
              <a:t>a v medziach </a:t>
            </a:r>
            <a:r>
              <a:rPr lang="sk-SK" sz="1800" dirty="0" smtClean="0"/>
              <a:t>svojho </a:t>
            </a:r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 oprávnenia</a:t>
            </a:r>
            <a:r>
              <a:rPr lang="sk-SK" sz="1800" dirty="0" smtClean="0"/>
              <a:t>, </a:t>
            </a:r>
            <a:br>
              <a:rPr lang="sk-SK" sz="1800" dirty="0" smtClean="0"/>
            </a:br>
            <a:r>
              <a:rPr lang="sk-SK" sz="1800" dirty="0" smtClean="0"/>
              <a:t>c) vykonávať štátnu službu v mieste a vo funkcii podľa potrieb služobného úradu, </a:t>
            </a:r>
            <a:br>
              <a:rPr lang="sk-SK" sz="1800" dirty="0" smtClean="0"/>
            </a:br>
            <a:r>
              <a:rPr lang="sk-SK" sz="1800" dirty="0" smtClean="0"/>
              <a:t>d) </a:t>
            </a:r>
            <a:r>
              <a:rPr lang="sk-SK" sz="1800" b="1" dirty="0" smtClean="0"/>
              <a:t>oznámiť bezodkladne veliteľovi vznik havárií, porúch a nedostatkov, ktoré sťažujú </a:t>
            </a:r>
            <a:r>
              <a:rPr lang="sk-SK" sz="1800" b="1" dirty="0" smtClean="0"/>
              <a:t>  </a:t>
            </a:r>
          </a:p>
          <a:p>
            <a:pPr>
              <a:buNone/>
            </a:pPr>
            <a:r>
              <a:rPr lang="sk-SK" sz="1800" b="1" dirty="0" smtClean="0"/>
              <a:t> </a:t>
            </a:r>
            <a:r>
              <a:rPr lang="sk-SK" sz="1800" b="1" dirty="0" smtClean="0"/>
              <a:t>          výkon štátnej </a:t>
            </a:r>
            <a:r>
              <a:rPr lang="sk-SK" sz="1800" b="1" dirty="0" smtClean="0"/>
              <a:t>služby, ohrozujú život, zdravie alebo bezpečnosť, a hroziacu škodu</a:t>
            </a:r>
            <a:r>
              <a:rPr lang="sk-SK" sz="1800" dirty="0" smtClean="0"/>
              <a:t>, </a:t>
            </a:r>
            <a:br>
              <a:rPr lang="sk-SK" sz="1800" dirty="0" smtClean="0"/>
            </a:br>
            <a:r>
              <a:rPr lang="sk-SK" sz="1800" dirty="0" smtClean="0"/>
              <a:t>e) zakročiť, ak pri výkone štátnej služby hrozí škoda a na jej odvrátenie je potrebný neodkladný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 zákrok</a:t>
            </a:r>
            <a:r>
              <a:rPr lang="sk-SK" sz="1800" dirty="0" smtClean="0"/>
              <a:t>; nemusí tak urobiť, ak mu v tom bráni dôležitá okolnosť alebo ak by tým seba alebo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 iné </a:t>
            </a:r>
            <a:r>
              <a:rPr lang="sk-SK" sz="1800" dirty="0" smtClean="0"/>
              <a:t>osoby vystavil vážnemu ohrozeniu, </a:t>
            </a:r>
            <a:br>
              <a:rPr lang="sk-SK" sz="1800" dirty="0" smtClean="0"/>
            </a:br>
            <a:r>
              <a:rPr lang="sk-SK" sz="1800" dirty="0" smtClean="0"/>
              <a:t>f) </a:t>
            </a:r>
            <a:r>
              <a:rPr lang="sk-SK" sz="1800" b="1" dirty="0" smtClean="0"/>
              <a:t>dodržiavať predpisy o bezpečnosti a ochrane zdravia </a:t>
            </a:r>
            <a:r>
              <a:rPr lang="sk-SK" sz="1800" dirty="0" smtClean="0"/>
              <a:t>pri výkone štátnej služby, s ktorými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bol riadne </a:t>
            </a:r>
            <a:r>
              <a:rPr lang="sk-SK" sz="1800" dirty="0" smtClean="0"/>
              <a:t>oboznámený, </a:t>
            </a:r>
            <a:br>
              <a:rPr lang="sk-SK" sz="1800" dirty="0" smtClean="0"/>
            </a:br>
            <a:r>
              <a:rPr lang="sk-SK" sz="1800" dirty="0" smtClean="0"/>
              <a:t>g) pri výkone štátnej služby dodržiavať ustanovenia Etického </a:t>
            </a:r>
            <a:r>
              <a:rPr lang="sk-SK" sz="1800" dirty="0" smtClean="0"/>
              <a:t>kódexu, </a:t>
            </a: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 smtClean="0"/>
              <a:t>h) </a:t>
            </a:r>
            <a:r>
              <a:rPr lang="sk-SK" sz="1800" b="1" dirty="0" smtClean="0"/>
              <a:t>zdržať sa konania, ktoré by mohlo viesť ku konfliktu verejného záujmu </a:t>
            </a:r>
            <a:r>
              <a:rPr lang="sk-SK" sz="1800" dirty="0" smtClean="0"/>
              <a:t>s osobnými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 záujmami, najmä </a:t>
            </a:r>
            <a:r>
              <a:rPr lang="sk-SK" sz="1800" dirty="0" smtClean="0"/>
              <a:t>nezneužívať informácie nadobudnuté pri vykonávaní štátnej služby na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 vlastný prospech </a:t>
            </a:r>
            <a:r>
              <a:rPr lang="sk-SK" sz="1800" dirty="0" smtClean="0"/>
              <a:t>alebo v prospech blízkych osôb, alebo iných </a:t>
            </a:r>
            <a:r>
              <a:rPr lang="sk-SK" sz="1800" dirty="0" smtClean="0"/>
              <a:t>FO </a:t>
            </a:r>
            <a:r>
              <a:rPr lang="sk-SK" sz="1800" dirty="0" smtClean="0"/>
              <a:t>alebo </a:t>
            </a:r>
            <a:r>
              <a:rPr lang="sk-SK" sz="1800" dirty="0" smtClean="0"/>
              <a:t>PO; </a:t>
            </a:r>
            <a:r>
              <a:rPr lang="sk-SK" sz="1800" dirty="0" smtClean="0"/>
              <a:t>táto povinnosť </a:t>
            </a:r>
            <a:endParaRPr lang="sk-SK" sz="1800" dirty="0" smtClean="0"/>
          </a:p>
          <a:p>
            <a:pPr>
              <a:buNone/>
            </a:pPr>
            <a:r>
              <a:rPr lang="sk-SK" sz="1800" b="1" dirty="0" smtClean="0"/>
              <a:t> </a:t>
            </a:r>
            <a:r>
              <a:rPr lang="sk-SK" sz="1800" b="1" dirty="0" smtClean="0"/>
              <a:t>          platí </a:t>
            </a:r>
            <a:r>
              <a:rPr lang="sk-SK" sz="1800" b="1" dirty="0" smtClean="0"/>
              <a:t>aj </a:t>
            </a:r>
            <a:r>
              <a:rPr lang="sk-SK" sz="1800" b="1" dirty="0" smtClean="0"/>
              <a:t>po </a:t>
            </a:r>
            <a:r>
              <a:rPr lang="sk-SK" sz="1800" b="1" dirty="0" smtClean="0"/>
              <a:t>skončení alebo zániku služobného pomeru</a:t>
            </a:r>
            <a:r>
              <a:rPr lang="sk-SK" sz="1800" dirty="0" smtClean="0"/>
              <a:t>, </a:t>
            </a:r>
            <a:br>
              <a:rPr lang="sk-SK" sz="1800" dirty="0" smtClean="0"/>
            </a:br>
            <a:r>
              <a:rPr lang="sk-SK" sz="1800" dirty="0" smtClean="0"/>
              <a:t>i) vo výkone i mimo výkonu štátnej služby zdržať sa konania, ktoré by mohlo narušiť vážnosť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ozbrojených </a:t>
            </a:r>
            <a:r>
              <a:rPr lang="sk-SK" sz="1800" dirty="0" smtClean="0"/>
              <a:t>síl alebo ohroziť dôveru v ozbrojené sily, </a:t>
            </a:r>
          </a:p>
          <a:p>
            <a:pPr>
              <a:buNone/>
            </a:pPr>
            <a:r>
              <a:rPr lang="sk-SK" sz="1800" dirty="0" smtClean="0"/>
              <a:t>       </a:t>
            </a:r>
            <a:r>
              <a:rPr lang="sk-SK" sz="1600" dirty="0" smtClean="0"/>
              <a:t>j</a:t>
            </a:r>
            <a:r>
              <a:rPr lang="sk-SK" sz="1800" dirty="0" smtClean="0"/>
              <a:t>) poskytnúť služobnému úradu osobné </a:t>
            </a:r>
            <a:r>
              <a:rPr lang="sk-SK" sz="1800" dirty="0" smtClean="0"/>
              <a:t>údaje, </a:t>
            </a:r>
            <a:r>
              <a:rPr lang="sk-SK" sz="1800" dirty="0" smtClean="0"/>
              <a:t>ktoré sú nevyhnutné na realizáciu </a:t>
            </a:r>
            <a:r>
              <a:rPr lang="sk-SK" sz="1800" dirty="0" smtClean="0"/>
              <a:t> práv a </a:t>
            </a:r>
          </a:p>
          <a:p>
            <a:pPr>
              <a:buNone/>
            </a:pPr>
            <a:r>
              <a:rPr lang="sk-SK" sz="1800" dirty="0" smtClean="0"/>
              <a:t> </a:t>
            </a:r>
            <a:r>
              <a:rPr lang="sk-SK" sz="1800" dirty="0" smtClean="0"/>
              <a:t>         povinností </a:t>
            </a:r>
            <a:r>
              <a:rPr lang="sk-SK" sz="1800" dirty="0" smtClean="0"/>
              <a:t>vyplývajúcich zo služobného pomeru, a bezodkladne hlásiť zmeny týchto </a:t>
            </a:r>
            <a:r>
              <a:rPr lang="sk-SK" sz="1800" dirty="0" smtClean="0"/>
              <a:t> údajov</a:t>
            </a:r>
            <a:r>
              <a:rPr lang="sk-SK" sz="1800" dirty="0" smtClean="0"/>
              <a:t>, </a:t>
            </a:r>
            <a:br>
              <a:rPr lang="sk-SK" sz="1800" dirty="0" smtClean="0"/>
            </a:br>
            <a:endParaRPr lang="sk-SK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0750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733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500" dirty="0" smtClean="0"/>
              <a:t>k</a:t>
            </a:r>
            <a:r>
              <a:rPr lang="sk-SK" sz="1500" dirty="0" smtClean="0"/>
              <a:t>) </a:t>
            </a:r>
            <a:r>
              <a:rPr lang="sk-SK" sz="1500" b="1" dirty="0" smtClean="0"/>
              <a:t>dodržiavať určený týždenný služobný čas </a:t>
            </a:r>
            <a:r>
              <a:rPr lang="sk-SK" sz="1500" dirty="0" smtClean="0"/>
              <a:t>alebo kratší týždenný služobný čas, ak mu </a:t>
            </a:r>
            <a:r>
              <a:rPr lang="sk-SK" sz="1500" dirty="0" smtClean="0"/>
              <a:t>je povolený</a:t>
            </a:r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 </a:t>
            </a:r>
            <a:r>
              <a:rPr lang="sk-SK" sz="1500" dirty="0" smtClean="0"/>
              <a:t>l</a:t>
            </a:r>
            <a:r>
              <a:rPr lang="sk-SK" sz="1500" dirty="0" smtClean="0"/>
              <a:t>) byť pri výkone štátnej služby </a:t>
            </a:r>
            <a:r>
              <a:rPr lang="sk-SK" sz="1500" b="1" dirty="0" smtClean="0"/>
              <a:t>riadne ustrojený a dbať o náležitú úpravu svojho zovňajšku</a:t>
            </a:r>
            <a:r>
              <a:rPr lang="sk-SK" sz="1500" dirty="0" smtClean="0"/>
              <a:t>, </a:t>
            </a:r>
            <a:endParaRPr lang="sk-SK" sz="1500" dirty="0" smtClean="0"/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m</a:t>
            </a:r>
            <a:r>
              <a:rPr lang="sk-SK" sz="1500" dirty="0" smtClean="0"/>
              <a:t>) oznámiť bezodkladne veliteľovi príbuzenské </a:t>
            </a:r>
            <a:r>
              <a:rPr lang="sk-SK" sz="1500" dirty="0" smtClean="0"/>
              <a:t>vzťahy, </a:t>
            </a:r>
            <a:r>
              <a:rPr lang="sk-SK" sz="1500" dirty="0" smtClean="0"/>
              <a:t>ktoré vznikli počas </a:t>
            </a:r>
            <a:r>
              <a:rPr lang="sk-SK" sz="1500" dirty="0" smtClean="0"/>
              <a:t>trvania </a:t>
            </a:r>
            <a:r>
              <a:rPr lang="sk-SK" sz="1500" dirty="0" err="1" smtClean="0"/>
              <a:t>služob</a:t>
            </a:r>
            <a:r>
              <a:rPr lang="sk-SK" sz="1500" dirty="0" smtClean="0"/>
              <a:t>. pomeru,</a:t>
            </a:r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n</a:t>
            </a:r>
            <a:r>
              <a:rPr lang="sk-SK" sz="1500" dirty="0" smtClean="0"/>
              <a:t>) </a:t>
            </a:r>
            <a:r>
              <a:rPr lang="sk-SK" sz="1500" b="1" dirty="0" smtClean="0"/>
              <a:t>zachovávať mlčanlivosť o skutočnostiach</a:t>
            </a:r>
            <a:r>
              <a:rPr lang="sk-SK" sz="1500" dirty="0" smtClean="0"/>
              <a:t>, o ktorých sa dozvedel v súvislosti s vykonávaním </a:t>
            </a: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 </a:t>
            </a:r>
            <a:r>
              <a:rPr lang="sk-SK" sz="1500" dirty="0" smtClean="0"/>
              <a:t>   štátnej </a:t>
            </a:r>
            <a:r>
              <a:rPr lang="sk-SK" sz="1500" dirty="0" smtClean="0"/>
              <a:t>služby a ktoré v záujme ozbrojených síl nemožno oznamovať iným osobám, a to aj </a:t>
            </a:r>
            <a:r>
              <a:rPr lang="sk-SK" sz="1500" dirty="0" smtClean="0"/>
              <a:t>po</a:t>
            </a:r>
          </a:p>
          <a:p>
            <a:pPr>
              <a:buNone/>
            </a:pPr>
            <a:r>
              <a:rPr lang="sk-SK" sz="1500" dirty="0" smtClean="0"/>
              <a:t> </a:t>
            </a:r>
            <a:r>
              <a:rPr lang="sk-SK" sz="1500" dirty="0" smtClean="0"/>
              <a:t>   </a:t>
            </a:r>
            <a:r>
              <a:rPr lang="sk-SK" sz="1500" dirty="0" smtClean="0"/>
              <a:t>skončení služobného pomeru, ak ho tejto povinnosti nezbaví vedúci služobného úradu, </a:t>
            </a:r>
            <a:endParaRPr lang="sk-SK" sz="1500" dirty="0" smtClean="0"/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o</a:t>
            </a:r>
            <a:r>
              <a:rPr lang="sk-SK" sz="1500" dirty="0" smtClean="0"/>
              <a:t>) </a:t>
            </a:r>
            <a:r>
              <a:rPr lang="sk-SK" sz="1500" b="1" dirty="0" smtClean="0"/>
              <a:t>oznámiť bezodkladne veliteľovi </a:t>
            </a:r>
            <a:r>
              <a:rPr lang="sk-SK" sz="1500" dirty="0" smtClean="0"/>
              <a:t>rozhodnutia zakladajúce stratu svojej bezúhonnosti a </a:t>
            </a:r>
            <a:r>
              <a:rPr lang="sk-SK" sz="1500" b="1" dirty="0" smtClean="0"/>
              <a:t>začatie</a:t>
            </a:r>
          </a:p>
          <a:p>
            <a:pPr>
              <a:buNone/>
            </a:pPr>
            <a:r>
              <a:rPr lang="sk-SK" sz="1500" b="1" dirty="0" smtClean="0"/>
              <a:t>     a </a:t>
            </a:r>
            <a:r>
              <a:rPr lang="sk-SK" sz="1500" b="1" dirty="0" smtClean="0"/>
              <a:t>ukončenie trestného stíhania alebo vznesenie obvinenia proti svojej osobe</a:t>
            </a:r>
            <a:r>
              <a:rPr lang="sk-SK" sz="1500" dirty="0" smtClean="0"/>
              <a:t>, </a:t>
            </a:r>
            <a:endParaRPr lang="sk-SK" sz="1500" dirty="0" smtClean="0"/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p</a:t>
            </a:r>
            <a:r>
              <a:rPr lang="sk-SK" sz="1500" dirty="0" smtClean="0"/>
              <a:t>) udržiavať si potrebnú </a:t>
            </a:r>
            <a:r>
              <a:rPr lang="sk-SK" sz="1500" b="1" dirty="0" smtClean="0"/>
              <a:t>fyzickú zdatnosť a zúčastňovať sa každoročne na preskúšaní</a:t>
            </a:r>
            <a:r>
              <a:rPr lang="sk-SK" sz="1500" dirty="0" smtClean="0"/>
              <a:t> </a:t>
            </a:r>
            <a:r>
              <a:rPr lang="sk-SK" sz="1500" dirty="0" smtClean="0"/>
              <a:t>z </a:t>
            </a:r>
          </a:p>
          <a:p>
            <a:pPr>
              <a:buNone/>
            </a:pPr>
            <a:r>
              <a:rPr lang="sk-SK" sz="1500" dirty="0" smtClean="0"/>
              <a:t> </a:t>
            </a:r>
            <a:r>
              <a:rPr lang="sk-SK" sz="1500" dirty="0" smtClean="0"/>
              <a:t>    pohybovej výkonnosti</a:t>
            </a:r>
            <a:r>
              <a:rPr lang="sk-SK" sz="1500" dirty="0" smtClean="0"/>
              <a:t>, ak to výkon štátnej služby umožňuje, </a:t>
            </a:r>
            <a:endParaRPr lang="sk-SK" sz="1500" dirty="0" smtClean="0"/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r</a:t>
            </a:r>
            <a:r>
              <a:rPr lang="sk-SK" sz="1500" dirty="0" smtClean="0"/>
              <a:t>) </a:t>
            </a:r>
            <a:r>
              <a:rPr lang="sk-SK" sz="1500" b="1" dirty="0" smtClean="0"/>
              <a:t>preukazovať</a:t>
            </a:r>
            <a:r>
              <a:rPr lang="sk-SK" sz="1500" dirty="0" smtClean="0"/>
              <a:t> služobnému úradu svoje </a:t>
            </a:r>
            <a:r>
              <a:rPr lang="sk-SK" sz="1500" b="1" dirty="0" smtClean="0"/>
              <a:t>majetkové pomery v majetkovom priznaní</a:t>
            </a:r>
            <a:r>
              <a:rPr lang="sk-SK" sz="1500" dirty="0" smtClean="0"/>
              <a:t>, </a:t>
            </a:r>
            <a:endParaRPr lang="sk-SK" sz="1500" dirty="0" smtClean="0"/>
          </a:p>
          <a:p>
            <a:pPr>
              <a:buNone/>
            </a:pP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>s</a:t>
            </a:r>
            <a:r>
              <a:rPr lang="sk-SK" sz="1500" dirty="0" smtClean="0"/>
              <a:t>) zabezpečiť účelné a hospodárne spravovanie a využívanie finančných zdrojov, zariadení </a:t>
            </a:r>
            <a:r>
              <a:rPr lang="sk-SK" sz="1500" dirty="0" smtClean="0"/>
              <a:t>a          </a:t>
            </a:r>
          </a:p>
          <a:p>
            <a:pPr>
              <a:buNone/>
            </a:pPr>
            <a:r>
              <a:rPr lang="sk-SK" sz="1500" dirty="0" smtClean="0"/>
              <a:t>    služieb</a:t>
            </a:r>
            <a:r>
              <a:rPr lang="sk-SK" sz="1500" dirty="0" smtClean="0"/>
              <a:t>, ktoré mu boli zverené, </a:t>
            </a:r>
            <a:endParaRPr lang="sk-SK" sz="1500" dirty="0" smtClean="0"/>
          </a:p>
          <a:p>
            <a:pPr>
              <a:buNone/>
            </a:pPr>
            <a:r>
              <a:rPr lang="sk-SK" sz="1500" dirty="0" smtClean="0"/>
              <a:t/>
            </a:r>
            <a:br>
              <a:rPr lang="sk-SK" sz="1500" dirty="0" smtClean="0"/>
            </a:br>
            <a:endParaRPr lang="sk-SK" sz="1500" dirty="0" smtClean="0"/>
          </a:p>
          <a:p>
            <a:endParaRPr lang="sk-SK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7951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544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1600" dirty="0" smtClean="0"/>
              <a:t>t) </a:t>
            </a:r>
            <a:r>
              <a:rPr lang="sk-SK" sz="1600" b="1" dirty="0" smtClean="0"/>
              <a:t>podrobiť sa  </a:t>
            </a:r>
            <a:r>
              <a:rPr lang="sk-SK" sz="1600" dirty="0" smtClean="0"/>
              <a:t>1. </a:t>
            </a:r>
            <a:r>
              <a:rPr lang="sk-SK" sz="1600" b="1" dirty="0" smtClean="0"/>
              <a:t>lekárskej prehliadke</a:t>
            </a:r>
            <a:r>
              <a:rPr lang="sk-SK" sz="1600" dirty="0" smtClean="0"/>
              <a:t> a profylaktickým opatreniam, </a:t>
            </a:r>
            <a:br>
              <a:rPr lang="sk-SK" sz="1600" dirty="0" smtClean="0"/>
            </a:br>
            <a:r>
              <a:rPr lang="sk-SK" sz="1600" dirty="0" smtClean="0"/>
              <a:t>                    2</a:t>
            </a:r>
            <a:r>
              <a:rPr lang="sk-SK" sz="1600" dirty="0" smtClean="0"/>
              <a:t>. </a:t>
            </a:r>
            <a:r>
              <a:rPr lang="sk-SK" sz="1600" b="1" dirty="0" smtClean="0"/>
              <a:t>lekárskemu a psychologickému vyšetreniu</a:t>
            </a:r>
            <a:r>
              <a:rPr lang="sk-SK" sz="1600" dirty="0" smtClean="0"/>
              <a:t> na zistenie alebo potvrdenie 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                           zdravotnej </a:t>
            </a:r>
            <a:r>
              <a:rPr lang="sk-SK" sz="1600" dirty="0" smtClean="0"/>
              <a:t>spôsobilosti na výkon štátnej služby, </a:t>
            </a:r>
            <a:br>
              <a:rPr lang="sk-SK" sz="1600" dirty="0" smtClean="0"/>
            </a:br>
            <a:r>
              <a:rPr lang="sk-SK" sz="1600" dirty="0" smtClean="0"/>
              <a:t>                    3</a:t>
            </a:r>
            <a:r>
              <a:rPr lang="sk-SK" sz="1600" dirty="0" smtClean="0"/>
              <a:t>. prieskumnému konaniu, </a:t>
            </a:r>
            <a:br>
              <a:rPr lang="sk-SK" sz="1600" dirty="0" smtClean="0"/>
            </a:br>
            <a:r>
              <a:rPr lang="sk-SK" sz="1600" dirty="0" smtClean="0"/>
              <a:t>                </a:t>
            </a:r>
            <a:r>
              <a:rPr lang="sk-SK" sz="1600" dirty="0" smtClean="0"/>
              <a:t>    </a:t>
            </a:r>
            <a:r>
              <a:rPr lang="sk-SK" sz="1600" dirty="0" smtClean="0"/>
              <a:t>4. </a:t>
            </a:r>
            <a:r>
              <a:rPr lang="sk-SK" sz="1600" b="1" dirty="0" smtClean="0"/>
              <a:t>úkonom súvisiacim s odobratím </a:t>
            </a:r>
            <a:r>
              <a:rPr lang="sk-SK" sz="1600" b="1" dirty="0" err="1" smtClean="0"/>
              <a:t>biolog</a:t>
            </a:r>
            <a:r>
              <a:rPr lang="sk-SK" sz="1600" b="1" dirty="0" smtClean="0"/>
              <a:t>. vzoriek</a:t>
            </a:r>
            <a:r>
              <a:rPr lang="sk-SK" sz="1600" dirty="0" smtClean="0"/>
              <a:t>, odtlačkov prstov a 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                           röntgenových  snímok </a:t>
            </a:r>
            <a:r>
              <a:rPr lang="sk-SK" sz="1600" dirty="0" smtClean="0"/>
              <a:t>chrupu, </a:t>
            </a:r>
            <a:br>
              <a:rPr lang="sk-SK" sz="1600" dirty="0" smtClean="0"/>
            </a:br>
            <a:r>
              <a:rPr lang="sk-SK" sz="1600" dirty="0" smtClean="0"/>
              <a:t>              </a:t>
            </a:r>
            <a:r>
              <a:rPr lang="sk-SK" sz="1600" dirty="0" smtClean="0"/>
              <a:t>      </a:t>
            </a:r>
            <a:r>
              <a:rPr lang="sk-SK" sz="1600" dirty="0" smtClean="0"/>
              <a:t>5</a:t>
            </a:r>
            <a:r>
              <a:rPr lang="sk-SK" sz="1600" b="1" dirty="0" smtClean="0"/>
              <a:t>. počas výkonu štátnej služby úkonom súvisiacim so zisťovaním prítomnosti</a:t>
            </a:r>
          </a:p>
          <a:p>
            <a:pPr>
              <a:buNone/>
            </a:pPr>
            <a:r>
              <a:rPr lang="sk-SK" sz="1600" b="1" dirty="0" smtClean="0"/>
              <a:t>                           </a:t>
            </a:r>
            <a:r>
              <a:rPr lang="sk-SK" sz="1600" b="1" dirty="0" smtClean="0"/>
              <a:t>   alkoholu</a:t>
            </a:r>
            <a:r>
              <a:rPr lang="sk-SK" sz="1600" dirty="0" smtClean="0"/>
              <a:t>, </a:t>
            </a:r>
            <a:r>
              <a:rPr lang="sk-SK" sz="1600" dirty="0" err="1" smtClean="0"/>
              <a:t>metabolitov</a:t>
            </a:r>
            <a:r>
              <a:rPr lang="sk-SK" sz="1600" dirty="0" smtClean="0"/>
              <a:t> omamných alebo psychotropných látok v organizme</a:t>
            </a:r>
            <a:r>
              <a:rPr lang="sk-SK" sz="1600" dirty="0" smtClean="0"/>
              <a:t>,</a:t>
            </a:r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u) </a:t>
            </a:r>
            <a:r>
              <a:rPr lang="sk-SK" sz="1600" b="1" dirty="0" smtClean="0"/>
              <a:t>dodržiavať liečebný režim počas dočasnej neschopnosti </a:t>
            </a:r>
            <a:r>
              <a:rPr lang="sk-SK" sz="1600" dirty="0" smtClean="0"/>
              <a:t>vykonávať štátnu službu pre</a:t>
            </a:r>
          </a:p>
          <a:p>
            <a:pPr>
              <a:buNone/>
            </a:pPr>
            <a:r>
              <a:rPr lang="sk-SK" sz="1600" dirty="0" smtClean="0"/>
              <a:t>    chorobu </a:t>
            </a:r>
            <a:r>
              <a:rPr lang="sk-SK" sz="1600" dirty="0" smtClean="0"/>
              <a:t>alebo </a:t>
            </a:r>
            <a:r>
              <a:rPr lang="sk-SK" sz="1600" dirty="0" smtClean="0"/>
              <a:t>úraz,</a:t>
            </a:r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v</a:t>
            </a:r>
            <a:r>
              <a:rPr lang="sk-SK" sz="1600" dirty="0" smtClean="0"/>
              <a:t>) nastúpiť na výkon štátnej služby bezodkladne po zrušení rozhodnutia o skončení 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 služobného </a:t>
            </a:r>
            <a:r>
              <a:rPr lang="sk-SK" sz="1600" dirty="0" smtClean="0"/>
              <a:t>pomeru a oboznámiť s týmto rozhodnutím veliteľa, </a:t>
            </a:r>
            <a:endParaRPr lang="sk-SK" sz="1600" dirty="0" smtClean="0"/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x</a:t>
            </a:r>
            <a:r>
              <a:rPr lang="sk-SK" sz="1600" dirty="0" smtClean="0"/>
              <a:t>) </a:t>
            </a:r>
            <a:r>
              <a:rPr lang="sk-SK" sz="1600" b="1" dirty="0" smtClean="0"/>
              <a:t>vyčerpať v kalendárnom roku najmenej tri týždne dovolenky</a:t>
            </a:r>
            <a:r>
              <a:rPr lang="sk-SK" sz="1600" dirty="0" smtClean="0"/>
              <a:t>, ak mu na ňu vznikol </a:t>
            </a:r>
            <a:r>
              <a:rPr lang="sk-SK" sz="1600" dirty="0" smtClean="0"/>
              <a:t>nárok</a:t>
            </a:r>
          </a:p>
          <a:p>
            <a:pPr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  </a:t>
            </a:r>
            <a:r>
              <a:rPr lang="sk-SK" sz="1600" dirty="0" smtClean="0"/>
              <a:t>a ak mu veliteľ vytvorí na jej vyčerpanie podmienky</a:t>
            </a:r>
            <a:r>
              <a:rPr lang="sk-SK" sz="1600" dirty="0" smtClean="0"/>
              <a:t>.</a:t>
            </a:r>
          </a:p>
          <a:p>
            <a:pPr>
              <a:buNone/>
            </a:pPr>
            <a:endParaRPr lang="sk-SK" sz="1600" dirty="0" smtClean="0"/>
          </a:p>
          <a:p>
            <a:pPr>
              <a:buFontTx/>
              <a:buChar char="-"/>
            </a:pPr>
            <a:r>
              <a:rPr lang="sk-SK" sz="1600" dirty="0" smtClean="0"/>
              <a:t>Kritériá </a:t>
            </a:r>
            <a:r>
              <a:rPr lang="sk-SK" sz="1600" dirty="0" smtClean="0"/>
              <a:t>na preskúšanie profesionálnych vojakov z pohybovej výkonnosti určí služobný </a:t>
            </a:r>
            <a:r>
              <a:rPr lang="sk-SK" sz="1600" dirty="0" smtClean="0"/>
              <a:t>predpis,</a:t>
            </a:r>
          </a:p>
          <a:p>
            <a:pPr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    ktorý </a:t>
            </a:r>
            <a:r>
              <a:rPr lang="sk-SK" sz="1600" dirty="0" smtClean="0"/>
              <a:t>vydá minister.</a:t>
            </a:r>
            <a:br>
              <a:rPr lang="sk-SK" sz="1600" dirty="0" smtClean="0"/>
            </a:br>
            <a:endParaRPr lang="sk-SK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Profesionálny vojak nesmie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544616"/>
          </a:xfrm>
        </p:spPr>
        <p:txBody>
          <a:bodyPr>
            <a:normAutofit fontScale="47500" lnSpcReduction="20000"/>
          </a:bodyPr>
          <a:lstStyle/>
          <a:p>
            <a:r>
              <a:rPr lang="sk-SK" dirty="0" smtClean="0"/>
              <a:t>a) </a:t>
            </a:r>
            <a:r>
              <a:rPr lang="sk-SK" b="1" dirty="0" smtClean="0"/>
              <a:t>sprostredkúvať pre inú fyzickú osobu alebo právnickú </a:t>
            </a:r>
            <a:r>
              <a:rPr lang="sk-SK" b="1" dirty="0" smtClean="0"/>
              <a:t>osobu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</a:t>
            </a:r>
            <a:r>
              <a:rPr lang="sk-SK" dirty="0" smtClean="0"/>
              <a:t>1</a:t>
            </a:r>
            <a:r>
              <a:rPr lang="sk-SK" u="sng" dirty="0" smtClean="0"/>
              <a:t>. štátom, </a:t>
            </a:r>
            <a:r>
              <a:rPr lang="sk-SK" u="sng" dirty="0" smtClean="0"/>
              <a:t> 2</a:t>
            </a:r>
            <a:r>
              <a:rPr lang="sk-SK" u="sng" dirty="0" smtClean="0"/>
              <a:t>. obcou, </a:t>
            </a:r>
            <a:r>
              <a:rPr lang="sk-SK" u="sng" dirty="0" smtClean="0"/>
              <a:t> 3VÚC,  4</a:t>
            </a:r>
            <a:r>
              <a:rPr lang="sk-SK" u="sng" dirty="0" smtClean="0"/>
              <a:t>. </a:t>
            </a:r>
            <a:r>
              <a:rPr lang="sk-SK" u="sng" dirty="0" smtClean="0"/>
              <a:t>štát. podnikom</a:t>
            </a:r>
            <a:r>
              <a:rPr lang="sk-SK" u="sng" dirty="0" smtClean="0"/>
              <a:t>, </a:t>
            </a:r>
            <a:r>
              <a:rPr lang="sk-SK" u="sng" dirty="0" smtClean="0"/>
              <a:t>štát. </a:t>
            </a:r>
            <a:r>
              <a:rPr lang="sk-SK" u="sng" dirty="0" smtClean="0"/>
              <a:t>účelovým fondom</a:t>
            </a:r>
            <a:r>
              <a:rPr lang="sk-SK" dirty="0" smtClean="0"/>
              <a:t>, Fondom národného majetku </a:t>
            </a:r>
            <a:r>
              <a:rPr lang="sk-SK" dirty="0" smtClean="0"/>
              <a:t>SR </a:t>
            </a:r>
            <a:r>
              <a:rPr lang="sk-SK" dirty="0" smtClean="0"/>
              <a:t>a s inou </a:t>
            </a:r>
            <a:r>
              <a:rPr lang="sk-SK" dirty="0" smtClean="0"/>
              <a:t>PO </a:t>
            </a:r>
            <a:r>
              <a:rPr lang="sk-SK" dirty="0" smtClean="0"/>
              <a:t>zriadenou štátom, </a:t>
            </a:r>
            <a:r>
              <a:rPr lang="sk-SK" dirty="0" smtClean="0"/>
              <a:t>5</a:t>
            </a:r>
            <a:r>
              <a:rPr lang="sk-SK" dirty="0" smtClean="0"/>
              <a:t>. rozpočtovou </a:t>
            </a:r>
            <a:r>
              <a:rPr lang="sk-SK" dirty="0" smtClean="0"/>
              <a:t>alebo </a:t>
            </a:r>
            <a:r>
              <a:rPr lang="sk-SK" dirty="0" smtClean="0"/>
              <a:t>príspevkovou organizáciou, inou </a:t>
            </a:r>
            <a:r>
              <a:rPr lang="sk-SK" dirty="0" smtClean="0"/>
              <a:t>PO alebo </a:t>
            </a:r>
            <a:r>
              <a:rPr lang="sk-SK" dirty="0" smtClean="0"/>
              <a:t>zariadením obce, </a:t>
            </a:r>
            <a:r>
              <a:rPr lang="sk-SK" dirty="0" smtClean="0"/>
              <a:t>6</a:t>
            </a:r>
            <a:r>
              <a:rPr lang="sk-SK" dirty="0" smtClean="0"/>
              <a:t>. rozpočtovou organizáciou alebo príspevkovou organizáciou, </a:t>
            </a:r>
            <a:r>
              <a:rPr lang="sk-SK" dirty="0" smtClean="0"/>
              <a:t>PO VÚC alebo  7</a:t>
            </a:r>
            <a:r>
              <a:rPr lang="sk-SK" dirty="0" smtClean="0"/>
              <a:t>. inou </a:t>
            </a:r>
            <a:r>
              <a:rPr lang="sk-SK" dirty="0" smtClean="0"/>
              <a:t>PO s </a:t>
            </a:r>
            <a:r>
              <a:rPr lang="sk-SK" dirty="0" smtClean="0"/>
              <a:t>majetkovou účasťou </a:t>
            </a:r>
            <a:r>
              <a:rPr lang="sk-SK" dirty="0" smtClean="0"/>
              <a:t>SR, </a:t>
            </a:r>
            <a:r>
              <a:rPr lang="sk-SK" dirty="0" smtClean="0"/>
              <a:t>Fondu národného majetku </a:t>
            </a:r>
            <a:r>
              <a:rPr lang="sk-SK" dirty="0" smtClean="0"/>
              <a:t>SR, </a:t>
            </a:r>
            <a:r>
              <a:rPr lang="sk-SK" dirty="0" smtClean="0"/>
              <a:t>obce alebo </a:t>
            </a:r>
            <a:r>
              <a:rPr lang="sk-SK" dirty="0" smtClean="0"/>
              <a:t>VÚC, </a:t>
            </a:r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b) </a:t>
            </a:r>
            <a:r>
              <a:rPr lang="sk-SK" b="1" dirty="0" smtClean="0"/>
              <a:t>požadovať dary alebo iné výhody </a:t>
            </a:r>
            <a:r>
              <a:rPr lang="sk-SK" dirty="0" smtClean="0"/>
              <a:t>alebo navádzať iného na </a:t>
            </a:r>
            <a:r>
              <a:rPr lang="sk-SK" dirty="0" smtClean="0"/>
              <a:t> takéto poskytovanie v </a:t>
            </a:r>
            <a:r>
              <a:rPr lang="sk-SK" dirty="0" smtClean="0"/>
              <a:t>súvislosti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s  vykonávaním </a:t>
            </a:r>
            <a:r>
              <a:rPr lang="sk-SK" dirty="0" smtClean="0"/>
              <a:t>štátnej služby, </a:t>
            </a:r>
            <a:br>
              <a:rPr lang="sk-SK" dirty="0" smtClean="0"/>
            </a:br>
            <a:r>
              <a:rPr lang="sk-SK" dirty="0" smtClean="0"/>
              <a:t>c) </a:t>
            </a:r>
            <a:r>
              <a:rPr lang="sk-SK" b="1" dirty="0" smtClean="0"/>
              <a:t>prijímať dary alebo iné výhody v súvislosti s vykonávaním štátnej služby </a:t>
            </a:r>
            <a:r>
              <a:rPr lang="sk-SK" dirty="0" smtClean="0"/>
              <a:t>okrem darov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alebo </a:t>
            </a:r>
            <a:r>
              <a:rPr lang="sk-SK" dirty="0" smtClean="0"/>
              <a:t>iných výhod poskytovaných vedúcimi služobných úradov alebo veliteľmi, </a:t>
            </a:r>
            <a:br>
              <a:rPr lang="sk-SK" dirty="0" smtClean="0"/>
            </a:br>
            <a:r>
              <a:rPr lang="sk-SK" dirty="0" smtClean="0"/>
              <a:t>d) </a:t>
            </a:r>
            <a:r>
              <a:rPr lang="sk-SK" b="1" dirty="0" smtClean="0"/>
              <a:t>nadobúdať majetok od </a:t>
            </a:r>
            <a:r>
              <a:rPr lang="sk-SK" b="1" dirty="0" smtClean="0"/>
              <a:t>SR, </a:t>
            </a:r>
            <a:r>
              <a:rPr lang="sk-SK" b="1" dirty="0" smtClean="0"/>
              <a:t>obce, </a:t>
            </a:r>
            <a:r>
              <a:rPr lang="sk-SK" b="1" dirty="0" smtClean="0"/>
              <a:t>VÚC </a:t>
            </a:r>
            <a:r>
              <a:rPr lang="sk-SK" dirty="0" smtClean="0"/>
              <a:t>alebo </a:t>
            </a:r>
            <a:r>
              <a:rPr lang="sk-SK" dirty="0" smtClean="0"/>
              <a:t>Fondu národného majetku </a:t>
            </a:r>
            <a:r>
              <a:rPr lang="sk-SK" dirty="0" smtClean="0"/>
              <a:t>SR inak </a:t>
            </a:r>
            <a:r>
              <a:rPr lang="sk-SK" dirty="0" smtClean="0"/>
              <a:t>ako vo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verejnej </a:t>
            </a:r>
            <a:r>
              <a:rPr lang="sk-SK" dirty="0" smtClean="0"/>
              <a:t>súťaži alebo vo verejnej dražbe, ak osobitný </a:t>
            </a:r>
            <a:r>
              <a:rPr lang="sk-SK" dirty="0" smtClean="0"/>
              <a:t>predpis</a:t>
            </a:r>
            <a:r>
              <a:rPr lang="sk-SK" baseline="30000" dirty="0" smtClean="0"/>
              <a:t> </a:t>
            </a:r>
            <a:r>
              <a:rPr lang="sk-SK" dirty="0" smtClean="0"/>
              <a:t>neustanovuje </a:t>
            </a:r>
            <a:r>
              <a:rPr lang="sk-SK" dirty="0" smtClean="0"/>
              <a:t>inak, s výnimkou,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ak </a:t>
            </a:r>
            <a:r>
              <a:rPr lang="sk-SK" dirty="0" smtClean="0"/>
              <a:t>obec alebo </a:t>
            </a:r>
            <a:r>
              <a:rPr lang="sk-SK" dirty="0" smtClean="0"/>
              <a:t>VÚC zverejní </a:t>
            </a:r>
            <a:r>
              <a:rPr lang="sk-SK" dirty="0" smtClean="0"/>
              <a:t>podmienky nadobudnutia majetku; to sa vzťahuje aj na blízke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osoby </a:t>
            </a:r>
            <a:r>
              <a:rPr lang="sk-SK" dirty="0" smtClean="0"/>
              <a:t>profesionálneho vojaka, </a:t>
            </a:r>
            <a:br>
              <a:rPr lang="sk-SK" dirty="0" smtClean="0"/>
            </a:br>
            <a:r>
              <a:rPr lang="sk-SK" dirty="0" smtClean="0"/>
              <a:t>e) </a:t>
            </a:r>
            <a:r>
              <a:rPr lang="sk-SK" b="1" dirty="0" smtClean="0"/>
              <a:t>používať symboly spojené s výkonom štátnej služby na osobný pros</a:t>
            </a:r>
            <a:r>
              <a:rPr lang="sk-SK" dirty="0" smtClean="0"/>
              <a:t>pech, </a:t>
            </a:r>
            <a:br>
              <a:rPr lang="sk-SK" dirty="0" smtClean="0"/>
            </a:br>
            <a:r>
              <a:rPr lang="sk-SK" dirty="0" smtClean="0"/>
              <a:t>f) </a:t>
            </a:r>
            <a:r>
              <a:rPr lang="sk-SK" b="1" dirty="0" smtClean="0"/>
              <a:t>zneužívať výhody vyplývajúce z vykonávania štátnej služby</a:t>
            </a:r>
            <a:r>
              <a:rPr lang="sk-SK" dirty="0" smtClean="0"/>
              <a:t>, a to ani po skončení </a:t>
            </a:r>
            <a:r>
              <a:rPr lang="sk-SK" dirty="0" smtClean="0"/>
              <a:t>služobného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pomeru</a:t>
            </a:r>
            <a:r>
              <a:rPr lang="sk-SK" dirty="0" smtClean="0"/>
              <a:t>, </a:t>
            </a:r>
            <a:br>
              <a:rPr lang="sk-SK" dirty="0" smtClean="0"/>
            </a:br>
            <a:r>
              <a:rPr lang="sk-SK" dirty="0" smtClean="0"/>
              <a:t>g) zvýhodňovať blízke osoby pri vykonávaní štátnej služby, poskytovať nepravdivé vyhlásenia,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vyhotovovať </a:t>
            </a:r>
            <a:r>
              <a:rPr lang="sk-SK" dirty="0" smtClean="0"/>
              <a:t>falzifikáty a nepravdivé dokumenty súvisiace s vykonávaním štátnej služby.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Ustanovenie sa </a:t>
            </a:r>
            <a:r>
              <a:rPr lang="sk-SK" dirty="0" smtClean="0"/>
              <a:t>nevzťahuje na profesionálneho vojaka, ktorému sprostredkúvanie obchodného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styku </a:t>
            </a:r>
            <a:r>
              <a:rPr lang="sk-SK" dirty="0" smtClean="0"/>
              <a:t>vyplýva z jeho funkcie alebo ak je na takú činnosť splnomocnený vedúcim </a:t>
            </a:r>
            <a:r>
              <a:rPr lang="sk-SK" dirty="0" smtClean="0"/>
              <a:t>služobného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úradu</a:t>
            </a:r>
            <a:r>
              <a:rPr lang="sk-SK" dirty="0" smtClean="0"/>
              <a:t>.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204048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OTÁZKY?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5877272"/>
            <a:ext cx="8686800" cy="202853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167</TotalTime>
  <Words>404</Words>
  <Application>Microsoft Office PowerPoint</Application>
  <PresentationFormat>Prezentácia na obrazovke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Cestovanie</vt:lpstr>
      <vt:lpstr>PRÁVA, POVINNOSTI, OBMEDZENIA PROFESIONÁLNYCH VOJAKOV  koreferát 2 </vt:lpstr>
      <vt:lpstr>Základné práva profesionálneho vojaka</vt:lpstr>
      <vt:lpstr>1) Profesionálny vojak  má Právo na:</vt:lpstr>
      <vt:lpstr>Základné povinnosti prof. vojaka</vt:lpstr>
      <vt:lpstr>Snímka 5</vt:lpstr>
      <vt:lpstr>Snímka 6</vt:lpstr>
      <vt:lpstr>Profesionálny vojak nesmie</vt:lpstr>
      <vt:lpstr>ĎAKUJEM ZA POZORNOSŤ     OTÁZKY?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PRÁVA, POVINNOSTI, OBMEDZENIA PROFESIONÁLNYCH VOJAKOV  koreferát 2</dc:title>
  <dc:creator>Bezoušková</dc:creator>
  <cp:lastModifiedBy>Bezoušková</cp:lastModifiedBy>
  <cp:revision>17</cp:revision>
  <dcterms:created xsi:type="dcterms:W3CDTF">2010-11-30T16:52:25Z</dcterms:created>
  <dcterms:modified xsi:type="dcterms:W3CDTF">2010-11-30T19:39:28Z</dcterms:modified>
</cp:coreProperties>
</file>