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120" d="100"/>
          <a:sy n="120" d="100"/>
        </p:scale>
        <p:origin x="-12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E7AA773-8502-4BEA-ABEA-42B8A4F58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Bunkový cyklus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B439E736-EFF0-436D-AECC-3A8BA7A10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735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F651F5C-A51A-4DD5-930C-A39BDDBB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DD7E115-828B-40DC-A007-69C9C4AA6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954840" cy="4438994"/>
          </a:xfrm>
        </p:spPr>
        <p:txBody>
          <a:bodyPr>
            <a:normAutofit/>
          </a:bodyPr>
          <a:lstStyle/>
          <a:p>
            <a:r>
              <a:rPr lang="sk-SK" sz="2800" dirty="0" err="1"/>
              <a:t>Anafáza</a:t>
            </a:r>
            <a:endParaRPr lang="sk-SK" sz="2800" dirty="0"/>
          </a:p>
          <a:p>
            <a:pPr lvl="1"/>
            <a:r>
              <a:rPr lang="sk-SK" sz="2400" dirty="0"/>
              <a:t>Chromozómy sa pozdĺžne rozdelia</a:t>
            </a:r>
          </a:p>
          <a:p>
            <a:pPr lvl="2"/>
            <a:r>
              <a:rPr lang="sk-SK" sz="2000" dirty="0"/>
              <a:t>Segregácia</a:t>
            </a:r>
          </a:p>
          <a:p>
            <a:pPr lvl="3"/>
            <a:r>
              <a:rPr lang="sk-SK" sz="1800" dirty="0"/>
              <a:t>má dve fázy:</a:t>
            </a:r>
          </a:p>
          <a:p>
            <a:pPr lvl="4"/>
            <a:r>
              <a:rPr lang="sk-SK" sz="1800" dirty="0" err="1"/>
              <a:t>Anafáza</a:t>
            </a:r>
            <a:r>
              <a:rPr lang="sk-SK" sz="1800" dirty="0"/>
              <a:t> A</a:t>
            </a:r>
          </a:p>
          <a:p>
            <a:pPr lvl="4"/>
            <a:r>
              <a:rPr lang="sk-SK" sz="1800" dirty="0" err="1"/>
              <a:t>Anafáza</a:t>
            </a:r>
            <a:r>
              <a:rPr lang="sk-SK" sz="1800" dirty="0"/>
              <a:t> B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xmlns="" id="{DD72239F-F98C-4E7D-88C5-5ACDD7C280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39108"/>
            <a:ext cx="4399722" cy="4174919"/>
          </a:xfrm>
        </p:spPr>
      </p:pic>
    </p:spTree>
    <p:extLst>
      <p:ext uri="{BB962C8B-B14F-4D97-AF65-F5344CB8AC3E}">
        <p14:creationId xmlns:p14="http://schemas.microsoft.com/office/powerpoint/2010/main" val="226447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052E805-9745-4AD3-8727-5C70B5BD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F1DF3D4-977F-4808-A46C-32F353C4D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689796" cy="4319724"/>
          </a:xfrm>
        </p:spPr>
        <p:txBody>
          <a:bodyPr>
            <a:normAutofit lnSpcReduction="10000"/>
          </a:bodyPr>
          <a:lstStyle/>
          <a:p>
            <a:r>
              <a:rPr lang="sk-SK" sz="2000" dirty="0" err="1"/>
              <a:t>Telofáza</a:t>
            </a:r>
            <a:endParaRPr lang="sk-SK" sz="2000" dirty="0"/>
          </a:p>
          <a:p>
            <a:pPr lvl="1"/>
            <a:r>
              <a:rPr lang="sk-SK" sz="1800" dirty="0"/>
              <a:t>Rozpad </a:t>
            </a:r>
            <a:r>
              <a:rPr lang="sk-SK" sz="1800" dirty="0" err="1"/>
              <a:t>mitotického</a:t>
            </a:r>
            <a:r>
              <a:rPr lang="sk-SK" sz="1800" dirty="0"/>
              <a:t> vretienka</a:t>
            </a:r>
          </a:p>
          <a:p>
            <a:pPr lvl="1"/>
            <a:r>
              <a:rPr lang="sk-SK" sz="1800" dirty="0"/>
              <a:t>Vytvorí sa jadrová membrána</a:t>
            </a:r>
          </a:p>
          <a:p>
            <a:pPr lvl="1"/>
            <a:r>
              <a:rPr lang="sk-SK" sz="1800" dirty="0"/>
              <a:t>Ukončí sa </a:t>
            </a:r>
            <a:r>
              <a:rPr lang="sk-SK" sz="1800" dirty="0" err="1"/>
              <a:t>karyokinéza</a:t>
            </a:r>
            <a:r>
              <a:rPr lang="sk-SK" sz="1800" dirty="0"/>
              <a:t> a chromozómy sa zase </a:t>
            </a:r>
            <a:r>
              <a:rPr lang="sk-SK" sz="1800" dirty="0" err="1"/>
              <a:t>dešprializujú</a:t>
            </a:r>
            <a:endParaRPr lang="sk-SK" sz="1800" dirty="0"/>
          </a:p>
          <a:p>
            <a:pPr lvl="1"/>
            <a:r>
              <a:rPr lang="sk-SK" sz="1800" dirty="0"/>
              <a:t>Ukončí sa aj </a:t>
            </a:r>
            <a:r>
              <a:rPr lang="sk-SK" sz="1800" dirty="0" err="1"/>
              <a:t>cytokinéza</a:t>
            </a:r>
            <a:endParaRPr lang="sk-SK" sz="1800" dirty="0"/>
          </a:p>
          <a:p>
            <a:pPr lvl="1"/>
            <a:r>
              <a:rPr lang="sk-SK" sz="1800" i="1" dirty="0"/>
              <a:t>Výsledkom </a:t>
            </a:r>
            <a:r>
              <a:rPr lang="sk-SK" sz="1800" b="1" i="1" dirty="0" err="1"/>
              <a:t>mitotického</a:t>
            </a:r>
            <a:r>
              <a:rPr lang="sk-SK" sz="1800" b="1" i="1" dirty="0"/>
              <a:t> delenia </a:t>
            </a:r>
            <a:r>
              <a:rPr lang="sk-SK" sz="1800" i="1" dirty="0"/>
              <a:t>bunky je teda vznik  dvoch dcérskych buniek, ktoré majú rovnaký počet chromozómov, ako mala materská bunka. </a:t>
            </a:r>
          </a:p>
          <a:p>
            <a:pPr lvl="1"/>
            <a:r>
              <a:rPr lang="sk-SK" sz="1800" dirty="0"/>
              <a:t>https://www.youtube.com/watch?v=aVAjlLMnhnc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xmlns="" id="{9EB0AE46-8C10-40BC-B513-E5F863637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5051" y="1298710"/>
            <a:ext cx="5102012" cy="5042456"/>
          </a:xfrm>
        </p:spPr>
      </p:pic>
    </p:spTree>
    <p:extLst>
      <p:ext uri="{BB962C8B-B14F-4D97-AF65-F5344CB8AC3E}">
        <p14:creationId xmlns:p14="http://schemas.microsoft.com/office/powerpoint/2010/main" val="8078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 descr="Obrázok, na ktorom je text&#10;&#10;Popis sa automaticky vygeneroval">
            <a:extLst>
              <a:ext uri="{FF2B5EF4-FFF2-40B4-BE49-F238E27FC236}">
                <a16:creationId xmlns:a16="http://schemas.microsoft.com/office/drawing/2014/main" xmlns="" id="{10458145-07FC-453A-BE5F-C6679DD295F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597426" y="-1"/>
            <a:ext cx="4850296" cy="6917411"/>
          </a:xfrm>
        </p:spPr>
      </p:pic>
    </p:spTree>
    <p:extLst>
      <p:ext uri="{BB962C8B-B14F-4D97-AF65-F5344CB8AC3E}">
        <p14:creationId xmlns:p14="http://schemas.microsoft.com/office/powerpoint/2010/main" val="269577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1A7E24FD-5226-4B7F-ABC6-F9A105AE4FA6}"/>
              </a:ext>
            </a:extLst>
          </p:cNvPr>
          <p:cNvSpPr txBox="1"/>
          <p:nvPr/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Rudolf Virchow, 1858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Bunková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doktrína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682E82F-F50F-498F-910A-25DADA64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299412" cy="46974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„</a:t>
            </a:r>
            <a:r>
              <a:rPr lang="en-US" sz="3200" b="1" dirty="0" err="1"/>
              <a:t>Bunky</a:t>
            </a:r>
            <a:r>
              <a:rPr lang="en-US" sz="3200" b="1" dirty="0"/>
              <a:t> </a:t>
            </a:r>
            <a:r>
              <a:rPr lang="en-US" sz="3200" b="1" dirty="0" err="1"/>
              <a:t>vznikajú</a:t>
            </a:r>
            <a:r>
              <a:rPr lang="en-US" sz="3200" b="1" dirty="0"/>
              <a:t> z </a:t>
            </a:r>
            <a:r>
              <a:rPr lang="en-US" sz="3200" b="1" dirty="0" err="1"/>
              <a:t>buniek</a:t>
            </a:r>
            <a:r>
              <a:rPr lang="en-US" sz="3200" b="1" dirty="0"/>
              <a:t> a </a:t>
            </a:r>
            <a:r>
              <a:rPr lang="en-US" sz="3200" b="1" dirty="0" err="1"/>
              <a:t>jedinou</a:t>
            </a:r>
            <a:r>
              <a:rPr lang="en-US" sz="3200" b="1" dirty="0"/>
              <a:t> </a:t>
            </a:r>
            <a:r>
              <a:rPr lang="en-US" sz="3200" b="1" dirty="0" err="1"/>
              <a:t>možnou</a:t>
            </a:r>
            <a:r>
              <a:rPr lang="en-US" sz="3200" b="1" dirty="0"/>
              <a:t> </a:t>
            </a:r>
            <a:r>
              <a:rPr lang="en-US" sz="3200" b="1" dirty="0" err="1"/>
              <a:t>cestou</a:t>
            </a:r>
            <a:r>
              <a:rPr lang="en-US" sz="3200" b="1" dirty="0"/>
              <a:t>, </a:t>
            </a:r>
            <a:r>
              <a:rPr lang="en-US" sz="3200" b="1" dirty="0" err="1"/>
              <a:t>ako</a:t>
            </a:r>
            <a:r>
              <a:rPr lang="en-US" sz="3200" b="1" dirty="0"/>
              <a:t> </a:t>
            </a:r>
            <a:r>
              <a:rPr lang="en-US" sz="3200" b="1" dirty="0" err="1"/>
              <a:t>vytvoriť</a:t>
            </a:r>
            <a:r>
              <a:rPr lang="en-US" sz="3200" b="1" dirty="0"/>
              <a:t> </a:t>
            </a:r>
            <a:r>
              <a:rPr lang="en-US" sz="3200" b="1" dirty="0" err="1"/>
              <a:t>viac</a:t>
            </a:r>
            <a:r>
              <a:rPr lang="en-US" sz="3200" b="1" dirty="0"/>
              <a:t> </a:t>
            </a:r>
            <a:r>
              <a:rPr lang="en-US" sz="3200" b="1" dirty="0" err="1"/>
              <a:t>buniek</a:t>
            </a:r>
            <a:r>
              <a:rPr lang="en-US" sz="3200" b="1" dirty="0"/>
              <a:t>, je </a:t>
            </a:r>
            <a:r>
              <a:rPr lang="en-US" sz="3200" b="1" dirty="0" err="1"/>
              <a:t>delenie</a:t>
            </a:r>
            <a:r>
              <a:rPr lang="en-US" sz="3200" b="1" dirty="0"/>
              <a:t> </a:t>
            </a:r>
            <a:r>
              <a:rPr lang="en-US" sz="3200" b="1" dirty="0" err="1"/>
              <a:t>tých</a:t>
            </a:r>
            <a:r>
              <a:rPr lang="en-US" sz="3200" b="1" dirty="0"/>
              <a:t>, </a:t>
            </a:r>
            <a:r>
              <a:rPr lang="en-US" sz="3200" b="1" dirty="0" err="1"/>
              <a:t>ktoré</a:t>
            </a:r>
            <a:r>
              <a:rPr lang="en-US" sz="3200" b="1" dirty="0"/>
              <a:t> </a:t>
            </a:r>
            <a:r>
              <a:rPr lang="en-US" sz="3200" b="1" dirty="0" err="1"/>
              <a:t>už</a:t>
            </a:r>
            <a:r>
              <a:rPr lang="en-US" sz="3200" b="1" dirty="0"/>
              <a:t> </a:t>
            </a:r>
            <a:r>
              <a:rPr lang="en-US" sz="3200" b="1" dirty="0" err="1"/>
              <a:t>existujú</a:t>
            </a:r>
            <a:r>
              <a:rPr lang="en-US" sz="3200" b="1" dirty="0"/>
              <a:t>.“</a:t>
            </a:r>
          </a:p>
        </p:txBody>
      </p:sp>
      <p:pic>
        <p:nvPicPr>
          <p:cNvPr id="6" name="Obrázok 5" descr="Obrázok, na ktorom je muž, osoba, stena, vnútri&#10;&#10;Popis sa automaticky vygeneroval">
            <a:extLst>
              <a:ext uri="{FF2B5EF4-FFF2-40B4-BE49-F238E27FC236}">
                <a16:creationId xmlns:a16="http://schemas.microsoft.com/office/drawing/2014/main" xmlns="" id="{93D660CA-C4CF-42F8-BD8F-32411B04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6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6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25C18B0-04D1-41AC-A8A6-678D7824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Bunkový cyklus</a:t>
            </a:r>
          </a:p>
        </p:txBody>
      </p:sp>
      <p:pic>
        <p:nvPicPr>
          <p:cNvPr id="5" name="Obrázok 4" descr="Obrázok, na ktorom je objekt, bublina&#10;&#10;Popis sa automaticky vygeneroval">
            <a:extLst>
              <a:ext uri="{FF2B5EF4-FFF2-40B4-BE49-F238E27FC236}">
                <a16:creationId xmlns:a16="http://schemas.microsoft.com/office/drawing/2014/main" xmlns="" id="{DBE54BDD-DB3C-4E83-8729-92132938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49" y="2548602"/>
            <a:ext cx="5772151" cy="4329113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4CB67FA-2376-4777-BF82-E3339C17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1488613"/>
            <a:ext cx="8596668" cy="3880773"/>
          </a:xfrm>
        </p:spPr>
        <p:txBody>
          <a:bodyPr>
            <a:noAutofit/>
          </a:bodyPr>
          <a:lstStyle/>
          <a:p>
            <a:r>
              <a:rPr lang="sk-SK" sz="2000" dirty="0"/>
              <a:t>Bunka sa rozmnožuje usporiadaným sledom fyziologických procesov, počas ktorých zdvojí svoj obsah a potom sa rozdelí na dve bunky.</a:t>
            </a:r>
          </a:p>
          <a:p>
            <a:r>
              <a:rPr lang="sk-SK" sz="2000" dirty="0"/>
              <a:t>Tento proces zdvojenia a delenia nazývame </a:t>
            </a:r>
            <a:r>
              <a:rPr lang="sk-SK" sz="2000" b="1" i="1" dirty="0">
                <a:solidFill>
                  <a:schemeClr val="accent2">
                    <a:lumMod val="75000"/>
                  </a:schemeClr>
                </a:solidFill>
              </a:rPr>
              <a:t>bunkový cyklus.</a:t>
            </a:r>
          </a:p>
          <a:p>
            <a:r>
              <a:rPr lang="sk-SK" sz="2000" b="1" dirty="0">
                <a:solidFill>
                  <a:schemeClr val="tx1"/>
                </a:solidFill>
              </a:rPr>
              <a:t>Dĺžka trvania bunkového cyklu </a:t>
            </a:r>
            <a:r>
              <a:rPr lang="sk-SK" sz="2000" b="1" i="1" dirty="0">
                <a:solidFill>
                  <a:schemeClr val="accent2">
                    <a:lumMod val="75000"/>
                  </a:schemeClr>
                </a:solidFill>
              </a:rPr>
              <a:t>– generačný čas. </a:t>
            </a:r>
          </a:p>
          <a:p>
            <a:r>
              <a:rPr lang="sk-SK" sz="2000" dirty="0"/>
              <a:t>Bunkový cyklus prebieha v dvoch etapách:</a:t>
            </a:r>
          </a:p>
          <a:p>
            <a:pPr lvl="1"/>
            <a:r>
              <a:rPr lang="sk-SK" sz="2000" b="1" dirty="0"/>
              <a:t>1. INTERFÁZA</a:t>
            </a:r>
          </a:p>
          <a:p>
            <a:pPr lvl="1"/>
            <a:r>
              <a:rPr lang="sk-SK" sz="2000" b="1" dirty="0"/>
              <a:t>2. BUNKOVÉ DELENIE</a:t>
            </a:r>
          </a:p>
        </p:txBody>
      </p:sp>
    </p:spTree>
    <p:extLst>
      <p:ext uri="{BB962C8B-B14F-4D97-AF65-F5344CB8AC3E}">
        <p14:creationId xmlns:p14="http://schemas.microsoft.com/office/powerpoint/2010/main" val="383503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DFB660D-1569-4929-A762-7EB79BCF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</a:t>
            </a:r>
            <a:r>
              <a:rPr lang="sk-SK" dirty="0" err="1"/>
              <a:t>Interfáza</a:t>
            </a:r>
            <a:r>
              <a:rPr lang="sk-SK" dirty="0"/>
              <a:t> </a:t>
            </a:r>
          </a:p>
        </p:txBody>
      </p:sp>
      <p:pic>
        <p:nvPicPr>
          <p:cNvPr id="5" name="Zástupný objekt pre obsah 4" descr="Obrázok, na ktorom je kompaktný disk&#10;&#10;Popis sa automaticky vygeneroval">
            <a:extLst>
              <a:ext uri="{FF2B5EF4-FFF2-40B4-BE49-F238E27FC236}">
                <a16:creationId xmlns:a16="http://schemas.microsoft.com/office/drawing/2014/main" xmlns="" id="{19B19D6A-531B-4C94-BFD5-473B9CFAD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0310" y="1270000"/>
            <a:ext cx="4795216" cy="4699526"/>
          </a:xfrm>
        </p:spPr>
      </p:pic>
      <p:sp>
        <p:nvSpPr>
          <p:cNvPr id="10" name="Zástupný objekt pre obsah 9">
            <a:extLst>
              <a:ext uri="{FF2B5EF4-FFF2-40B4-BE49-F238E27FC236}">
                <a16:creationId xmlns:a16="http://schemas.microsoft.com/office/drawing/2014/main" xmlns="" id="{4F293990-4874-4D5B-9C1F-4346F620A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6474" y="1623484"/>
            <a:ext cx="5559526" cy="4624916"/>
          </a:xfrm>
        </p:spPr>
        <p:txBody>
          <a:bodyPr>
            <a:normAutofit lnSpcReduction="10000"/>
          </a:bodyPr>
          <a:lstStyle/>
          <a:p>
            <a:r>
              <a:rPr lang="sk-SK" sz="2400" dirty="0"/>
              <a:t>G1- fáza</a:t>
            </a:r>
          </a:p>
          <a:p>
            <a:pPr lvl="1"/>
            <a:r>
              <a:rPr lang="sk-SK" sz="2000" dirty="0"/>
              <a:t>Začína vznikom bunky</a:t>
            </a:r>
          </a:p>
          <a:p>
            <a:pPr lvl="1"/>
            <a:r>
              <a:rPr lang="sk-SK" sz="2000" dirty="0"/>
              <a:t>Bunka je metabolicky aktívna</a:t>
            </a:r>
          </a:p>
          <a:p>
            <a:pPr lvl="1"/>
            <a:r>
              <a:rPr lang="sk-SK" sz="2000" dirty="0"/>
              <a:t>Intenzívne prebieha tvorba bielkovín a RNA</a:t>
            </a:r>
          </a:p>
          <a:p>
            <a:pPr lvl="1"/>
            <a:r>
              <a:rPr lang="sk-SK" sz="2000" dirty="0"/>
              <a:t>Hromadia sa nukleotidy</a:t>
            </a:r>
          </a:p>
          <a:p>
            <a:pPr lvl="1"/>
            <a:r>
              <a:rPr lang="sk-SK" sz="2000" i="1" dirty="0"/>
              <a:t>Bunka rastie a dopĺňa si </a:t>
            </a:r>
            <a:r>
              <a:rPr lang="sk-SK" sz="2000" i="1" dirty="0" err="1"/>
              <a:t>organely</a:t>
            </a:r>
            <a:r>
              <a:rPr lang="sk-SK" sz="2000" i="1" dirty="0"/>
              <a:t>.</a:t>
            </a:r>
          </a:p>
          <a:p>
            <a:pPr lvl="1"/>
            <a:r>
              <a:rPr lang="sk-SK" sz="2000" dirty="0"/>
              <a:t>Regulačné mechanizmy </a:t>
            </a:r>
            <a:r>
              <a:rPr lang="sk-SK" sz="2000" i="1" dirty="0"/>
              <a:t>– </a:t>
            </a:r>
            <a:r>
              <a:rPr lang="sk-SK" sz="2000" dirty="0"/>
              <a:t>zabezpečujú vhodný počet buniek</a:t>
            </a:r>
          </a:p>
          <a:p>
            <a:pPr lvl="2"/>
            <a:r>
              <a:rPr lang="sk-SK" sz="1800" dirty="0"/>
              <a:t>Chemické látky</a:t>
            </a:r>
          </a:p>
          <a:p>
            <a:pPr lvl="3"/>
            <a:r>
              <a:rPr lang="sk-SK" sz="1600" dirty="0"/>
              <a:t>Stimulátory</a:t>
            </a:r>
          </a:p>
          <a:p>
            <a:pPr lvl="3"/>
            <a:r>
              <a:rPr lang="sk-SK" sz="1600" dirty="0"/>
              <a:t>Inhibítory</a:t>
            </a:r>
          </a:p>
          <a:p>
            <a:pPr marL="1371600" lvl="3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647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xmlns="" id="{CDA242D9-99B4-489C-AF74-63E4486C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Interfáza</a:t>
            </a:r>
            <a:r>
              <a:rPr lang="sk-SK" dirty="0"/>
              <a:t> </a:t>
            </a: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xmlns="" id="{E306741C-FDEF-4EAE-A17C-BC365715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052" y="1683027"/>
            <a:ext cx="4956313" cy="4836560"/>
          </a:xfrm>
        </p:spPr>
        <p:txBody>
          <a:bodyPr>
            <a:normAutofit/>
          </a:bodyPr>
          <a:lstStyle/>
          <a:p>
            <a:r>
              <a:rPr lang="sk-SK" sz="2400" dirty="0"/>
              <a:t>S fáza</a:t>
            </a:r>
          </a:p>
          <a:p>
            <a:pPr lvl="1"/>
            <a:r>
              <a:rPr lang="sk-SK" sz="2000" dirty="0"/>
              <a:t>Zdvojenie genetickej informácie</a:t>
            </a:r>
          </a:p>
          <a:p>
            <a:pPr lvl="1"/>
            <a:r>
              <a:rPr lang="sk-SK" sz="2000" dirty="0"/>
              <a:t>Prebieha </a:t>
            </a:r>
            <a:r>
              <a:rPr lang="sk-SK" sz="2000" dirty="0" err="1"/>
              <a:t>repilkácia</a:t>
            </a:r>
            <a:r>
              <a:rPr lang="sk-SK" sz="2000" dirty="0"/>
              <a:t> DNA , tvorba RNA a nastáva zdvojenie jadrových chromozómov</a:t>
            </a:r>
          </a:p>
          <a:p>
            <a:pPr lvl="1"/>
            <a:r>
              <a:rPr lang="sk-SK" sz="2000" dirty="0"/>
              <a:t>Zdvojené chromozómy zostávajú spojené v mieste </a:t>
            </a:r>
            <a:r>
              <a:rPr lang="sk-SK" sz="2000" dirty="0" err="1"/>
              <a:t>centroméry</a:t>
            </a:r>
            <a:endParaRPr lang="sk-SK" sz="2000" dirty="0"/>
          </a:p>
          <a:p>
            <a:pPr lvl="1"/>
            <a:r>
              <a:rPr lang="sk-SK" sz="2000" dirty="0"/>
              <a:t>Zdvojí sa aj </a:t>
            </a:r>
            <a:r>
              <a:rPr lang="sk-SK" sz="2000" dirty="0" err="1"/>
              <a:t>centrozóm</a:t>
            </a:r>
            <a:r>
              <a:rPr lang="sk-SK" sz="2000" dirty="0"/>
              <a:t> (centriola)</a:t>
            </a:r>
          </a:p>
        </p:txBody>
      </p:sp>
      <p:pic>
        <p:nvPicPr>
          <p:cNvPr id="11" name="Zástupný objekt pre obsah 10" descr="Obrázok, na ktorom je kompaktný disk&#10;&#10;Popis sa automaticky vygeneroval">
            <a:extLst>
              <a:ext uri="{FF2B5EF4-FFF2-40B4-BE49-F238E27FC236}">
                <a16:creationId xmlns:a16="http://schemas.microsoft.com/office/drawing/2014/main" xmlns="" id="{7AACC237-8C07-4843-BAFD-C75F5A431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31530" y="2160589"/>
            <a:ext cx="3960470" cy="3881437"/>
          </a:xfr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6507413B-0C9C-4AC5-AAD6-302BC9C8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79" y="755921"/>
            <a:ext cx="2809336" cy="28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2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4EA36F1-5952-45AE-8CF3-55687C8C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Interfáza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4B4379E-6CF3-49FF-B077-7DF65773A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G2 – fáza</a:t>
            </a:r>
          </a:p>
          <a:p>
            <a:pPr lvl="1"/>
            <a:r>
              <a:rPr lang="sk-SK" sz="2000" dirty="0"/>
              <a:t>Bunka sa pripravuje na delenie</a:t>
            </a:r>
          </a:p>
          <a:p>
            <a:pPr lvl="1"/>
            <a:r>
              <a:rPr lang="sk-SK" sz="2000" dirty="0"/>
              <a:t>Delia sa aj </a:t>
            </a:r>
            <a:r>
              <a:rPr lang="sk-SK" sz="2000" dirty="0" err="1"/>
              <a:t>mitochondire</a:t>
            </a:r>
            <a:r>
              <a:rPr lang="sk-SK" sz="2000" dirty="0"/>
              <a:t>, </a:t>
            </a:r>
            <a:r>
              <a:rPr lang="sk-SK" sz="2000" dirty="0" err="1"/>
              <a:t>plastidy</a:t>
            </a:r>
            <a:endParaRPr lang="sk-SK" sz="2000" dirty="0"/>
          </a:p>
          <a:p>
            <a:pPr lvl="1"/>
            <a:r>
              <a:rPr lang="sk-SK" sz="2000" dirty="0"/>
              <a:t>Ostatné </a:t>
            </a:r>
            <a:r>
              <a:rPr lang="sk-SK" sz="2000" dirty="0" err="1"/>
              <a:t>organely</a:t>
            </a:r>
            <a:r>
              <a:rPr lang="sk-SK" sz="2000" dirty="0"/>
              <a:t> (</a:t>
            </a:r>
            <a:r>
              <a:rPr lang="sk-SK" sz="2000" dirty="0" err="1"/>
              <a:t>Golgiho</a:t>
            </a:r>
            <a:r>
              <a:rPr lang="sk-SK" sz="2000" dirty="0"/>
              <a:t> aparát, ER)  sa </a:t>
            </a:r>
            <a:r>
              <a:rPr lang="sk-SK" sz="2000" dirty="0" err="1"/>
              <a:t>rozpadáajú</a:t>
            </a:r>
            <a:r>
              <a:rPr lang="sk-SK" sz="2000" dirty="0"/>
              <a:t> na fragmenty</a:t>
            </a:r>
          </a:p>
          <a:p>
            <a:pPr lvl="1"/>
            <a:r>
              <a:rPr lang="sk-SK" sz="2000" dirty="0"/>
              <a:t>Nastáva </a:t>
            </a:r>
            <a:r>
              <a:rPr lang="sk-SK" sz="2000" b="1" dirty="0" err="1">
                <a:solidFill>
                  <a:schemeClr val="accent1">
                    <a:lumMod val="50000"/>
                  </a:schemeClr>
                </a:solidFill>
              </a:rPr>
              <a:t>špiralizácia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dirty="0">
                <a:solidFill>
                  <a:schemeClr val="accent1">
                    <a:lumMod val="50000"/>
                  </a:schemeClr>
                </a:solidFill>
              </a:rPr>
              <a:t>chromozómov</a:t>
            </a:r>
          </a:p>
        </p:txBody>
      </p:sp>
      <p:pic>
        <p:nvPicPr>
          <p:cNvPr id="6" name="Zástupný objekt pre obsah 5" descr="Obrázok, na ktorom je kompaktný disk&#10;&#10;Popis sa automaticky vygeneroval">
            <a:extLst>
              <a:ext uri="{FF2B5EF4-FFF2-40B4-BE49-F238E27FC236}">
                <a16:creationId xmlns:a16="http://schemas.microsoft.com/office/drawing/2014/main" xmlns="" id="{D5F8890E-1E61-4A37-B2AD-061FAC879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1145" y="1270000"/>
            <a:ext cx="3960470" cy="3881437"/>
          </a:xfrm>
        </p:spPr>
      </p:pic>
    </p:spTree>
    <p:extLst>
      <p:ext uri="{BB962C8B-B14F-4D97-AF65-F5344CB8AC3E}">
        <p14:creationId xmlns:p14="http://schemas.microsoft.com/office/powerpoint/2010/main" val="12143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1719C39-50D2-438F-B758-55223B32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xmlns="" id="{A6BD86BA-294D-4DD2-A6FD-A430ED01B9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2324" y="0"/>
            <a:ext cx="4845676" cy="6910056"/>
          </a:xfrm>
        </p:spPr>
      </p:pic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xmlns="" id="{65DD6438-9BAA-42A1-9A21-F7B00DA6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718" y="1488613"/>
            <a:ext cx="4184034" cy="3880773"/>
          </a:xfrm>
        </p:spPr>
        <p:txBody>
          <a:bodyPr/>
          <a:lstStyle/>
          <a:p>
            <a:r>
              <a:rPr lang="sk-SK" dirty="0"/>
              <a:t>Prebieha v 4 štádiách:</a:t>
            </a:r>
          </a:p>
          <a:p>
            <a:pPr lvl="1"/>
            <a:r>
              <a:rPr lang="sk-SK" dirty="0" err="1"/>
              <a:t>Profáza</a:t>
            </a:r>
            <a:endParaRPr lang="sk-SK" dirty="0"/>
          </a:p>
          <a:p>
            <a:pPr lvl="1"/>
            <a:r>
              <a:rPr lang="sk-SK" dirty="0" err="1"/>
              <a:t>Metafáza</a:t>
            </a:r>
            <a:endParaRPr lang="sk-SK" dirty="0"/>
          </a:p>
          <a:p>
            <a:pPr lvl="1"/>
            <a:r>
              <a:rPr lang="sk-SK" dirty="0" err="1"/>
              <a:t>Anafáza</a:t>
            </a:r>
            <a:endParaRPr lang="sk-SK" dirty="0"/>
          </a:p>
          <a:p>
            <a:pPr lvl="1"/>
            <a:r>
              <a:rPr lang="sk-SK" dirty="0" err="1"/>
              <a:t>telofáza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543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55FA60B-5E7F-4AAB-BF42-2A535A42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074DC5C-33D0-4893-BE51-76EE2C5C8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400" dirty="0" err="1"/>
              <a:t>Profáza</a:t>
            </a:r>
            <a:endParaRPr lang="sk-SK" sz="2400" dirty="0"/>
          </a:p>
          <a:p>
            <a:pPr lvl="1"/>
            <a:r>
              <a:rPr lang="sk-SK" sz="2000" dirty="0"/>
              <a:t>Na začiatku sa </a:t>
            </a:r>
            <a:r>
              <a:rPr lang="sk-SK" sz="2000" dirty="0" err="1"/>
              <a:t>centrozómy</a:t>
            </a:r>
            <a:r>
              <a:rPr lang="sk-SK" sz="2000" dirty="0"/>
              <a:t> od seba oddelia a pohybujú sa k opačným pólom bunky</a:t>
            </a:r>
          </a:p>
          <a:p>
            <a:pPr lvl="1"/>
            <a:r>
              <a:rPr lang="sk-SK" sz="2000" dirty="0"/>
              <a:t>Vytvára sa </a:t>
            </a:r>
            <a:r>
              <a:rPr lang="sk-SK" sz="2000" b="1" i="1" dirty="0" err="1">
                <a:solidFill>
                  <a:schemeClr val="accent1">
                    <a:lumMod val="50000"/>
                  </a:schemeClr>
                </a:solidFill>
              </a:rPr>
              <a:t>mitotické</a:t>
            </a:r>
            <a:r>
              <a:rPr lang="sk-SK" sz="2000" b="1" i="1" dirty="0">
                <a:solidFill>
                  <a:schemeClr val="accent1">
                    <a:lumMod val="50000"/>
                  </a:schemeClr>
                </a:solidFill>
              </a:rPr>
              <a:t> vretienko</a:t>
            </a:r>
          </a:p>
          <a:p>
            <a:pPr lvl="2"/>
            <a:r>
              <a:rPr lang="sk-SK" sz="1800" dirty="0"/>
              <a:t>Je zložené z </a:t>
            </a:r>
            <a:r>
              <a:rPr lang="sk-SK" sz="1800" dirty="0" err="1"/>
              <a:t>mikrotubulov</a:t>
            </a:r>
            <a:endParaRPr lang="sk-SK" sz="180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xmlns="" id="{4B1329E8-EFA7-477F-82D4-74B8E18C0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694822"/>
            <a:ext cx="4611757" cy="4743994"/>
          </a:xfrm>
        </p:spPr>
      </p:pic>
    </p:spTree>
    <p:extLst>
      <p:ext uri="{BB962C8B-B14F-4D97-AF65-F5344CB8AC3E}">
        <p14:creationId xmlns:p14="http://schemas.microsoft.com/office/powerpoint/2010/main" val="31786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DBA0EA1-CB08-4ECD-8FF9-A6C94B25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59FB11B-6F03-43FA-AA58-4E4BEF3C3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42087"/>
            <a:ext cx="4184035" cy="4499274"/>
          </a:xfrm>
        </p:spPr>
        <p:txBody>
          <a:bodyPr>
            <a:normAutofit/>
          </a:bodyPr>
          <a:lstStyle/>
          <a:p>
            <a:r>
              <a:rPr lang="sk-SK" sz="2400" dirty="0" err="1"/>
              <a:t>Metafáza</a:t>
            </a:r>
            <a:endParaRPr lang="sk-SK" sz="2400" dirty="0"/>
          </a:p>
          <a:p>
            <a:r>
              <a:rPr lang="sk-SK" sz="2400" dirty="0"/>
              <a:t>Chromozómy sa začnú pohybovať až sa usporiadajú v</a:t>
            </a:r>
            <a:r>
              <a:rPr lang="sk-SK" sz="2400" b="1" dirty="0"/>
              <a:t> rovníkovej rovine bunky</a:t>
            </a:r>
          </a:p>
          <a:p>
            <a:r>
              <a:rPr lang="sk-SK" sz="2400" dirty="0"/>
              <a:t>-&gt; vytvoria </a:t>
            </a:r>
            <a:r>
              <a:rPr lang="sk-SK" sz="2400" b="1" dirty="0" err="1"/>
              <a:t>metafázovú</a:t>
            </a:r>
            <a:r>
              <a:rPr lang="sk-SK" sz="2400" b="1" dirty="0"/>
              <a:t> doštičku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xmlns="" id="{311366F8-E357-4381-8DE5-C758B4A05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0626" y="1542087"/>
            <a:ext cx="4460052" cy="4706313"/>
          </a:xfrm>
        </p:spPr>
      </p:pic>
    </p:spTree>
    <p:extLst>
      <p:ext uri="{BB962C8B-B14F-4D97-AF65-F5344CB8AC3E}">
        <p14:creationId xmlns:p14="http://schemas.microsoft.com/office/powerpoint/2010/main" val="428152442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313</Words>
  <Application>Microsoft Office PowerPoint</Application>
  <PresentationFormat>Vlastná</PresentationFormat>
  <Paragraphs>64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Fazeta</vt:lpstr>
      <vt:lpstr>Bunkový cyklus</vt:lpstr>
      <vt:lpstr>Prezentácia programu PowerPoint</vt:lpstr>
      <vt:lpstr>Bunkový cyklus</vt:lpstr>
      <vt:lpstr>1. Interfáza </vt:lpstr>
      <vt:lpstr>Interfáza </vt:lpstr>
      <vt:lpstr>Interfáza</vt:lpstr>
      <vt:lpstr>2. Bunkové delenie</vt:lpstr>
      <vt:lpstr>2. Bunkové delenie</vt:lpstr>
      <vt:lpstr>2. Bunkové delenie</vt:lpstr>
      <vt:lpstr>2. Bunkové delenie</vt:lpstr>
      <vt:lpstr>2. Bunkové delenie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Bunkový cyklus</dc:title>
  <dc:creator>Vlčica Dravá</dc:creator>
  <cp:lastModifiedBy>ucitel</cp:lastModifiedBy>
  <cp:revision>17</cp:revision>
  <dcterms:created xsi:type="dcterms:W3CDTF">2018-12-06T19:38:46Z</dcterms:created>
  <dcterms:modified xsi:type="dcterms:W3CDTF">2023-12-14T07:27:12Z</dcterms:modified>
</cp:coreProperties>
</file>