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74" r:id="rId6"/>
    <p:sldId id="259" r:id="rId7"/>
    <p:sldId id="261" r:id="rId8"/>
    <p:sldId id="262" r:id="rId9"/>
    <p:sldId id="263" r:id="rId10"/>
    <p:sldId id="264" r:id="rId11"/>
    <p:sldId id="275" r:id="rId12"/>
    <p:sldId id="260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6" r:id="rId21"/>
    <p:sldId id="272" r:id="rId22"/>
    <p:sldId id="278" r:id="rId23"/>
    <p:sldId id="273" r:id="rId2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>
      <p:cViewPr varScale="1">
        <p:scale>
          <a:sx n="62" d="100"/>
          <a:sy n="62" d="100"/>
        </p:scale>
        <p:origin x="67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BECE3-1F52-41B7-B01D-2DB3464071BB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k-SK" sz="9600" b="1" dirty="0"/>
              <a:t>MAPY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DRUHY MÁP</a:t>
            </a:r>
          </a:p>
        </p:txBody>
      </p:sp>
      <p:sp>
        <p:nvSpPr>
          <p:cNvPr id="5" name="BlokTextu 4"/>
          <p:cNvSpPr txBox="1"/>
          <p:nvPr/>
        </p:nvSpPr>
        <p:spPr>
          <a:xfrm rot="16200000">
            <a:off x="-609387" y="3497819"/>
            <a:ext cx="2594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/>
              <a:t>Politické mapy</a:t>
            </a:r>
          </a:p>
        </p:txBody>
      </p:sp>
      <p:pic>
        <p:nvPicPr>
          <p:cNvPr id="7" name="Zástupný symbol obsahu 6" descr="6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5499"/>
          <a:stretch>
            <a:fillRect/>
          </a:stretch>
        </p:blipFill>
        <p:spPr>
          <a:xfrm>
            <a:off x="1115616" y="1201922"/>
            <a:ext cx="7488832" cy="513083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DRUHY MÁP</a:t>
            </a:r>
          </a:p>
        </p:txBody>
      </p:sp>
      <p:sp>
        <p:nvSpPr>
          <p:cNvPr id="5" name="BlokTextu 4"/>
          <p:cNvSpPr txBox="1"/>
          <p:nvPr/>
        </p:nvSpPr>
        <p:spPr>
          <a:xfrm rot="16200000">
            <a:off x="-197990" y="3497819"/>
            <a:ext cx="1771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err="1"/>
              <a:t>Autoatlas</a:t>
            </a:r>
            <a:endParaRPr lang="sk-SK" sz="3200" dirty="0"/>
          </a:p>
        </p:txBody>
      </p:sp>
      <p:pic>
        <p:nvPicPr>
          <p:cNvPr id="8" name="Zástupný symbol obsahu 7" descr="0101234%20CR%20atlas%20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1285860"/>
            <a:ext cx="7707356" cy="5038684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MIERKA MAPY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/>
          <a:lstStyle/>
          <a:p>
            <a:r>
              <a:rPr lang="sk-SK" b="1" dirty="0"/>
              <a:t>Mierka mapy</a:t>
            </a:r>
            <a:r>
              <a:rPr lang="sk-SK" dirty="0"/>
              <a:t> udáva pomer zmenšenia dĺžky meranej na mape k dĺžke v skutočnosti. </a:t>
            </a:r>
          </a:p>
        </p:txBody>
      </p:sp>
      <p:pic>
        <p:nvPicPr>
          <p:cNvPr id="4" name="Obrázok 3" descr="slovensk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2428868"/>
            <a:ext cx="7072330" cy="4314121"/>
          </a:xfrm>
          <a:prstGeom prst="rect">
            <a:avLst/>
          </a:prstGeom>
        </p:spPr>
      </p:pic>
      <p:sp>
        <p:nvSpPr>
          <p:cNvPr id="5" name="Ovál 4"/>
          <p:cNvSpPr/>
          <p:nvPr/>
        </p:nvSpPr>
        <p:spPr>
          <a:xfrm>
            <a:off x="1071538" y="2428868"/>
            <a:ext cx="1928826" cy="5000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cap="all" dirty="0"/>
              <a:t>Typy mierok</a:t>
            </a:r>
            <a:endParaRPr lang="sk-SK" cap="all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b="1" dirty="0"/>
              <a:t>Číselná mierka</a:t>
            </a:r>
            <a:endParaRPr lang="sk-SK" dirty="0"/>
          </a:p>
          <a:p>
            <a:r>
              <a:rPr lang="sk-SK" dirty="0"/>
              <a:t>Číselná mierka udáva, koľkokrát je dĺžka odmeraná na mape zmenšená. </a:t>
            </a:r>
          </a:p>
          <a:p>
            <a:r>
              <a:rPr lang="sk-SK" dirty="0"/>
              <a:t>Udáva sa pomerom </a:t>
            </a:r>
            <a:r>
              <a:rPr lang="sk-SK" b="1" dirty="0"/>
              <a:t>1 : M</a:t>
            </a:r>
            <a:r>
              <a:rPr lang="sk-SK" dirty="0"/>
              <a:t>, kde </a:t>
            </a:r>
            <a:r>
              <a:rPr lang="sk-SK" b="1" dirty="0"/>
              <a:t>M</a:t>
            </a:r>
            <a:r>
              <a:rPr lang="sk-SK" dirty="0"/>
              <a:t> je mierkové číslo. </a:t>
            </a:r>
          </a:p>
          <a:p>
            <a:r>
              <a:rPr lang="sk-SK" dirty="0" err="1"/>
              <a:t>napr</a:t>
            </a:r>
            <a:r>
              <a:rPr lang="sk-SK" dirty="0"/>
              <a:t>: </a:t>
            </a:r>
            <a:r>
              <a:rPr lang="sk-SK" b="1" dirty="0">
                <a:solidFill>
                  <a:srgbClr val="FF0000"/>
                </a:solidFill>
              </a:rPr>
              <a:t>1 : 1 500 000 </a:t>
            </a:r>
            <a:r>
              <a:rPr lang="sk-SK" dirty="0"/>
              <a:t>znamená, že 1 cm na mape je 1 500 000 cm v skutočnosti (pretože nás najčastejšie zaujíma skutočná vzdialenosť v kilometroch, stačí oddeliť päť posledných núl a dostaneme vzdialenosť v kilometroch, čiže 1 cm na mape je 15 km).</a:t>
            </a:r>
          </a:p>
          <a:p>
            <a:endParaRPr lang="sk-SK" dirty="0"/>
          </a:p>
          <a:p>
            <a:endParaRPr lang="sk-SK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PRÍKLAD – </a:t>
            </a:r>
            <a:r>
              <a:rPr lang="sk-SK" sz="4000" b="1" dirty="0"/>
              <a:t>doplň tabuľku</a:t>
            </a:r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Mapová mierka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 cm na mape sa rovná v skutočnosti v teréne</a:t>
                      </a:r>
                    </a:p>
                    <a:p>
                      <a:r>
                        <a:rPr lang="sk-SK" dirty="0"/>
                        <a:t>(v 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 km v teréne sa rovná na mape</a:t>
                      </a:r>
                    </a:p>
                    <a:p>
                      <a:r>
                        <a:rPr lang="sk-SK" dirty="0"/>
                        <a:t>(v cm)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1 :</a:t>
                      </a:r>
                      <a:r>
                        <a:rPr lang="sk-SK" baseline="0" dirty="0"/>
                        <a:t> 12 500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0,125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0,25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1 : 50 000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0,75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1 :500 000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500034" y="5500702"/>
            <a:ext cx="8574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POZN.: </a:t>
            </a:r>
            <a:r>
              <a:rPr lang="sk-SK" dirty="0"/>
              <a:t>Pokiaľ vynásobíme dĺžku na mape mierkovým číslom, získame dĺžku v skutočnosti. </a:t>
            </a:r>
          </a:p>
          <a:p>
            <a:r>
              <a:rPr lang="sk-SK" dirty="0"/>
              <a:t>Pokiaľ vynásobíme dĺžku v skutočnosti mierkou, dostávame dĺžku na mape.</a:t>
            </a:r>
          </a:p>
        </p:txBody>
      </p:sp>
      <p:graphicFrame>
        <p:nvGraphicFramePr>
          <p:cNvPr id="6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500034" y="1643050"/>
          <a:ext cx="82296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Mapová mierka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 cm na mape sa rovná v skutočnosti v teréne</a:t>
                      </a:r>
                    </a:p>
                    <a:p>
                      <a:r>
                        <a:rPr lang="sk-SK" dirty="0"/>
                        <a:t>(v 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 km v teréne sa rovná na mape</a:t>
                      </a:r>
                    </a:p>
                    <a:p>
                      <a:r>
                        <a:rPr lang="sk-SK" dirty="0"/>
                        <a:t>(v cm)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1 :</a:t>
                      </a:r>
                      <a:r>
                        <a:rPr lang="sk-SK" baseline="0" dirty="0"/>
                        <a:t> 12 500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0,125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8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sk-SK" baseline="0" dirty="0">
                          <a:solidFill>
                            <a:srgbClr val="FF0000"/>
                          </a:solidFill>
                        </a:rPr>
                        <a:t> : 25 000</a:t>
                      </a:r>
                      <a:endParaRPr lang="sk-S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0,25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1 : 50 000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0,5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2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sk-SK" baseline="0" dirty="0">
                          <a:solidFill>
                            <a:srgbClr val="FF0000"/>
                          </a:solidFill>
                        </a:rPr>
                        <a:t> : 75 000</a:t>
                      </a:r>
                      <a:endParaRPr lang="sk-S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0,75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1,33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1 : 100 000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1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1 :500 000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5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0,2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1 : 1 000 </a:t>
                      </a:r>
                      <a:r>
                        <a:rPr lang="sk-SK" dirty="0" err="1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sk-S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0,1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cap="all" dirty="0"/>
              <a:t>Typy mierok</a:t>
            </a:r>
            <a:endParaRPr lang="sk-SK" cap="all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b="1" dirty="0"/>
              <a:t>Grafická mierka</a:t>
            </a:r>
            <a:endParaRPr lang="sk-SK" dirty="0"/>
          </a:p>
          <a:p>
            <a:r>
              <a:rPr lang="sk-SK" dirty="0"/>
              <a:t>Na mape nájdeme veľmi často aj grafické znázornenie mierky. </a:t>
            </a:r>
          </a:p>
          <a:p>
            <a:r>
              <a:rPr lang="sk-SK" dirty="0"/>
              <a:t>Pokiaľ si prenesieme toto grafické znázornenie na úzky prúžok papiera, môžeme podľa neho jednoduchým nanášaním na mape pomerne presne merať vzdialenosti.</a:t>
            </a:r>
          </a:p>
          <a:p>
            <a:endParaRPr lang="sk-SK" dirty="0"/>
          </a:p>
        </p:txBody>
      </p:sp>
      <p:pic>
        <p:nvPicPr>
          <p:cNvPr id="4" name="Obrázok 3" descr="Graphical_scal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5429264"/>
            <a:ext cx="6786610" cy="785818"/>
          </a:xfrm>
          <a:prstGeom prst="rect">
            <a:avLst/>
          </a:prstGeom>
        </p:spPr>
      </p:pic>
      <p:pic>
        <p:nvPicPr>
          <p:cNvPr id="5" name="Obrázok 4" descr="mierk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5257814"/>
            <a:ext cx="6715172" cy="1343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TYPY MÁP PODĽA MIERKY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/>
          <a:lstStyle/>
          <a:p>
            <a:r>
              <a:rPr lang="sk-SK" b="1" dirty="0"/>
              <a:t>Mapy veľkej mierky </a:t>
            </a:r>
            <a:r>
              <a:rPr lang="sk-SK" dirty="0"/>
              <a:t>– podrobné</a:t>
            </a:r>
          </a:p>
          <a:p>
            <a:pPr>
              <a:buNone/>
            </a:pPr>
            <a:r>
              <a:rPr lang="sk-SK" dirty="0"/>
              <a:t>	mierka väčšia než 1 : 200 000</a:t>
            </a:r>
          </a:p>
        </p:txBody>
      </p:sp>
      <p:pic>
        <p:nvPicPr>
          <p:cNvPr id="4" name="Obrázok 3" descr="map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2" y="2547312"/>
            <a:ext cx="4484670" cy="4017519"/>
          </a:xfrm>
          <a:prstGeom prst="rect">
            <a:avLst/>
          </a:prstGeom>
        </p:spPr>
      </p:pic>
      <p:pic>
        <p:nvPicPr>
          <p:cNvPr id="5" name="Obrázok 4" descr="slovensky-raj-1-50-0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571744"/>
            <a:ext cx="2733678" cy="399885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TYPY MÁP PODĽA MIERKY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/>
          <a:lstStyle/>
          <a:p>
            <a:r>
              <a:rPr lang="sk-SK" b="1" dirty="0"/>
              <a:t>Mapy strednej mierky </a:t>
            </a:r>
            <a:r>
              <a:rPr lang="sk-SK" dirty="0"/>
              <a:t>– </a:t>
            </a:r>
          </a:p>
          <a:p>
            <a:pPr>
              <a:buNone/>
            </a:pPr>
            <a:r>
              <a:rPr lang="sk-SK" dirty="0"/>
              <a:t>	 1 : 200 000 až 1 : 1 000 </a:t>
            </a:r>
            <a:r>
              <a:rPr lang="sk-SK" dirty="0" err="1"/>
              <a:t>000</a:t>
            </a:r>
            <a:endParaRPr lang="sk-SK" dirty="0"/>
          </a:p>
        </p:txBody>
      </p:sp>
      <p:pic>
        <p:nvPicPr>
          <p:cNvPr id="6" name="Obrázok 5" descr="24.jpg"/>
          <p:cNvPicPr>
            <a:picLocks noChangeAspect="1"/>
          </p:cNvPicPr>
          <p:nvPr/>
        </p:nvPicPr>
        <p:blipFill>
          <a:blip r:embed="rId2"/>
          <a:srcRect l="2187" t="4392" r="2187" b="3009"/>
          <a:stretch>
            <a:fillRect/>
          </a:stretch>
        </p:blipFill>
        <p:spPr>
          <a:xfrm>
            <a:off x="1428728" y="2571744"/>
            <a:ext cx="6083959" cy="3996326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1500166" y="6143644"/>
            <a:ext cx="164307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1 : 200 000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TYPY MÁP PODĽA MIERKY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r>
              <a:rPr lang="sk-SK" b="1" dirty="0"/>
              <a:t>Mapy malej mierky </a:t>
            </a:r>
            <a:r>
              <a:rPr lang="sk-SK" dirty="0"/>
              <a:t>– veľké skreslenia</a:t>
            </a:r>
          </a:p>
          <a:p>
            <a:pPr>
              <a:buNone/>
            </a:pPr>
            <a:r>
              <a:rPr lang="sk-SK" dirty="0"/>
              <a:t>	 mierka menšia než 1 : 1 000 </a:t>
            </a:r>
            <a:r>
              <a:rPr lang="sk-SK" dirty="0" err="1"/>
              <a:t>000</a:t>
            </a:r>
            <a:endParaRPr lang="sk-SK" dirty="0"/>
          </a:p>
        </p:txBody>
      </p:sp>
      <p:pic>
        <p:nvPicPr>
          <p:cNvPr id="4" name="Obrázok 3" descr="gCWTxicOUFVJOsfa.jpg"/>
          <p:cNvPicPr>
            <a:picLocks noChangeAspect="1"/>
          </p:cNvPicPr>
          <p:nvPr/>
        </p:nvPicPr>
        <p:blipFill>
          <a:blip r:embed="rId2"/>
          <a:srcRect l="1969" t="3844" r="1670"/>
          <a:stretch>
            <a:fillRect/>
          </a:stretch>
        </p:blipFill>
        <p:spPr>
          <a:xfrm>
            <a:off x="1285852" y="2428868"/>
            <a:ext cx="6643734" cy="4265086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3786182" y="6429396"/>
            <a:ext cx="164307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sk-SK" b="1" dirty="0"/>
              <a:t>1 : 12 000 </a:t>
            </a:r>
            <a:r>
              <a:rPr lang="sk-SK" b="1" dirty="0" err="1"/>
              <a:t>000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PRÍKLAD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Pracuj s atlasom: Vypočítaj vzdušnú vzdialenosť z BRATISLAVY do hlavných miest susedných štátov.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4" name="5-cípa hviezda 3"/>
          <p:cNvSpPr/>
          <p:nvPr/>
        </p:nvSpPr>
        <p:spPr>
          <a:xfrm>
            <a:off x="3857620" y="4214818"/>
            <a:ext cx="428628" cy="35719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3286116" y="4643446"/>
            <a:ext cx="164307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BRATISLAVA</a:t>
            </a:r>
          </a:p>
        </p:txBody>
      </p:sp>
      <p:cxnSp>
        <p:nvCxnSpPr>
          <p:cNvPr id="8" name="Rovná spojovacia šípka 7"/>
          <p:cNvCxnSpPr/>
          <p:nvPr/>
        </p:nvCxnSpPr>
        <p:spPr>
          <a:xfrm rot="5400000" flipH="1" flipV="1">
            <a:off x="4321967" y="3393281"/>
            <a:ext cx="785818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flipV="1">
            <a:off x="4572000" y="4000504"/>
            <a:ext cx="1857388" cy="3571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>
            <a:off x="4286248" y="5072074"/>
            <a:ext cx="571504" cy="3571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 rot="10800000" flipV="1">
            <a:off x="3286116" y="5072074"/>
            <a:ext cx="500066" cy="2143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rot="10800000">
            <a:off x="2857488" y="4071942"/>
            <a:ext cx="714380" cy="2857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kTextu 10"/>
          <p:cNvSpPr txBox="1"/>
          <p:nvPr/>
        </p:nvSpPr>
        <p:spPr>
          <a:xfrm>
            <a:off x="5143504" y="2857496"/>
            <a:ext cx="121444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Varšava</a:t>
            </a:r>
          </a:p>
          <a:p>
            <a:pPr algn="ctr"/>
            <a:r>
              <a:rPr lang="sk-SK" dirty="0"/>
              <a:t>530 km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6500826" y="3786190"/>
            <a:ext cx="121444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Kyjev</a:t>
            </a:r>
          </a:p>
          <a:p>
            <a:pPr algn="ctr"/>
            <a:r>
              <a:rPr lang="sk-SK" dirty="0"/>
              <a:t>1020 km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5000628" y="5357826"/>
            <a:ext cx="121444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Budapešť</a:t>
            </a:r>
          </a:p>
          <a:p>
            <a:pPr algn="ctr"/>
            <a:r>
              <a:rPr lang="sk-SK" dirty="0"/>
              <a:t>165 km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1571604" y="3357562"/>
            <a:ext cx="121444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Praha</a:t>
            </a:r>
          </a:p>
          <a:p>
            <a:pPr algn="ctr"/>
            <a:r>
              <a:rPr lang="sk-SK" dirty="0"/>
              <a:t>285 km</a:t>
            </a:r>
          </a:p>
        </p:txBody>
      </p:sp>
      <p:sp>
        <p:nvSpPr>
          <p:cNvPr id="18" name="BlokTextu 17"/>
          <p:cNvSpPr txBox="1"/>
          <p:nvPr/>
        </p:nvSpPr>
        <p:spPr>
          <a:xfrm>
            <a:off x="2071670" y="5286388"/>
            <a:ext cx="121444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Viedeň</a:t>
            </a:r>
          </a:p>
          <a:p>
            <a:pPr algn="ctr"/>
            <a:r>
              <a:rPr lang="sk-SK" dirty="0"/>
              <a:t>56 km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9788085781113.jpg"/>
          <p:cNvPicPr>
            <a:picLocks noChangeAspect="1"/>
          </p:cNvPicPr>
          <p:nvPr/>
        </p:nvPicPr>
        <p:blipFill>
          <a:blip r:embed="rId2" cstate="print"/>
          <a:srcRect b="21794"/>
          <a:stretch>
            <a:fillRect/>
          </a:stretch>
        </p:blipFill>
        <p:spPr>
          <a:xfrm>
            <a:off x="4247456" y="3861049"/>
            <a:ext cx="5021418" cy="2996952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MAPA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sk-SK" b="1" dirty="0"/>
              <a:t>Mapa</a:t>
            </a:r>
            <a:r>
              <a:rPr lang="sk-SK" dirty="0"/>
              <a:t> je zjednodušené zobrazenie priestoru, navigačná pomôcka</a:t>
            </a:r>
          </a:p>
          <a:p>
            <a:r>
              <a:rPr lang="sk-SK" dirty="0"/>
              <a:t>Je to zmenšený rovinný obraz Zeme alebo jej časti</a:t>
            </a:r>
          </a:p>
          <a:p>
            <a:r>
              <a:rPr lang="sk-SK" dirty="0"/>
              <a:t>Môžu byť aj priestorové (=plastické)</a:t>
            </a:r>
          </a:p>
        </p:txBody>
      </p:sp>
      <p:pic>
        <p:nvPicPr>
          <p:cNvPr id="4" name="Obrázok 3" descr="map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82395"/>
            <a:ext cx="4427984" cy="29756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/>
              <a:t>AZIMUT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546243"/>
            <a:ext cx="8229600" cy="4525963"/>
          </a:xfrm>
        </p:spPr>
        <p:txBody>
          <a:bodyPr/>
          <a:lstStyle/>
          <a:p>
            <a:r>
              <a:rPr lang="sk-SK" b="1" dirty="0"/>
              <a:t>Azimut</a:t>
            </a:r>
            <a:r>
              <a:rPr lang="sk-SK" dirty="0"/>
              <a:t> je orientovaný uhol v stupňoch (orientovaný znamená, že má definovaný smer merania v smere hodinových ručičiek), ktorý zviera určitý smer (pochodová os, smer k pozorovanému objektu, smer </a:t>
            </a:r>
          </a:p>
          <a:p>
            <a:pPr>
              <a:buNone/>
            </a:pPr>
            <a:r>
              <a:rPr lang="sk-SK" dirty="0"/>
              <a:t>	pohybu) od severného pólu.</a:t>
            </a:r>
          </a:p>
          <a:p>
            <a:r>
              <a:rPr lang="sk-SK" dirty="0"/>
              <a:t>Severný pól má azimut 0˚</a:t>
            </a:r>
          </a:p>
        </p:txBody>
      </p:sp>
      <p:pic>
        <p:nvPicPr>
          <p:cNvPr id="4" name="Obrázok 3" descr="azimu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4" y="3500438"/>
            <a:ext cx="2962275" cy="2828925"/>
          </a:xfrm>
          <a:prstGeom prst="rect">
            <a:avLst/>
          </a:prstGeom>
        </p:spPr>
      </p:pic>
      <p:cxnSp>
        <p:nvCxnSpPr>
          <p:cNvPr id="6" name="Rovná spojovacia šípka 5"/>
          <p:cNvCxnSpPr/>
          <p:nvPr/>
        </p:nvCxnSpPr>
        <p:spPr>
          <a:xfrm rot="5400000">
            <a:off x="6251587" y="4964917"/>
            <a:ext cx="1928032" cy="794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 rot="10800000">
            <a:off x="6215074" y="4929198"/>
            <a:ext cx="1928826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lokTextu 14"/>
          <p:cNvSpPr txBox="1"/>
          <p:nvPr/>
        </p:nvSpPr>
        <p:spPr>
          <a:xfrm>
            <a:off x="7072330" y="371475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S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7072330" y="592933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J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8143900" y="471488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V</a:t>
            </a:r>
          </a:p>
        </p:txBody>
      </p:sp>
      <p:sp>
        <p:nvSpPr>
          <p:cNvPr id="18" name="BlokTextu 17"/>
          <p:cNvSpPr txBox="1"/>
          <p:nvPr/>
        </p:nvSpPr>
        <p:spPr>
          <a:xfrm>
            <a:off x="5857884" y="471488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90EE63-F98B-4E52-9883-B328D376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89F9288-157C-4255-A8C6-5D668A3B9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355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PRÍKLAD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Pracuj s atlasom: Vypočítaj azimut z BRATISLAVY do hlavných miest susedných štátov.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4" name="5-cípa hviezda 3"/>
          <p:cNvSpPr/>
          <p:nvPr/>
        </p:nvSpPr>
        <p:spPr>
          <a:xfrm>
            <a:off x="3857620" y="4214818"/>
            <a:ext cx="428628" cy="35719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3286116" y="4643446"/>
            <a:ext cx="164307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BRATISLAVA</a:t>
            </a:r>
          </a:p>
        </p:txBody>
      </p:sp>
      <p:cxnSp>
        <p:nvCxnSpPr>
          <p:cNvPr id="8" name="Rovná spojovacia šípka 7"/>
          <p:cNvCxnSpPr/>
          <p:nvPr/>
        </p:nvCxnSpPr>
        <p:spPr>
          <a:xfrm rot="5400000" flipH="1" flipV="1">
            <a:off x="4321967" y="3393281"/>
            <a:ext cx="785818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flipV="1">
            <a:off x="4572000" y="4000504"/>
            <a:ext cx="1857388" cy="3571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>
            <a:off x="4286248" y="5072074"/>
            <a:ext cx="571504" cy="3571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 rot="10800000" flipV="1">
            <a:off x="3286116" y="5072074"/>
            <a:ext cx="500066" cy="2143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rot="10800000">
            <a:off x="2857488" y="4071942"/>
            <a:ext cx="714380" cy="2857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kTextu 10"/>
          <p:cNvSpPr txBox="1"/>
          <p:nvPr/>
        </p:nvSpPr>
        <p:spPr>
          <a:xfrm>
            <a:off x="5143504" y="2857496"/>
            <a:ext cx="121444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Varšava</a:t>
            </a:r>
          </a:p>
          <a:p>
            <a:pPr algn="ctr"/>
            <a:r>
              <a:rPr lang="sk-SK" dirty="0"/>
              <a:t>30°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6500826" y="3786190"/>
            <a:ext cx="121444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Kyjev</a:t>
            </a:r>
          </a:p>
          <a:p>
            <a:pPr algn="ctr"/>
            <a:r>
              <a:rPr lang="sk-SK" dirty="0"/>
              <a:t>70°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5000628" y="5357826"/>
            <a:ext cx="121444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Budapešť</a:t>
            </a:r>
          </a:p>
          <a:p>
            <a:pPr algn="ctr"/>
            <a:r>
              <a:rPr lang="sk-SK" dirty="0"/>
              <a:t>120°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1571604" y="3357562"/>
            <a:ext cx="121444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Praha</a:t>
            </a:r>
          </a:p>
          <a:p>
            <a:pPr algn="ctr"/>
            <a:r>
              <a:rPr lang="sk-SK" dirty="0"/>
              <a:t>320°</a:t>
            </a:r>
          </a:p>
        </p:txBody>
      </p:sp>
      <p:sp>
        <p:nvSpPr>
          <p:cNvPr id="18" name="BlokTextu 17"/>
          <p:cNvSpPr txBox="1"/>
          <p:nvPr/>
        </p:nvSpPr>
        <p:spPr>
          <a:xfrm>
            <a:off x="2071670" y="5286388"/>
            <a:ext cx="121444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Viedeň</a:t>
            </a:r>
          </a:p>
          <a:p>
            <a:pPr algn="ctr"/>
            <a:r>
              <a:rPr lang="sk-SK" dirty="0"/>
              <a:t>280°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GLÓBUS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sk-SK" b="1" dirty="0"/>
              <a:t>Glóbus</a:t>
            </a:r>
            <a:r>
              <a:rPr lang="sk-SK" dirty="0"/>
              <a:t> je zmenšený model planéty, mesiaca či hviezdy (napr. glóbus Zeme).</a:t>
            </a:r>
          </a:p>
          <a:p>
            <a:r>
              <a:rPr lang="sk-SK" dirty="0"/>
              <a:t>Skutočný tvar Zeme (</a:t>
            </a:r>
            <a:r>
              <a:rPr lang="sk-SK" b="1" dirty="0" err="1"/>
              <a:t>geoid</a:t>
            </a:r>
            <a:r>
              <a:rPr lang="sk-SK" dirty="0"/>
              <a:t>) býva pri glóbuse nahradený guľou.</a:t>
            </a:r>
          </a:p>
          <a:p>
            <a:r>
              <a:rPr lang="sk-SK" dirty="0"/>
              <a:t>Zobrazenie Zeme na glóbuse je pomerne realistické (najmä v porovnaní s mapou).</a:t>
            </a:r>
          </a:p>
        </p:txBody>
      </p:sp>
      <p:pic>
        <p:nvPicPr>
          <p:cNvPr id="4" name="Obrázok 3" descr="007013_Alantis_40cm_xx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359426"/>
            <a:ext cx="1933709" cy="2498574"/>
          </a:xfrm>
          <a:prstGeom prst="rect">
            <a:avLst/>
          </a:prstGeom>
        </p:spPr>
      </p:pic>
      <p:pic>
        <p:nvPicPr>
          <p:cNvPr id="5" name="Obrázok 4" descr="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4288198"/>
            <a:ext cx="1728192" cy="2569802"/>
          </a:xfrm>
          <a:prstGeom prst="rect">
            <a:avLst/>
          </a:prstGeom>
        </p:spPr>
      </p:pic>
      <p:pic>
        <p:nvPicPr>
          <p:cNvPr id="6" name="Obrázok 5" descr="007013_Alantis_40cm_xx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4359426"/>
            <a:ext cx="1933709" cy="2498574"/>
          </a:xfrm>
          <a:prstGeom prst="rect">
            <a:avLst/>
          </a:prstGeom>
        </p:spPr>
      </p:pic>
      <p:pic>
        <p:nvPicPr>
          <p:cNvPr id="7" name="Obrázok 6" descr="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4288198"/>
            <a:ext cx="1728192" cy="2569802"/>
          </a:xfrm>
          <a:prstGeom prst="rect">
            <a:avLst/>
          </a:prstGeom>
        </p:spPr>
      </p:pic>
      <p:pic>
        <p:nvPicPr>
          <p:cNvPr id="8" name="Obrázok 7" descr="007013_Alantis_40cm_xx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0291" y="4359426"/>
            <a:ext cx="1933709" cy="24985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ED9391-10E0-4559-978E-A76474CE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8915736-6401-419B-A321-2C9E54C1C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Zobraziť zdrojový obrázok">
            <a:extLst>
              <a:ext uri="{FF2B5EF4-FFF2-40B4-BE49-F238E27FC236}">
                <a16:creationId xmlns:a16="http://schemas.microsoft.com/office/drawing/2014/main" id="{ED73D5AB-CC9D-4766-B8A6-F0EC0C640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47750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94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KARTOGRAFIA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sk-SK" b="1" dirty="0"/>
              <a:t>Kartografia</a:t>
            </a:r>
            <a:r>
              <a:rPr lang="sk-SK" dirty="0"/>
              <a:t> (z gréckeho </a:t>
            </a:r>
            <a:r>
              <a:rPr lang="sk-SK" i="1" dirty="0" err="1"/>
              <a:t>chartis</a:t>
            </a:r>
            <a:r>
              <a:rPr lang="sk-SK" dirty="0"/>
              <a:t> – mapa, </a:t>
            </a:r>
            <a:r>
              <a:rPr lang="sk-SK" i="1" dirty="0" err="1"/>
              <a:t>graphein</a:t>
            </a:r>
            <a:r>
              <a:rPr lang="sk-SK" dirty="0"/>
              <a:t> – kresliť) je vedný odbor zaoberajúci sa znázorňovaním zemského povrchu, nebeských telies a objektov, javov na nich a ich vzájomných vzťahov.</a:t>
            </a:r>
          </a:p>
          <a:p>
            <a:r>
              <a:rPr lang="sk-SK" dirty="0"/>
              <a:t>Mapy sa pôvodne tvorili pomocou pera a papiera, vynálezom a rozšírením počítačov došlo k revolúcii v kartografii. Väčšina </a:t>
            </a:r>
          </a:p>
          <a:p>
            <a:pPr>
              <a:buNone/>
            </a:pPr>
            <a:r>
              <a:rPr lang="sk-SK" dirty="0"/>
              <a:t>	dnešných komerčných máp </a:t>
            </a:r>
          </a:p>
          <a:p>
            <a:pPr>
              <a:buNone/>
            </a:pPr>
            <a:r>
              <a:rPr lang="sk-SK" dirty="0"/>
              <a:t>	sa tvorí pomocou špecializovaného </a:t>
            </a:r>
          </a:p>
          <a:p>
            <a:pPr>
              <a:buNone/>
            </a:pPr>
            <a:r>
              <a:rPr lang="sk-SK" dirty="0"/>
              <a:t>	softvéru.</a:t>
            </a:r>
          </a:p>
        </p:txBody>
      </p:sp>
      <p:pic>
        <p:nvPicPr>
          <p:cNvPr id="4" name="Obrázok 3" descr="glob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40" y="3943370"/>
            <a:ext cx="2285984" cy="2914630"/>
          </a:xfrm>
          <a:prstGeom prst="rect">
            <a:avLst/>
          </a:prstGeom>
        </p:spPr>
      </p:pic>
      <p:pic>
        <p:nvPicPr>
          <p:cNvPr id="5" name="Obrázok 4" descr="rozciety_globu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36" y="5214934"/>
            <a:ext cx="3286132" cy="16430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DELENIE MÁP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cs-CZ" b="1" dirty="0" err="1"/>
              <a:t>Podľa</a:t>
            </a:r>
            <a:r>
              <a:rPr lang="cs-CZ" b="1" dirty="0"/>
              <a:t> obsahu:</a:t>
            </a:r>
          </a:p>
          <a:p>
            <a:r>
              <a:rPr lang="cs-CZ" b="1" dirty="0"/>
              <a:t>topografické</a:t>
            </a:r>
            <a:r>
              <a:rPr lang="cs-CZ" dirty="0"/>
              <a:t> – podrobné (aj turistické)</a:t>
            </a:r>
          </a:p>
          <a:p>
            <a:r>
              <a:rPr lang="cs-CZ" b="1" dirty="0" err="1"/>
              <a:t>všeobecno</a:t>
            </a:r>
            <a:r>
              <a:rPr lang="cs-CZ" b="1" dirty="0"/>
              <a:t> - geografické</a:t>
            </a:r>
            <a:r>
              <a:rPr lang="cs-CZ" dirty="0"/>
              <a:t> - </a:t>
            </a:r>
            <a:r>
              <a:rPr lang="cs-CZ" dirty="0" err="1"/>
              <a:t>zobrazujú</a:t>
            </a:r>
            <a:r>
              <a:rPr lang="cs-CZ" dirty="0"/>
              <a:t> </a:t>
            </a:r>
            <a:r>
              <a:rPr lang="cs-CZ" dirty="0" err="1"/>
              <a:t>rozsiahle</a:t>
            </a:r>
            <a:r>
              <a:rPr lang="cs-CZ" dirty="0"/>
              <a:t> geografické celky s vysokou </a:t>
            </a:r>
            <a:r>
              <a:rPr lang="cs-CZ" dirty="0" err="1"/>
              <a:t>mierou</a:t>
            </a:r>
            <a:r>
              <a:rPr lang="cs-CZ" dirty="0"/>
              <a:t> </a:t>
            </a:r>
            <a:r>
              <a:rPr lang="cs-CZ" dirty="0" err="1"/>
              <a:t>generalizácie</a:t>
            </a:r>
            <a:r>
              <a:rPr lang="cs-CZ" dirty="0"/>
              <a:t> základných </a:t>
            </a:r>
            <a:r>
              <a:rPr lang="cs-CZ" dirty="0" err="1"/>
              <a:t>fyzickogeografických</a:t>
            </a:r>
            <a:r>
              <a:rPr lang="cs-CZ" dirty="0"/>
              <a:t> i socioekonomických </a:t>
            </a:r>
            <a:r>
              <a:rPr lang="cs-CZ" dirty="0" err="1"/>
              <a:t>prvkov</a:t>
            </a:r>
            <a:endParaRPr lang="cs-CZ" dirty="0"/>
          </a:p>
          <a:p>
            <a:r>
              <a:rPr lang="cs-CZ" b="1" dirty="0"/>
              <a:t>tematické –</a:t>
            </a:r>
            <a:r>
              <a:rPr lang="cs-CZ" dirty="0"/>
              <a:t> </a:t>
            </a:r>
            <a:r>
              <a:rPr lang="cs-CZ" dirty="0" err="1"/>
              <a:t>majú</a:t>
            </a:r>
            <a:r>
              <a:rPr lang="cs-CZ" dirty="0"/>
              <a:t> </a:t>
            </a:r>
            <a:r>
              <a:rPr lang="cs-CZ" dirty="0" err="1"/>
              <a:t>prednostne</a:t>
            </a:r>
            <a:r>
              <a:rPr lang="cs-CZ" dirty="0"/>
              <a:t> </a:t>
            </a:r>
            <a:r>
              <a:rPr lang="cs-CZ" dirty="0" err="1"/>
              <a:t>vymedzenú</a:t>
            </a:r>
            <a:r>
              <a:rPr lang="cs-CZ" dirty="0"/>
              <a:t> tematiku, </a:t>
            </a:r>
            <a:r>
              <a:rPr lang="cs-CZ" dirty="0" err="1"/>
              <a:t>ostatné</a:t>
            </a:r>
            <a:r>
              <a:rPr lang="cs-CZ" dirty="0"/>
              <a:t> prvky </a:t>
            </a:r>
            <a:r>
              <a:rPr lang="cs-CZ" dirty="0" err="1"/>
              <a:t>môžu</a:t>
            </a:r>
            <a:r>
              <a:rPr lang="cs-CZ" dirty="0"/>
              <a:t> byť potlačené </a:t>
            </a:r>
            <a:r>
              <a:rPr lang="cs-CZ" dirty="0" err="1"/>
              <a:t>alebo</a:t>
            </a:r>
            <a:r>
              <a:rPr lang="cs-CZ" dirty="0"/>
              <a:t> vynechané</a:t>
            </a:r>
          </a:p>
          <a:p>
            <a:endParaRPr lang="sk-SK" dirty="0"/>
          </a:p>
        </p:txBody>
      </p:sp>
      <p:pic>
        <p:nvPicPr>
          <p:cNvPr id="4" name="Obrázok 3" descr="smokt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4837" y="585787"/>
            <a:ext cx="7934325" cy="5686425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11560" y="548680"/>
            <a:ext cx="266429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400" b="1" dirty="0"/>
              <a:t>Topografická mapa</a:t>
            </a:r>
          </a:p>
        </p:txBody>
      </p:sp>
      <p:pic>
        <p:nvPicPr>
          <p:cNvPr id="6" name="Obrázok 5" descr="9.jpg"/>
          <p:cNvPicPr>
            <a:picLocks noChangeAspect="1"/>
          </p:cNvPicPr>
          <p:nvPr/>
        </p:nvPicPr>
        <p:blipFill>
          <a:blip r:embed="rId3" cstate="print"/>
          <a:srcRect l="1536" t="5638" r="1988" b="5486"/>
          <a:stretch>
            <a:fillRect/>
          </a:stretch>
        </p:blipFill>
        <p:spPr>
          <a:xfrm>
            <a:off x="179512" y="548680"/>
            <a:ext cx="8712968" cy="5832648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5004048" y="5805264"/>
            <a:ext cx="381642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400" b="1" dirty="0" err="1"/>
              <a:t>Všeobecnogeografická</a:t>
            </a:r>
            <a:r>
              <a:rPr lang="sk-SK" sz="2400" b="1" dirty="0"/>
              <a:t> mapa</a:t>
            </a:r>
          </a:p>
        </p:txBody>
      </p:sp>
      <p:pic>
        <p:nvPicPr>
          <p:cNvPr id="9" name="Obrázok 8" descr="Image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0"/>
            <a:ext cx="8775374" cy="68655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DRUHY MÁP</a:t>
            </a:r>
          </a:p>
        </p:txBody>
      </p:sp>
      <p:pic>
        <p:nvPicPr>
          <p:cNvPr id="4" name="Zástupný symbol obsahu 3" descr="4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947" t="1847" r="26559" b="5499"/>
          <a:stretch>
            <a:fillRect/>
          </a:stretch>
        </p:blipFill>
        <p:spPr>
          <a:xfrm>
            <a:off x="1691680" y="1152107"/>
            <a:ext cx="5976664" cy="5705893"/>
          </a:xfrm>
        </p:spPr>
      </p:pic>
      <p:sp>
        <p:nvSpPr>
          <p:cNvPr id="5" name="BlokTextu 4"/>
          <p:cNvSpPr txBox="1"/>
          <p:nvPr/>
        </p:nvSpPr>
        <p:spPr>
          <a:xfrm rot="16200000">
            <a:off x="-486398" y="3764153"/>
            <a:ext cx="285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/>
              <a:t>Dejepisné mapy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DRUHY MÁP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323528" y="2060848"/>
            <a:ext cx="3811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/>
              <a:t>Meteorologické mapy</a:t>
            </a:r>
          </a:p>
        </p:txBody>
      </p:sp>
      <p:pic>
        <p:nvPicPr>
          <p:cNvPr id="7" name="Zástupný symbol obsahu 6" descr="synoptickamap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0" y="1124743"/>
            <a:ext cx="4572000" cy="3639721"/>
          </a:xfrm>
        </p:spPr>
      </p:pic>
      <p:pic>
        <p:nvPicPr>
          <p:cNvPr id="8" name="Obrázok 7" descr="mapka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448993"/>
            <a:ext cx="5004048" cy="3409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DRUHY MÁP</a:t>
            </a:r>
          </a:p>
        </p:txBody>
      </p:sp>
      <p:sp>
        <p:nvSpPr>
          <p:cNvPr id="5" name="BlokTextu 4"/>
          <p:cNvSpPr txBox="1"/>
          <p:nvPr/>
        </p:nvSpPr>
        <p:spPr>
          <a:xfrm rot="16200000">
            <a:off x="-1030783" y="3631184"/>
            <a:ext cx="358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/>
              <a:t>Mapy nočnej oblohy</a:t>
            </a:r>
          </a:p>
        </p:txBody>
      </p:sp>
      <p:pic>
        <p:nvPicPr>
          <p:cNvPr id="7" name="Zástupný symbol obsahu 6" descr="r117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268760"/>
            <a:ext cx="7249187" cy="507443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684</Words>
  <Application>Microsoft Office PowerPoint</Application>
  <PresentationFormat>Prezentácia na obrazovke (4:3)</PresentationFormat>
  <Paragraphs>131</Paragraphs>
  <Slides>23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6" baseType="lpstr">
      <vt:lpstr>Arial</vt:lpstr>
      <vt:lpstr>Calibri</vt:lpstr>
      <vt:lpstr>Motív Office</vt:lpstr>
      <vt:lpstr>MAPY</vt:lpstr>
      <vt:lpstr>MAPA</vt:lpstr>
      <vt:lpstr>GLÓBUS</vt:lpstr>
      <vt:lpstr>Prezentácia programu PowerPoint</vt:lpstr>
      <vt:lpstr>KARTOGRAFIA</vt:lpstr>
      <vt:lpstr>DELENIE MÁP</vt:lpstr>
      <vt:lpstr>DRUHY MÁP</vt:lpstr>
      <vt:lpstr>DRUHY MÁP</vt:lpstr>
      <vt:lpstr>DRUHY MÁP</vt:lpstr>
      <vt:lpstr>DRUHY MÁP</vt:lpstr>
      <vt:lpstr>DRUHY MÁP</vt:lpstr>
      <vt:lpstr>MIERKA MAPY</vt:lpstr>
      <vt:lpstr>Typy mierok</vt:lpstr>
      <vt:lpstr>PRÍKLAD – doplň tabuľku</vt:lpstr>
      <vt:lpstr>Typy mierok</vt:lpstr>
      <vt:lpstr>TYPY MÁP PODĽA MIERKY</vt:lpstr>
      <vt:lpstr>TYPY MÁP PODĽA MIERKY</vt:lpstr>
      <vt:lpstr>TYPY MÁP PODĽA MIERKY</vt:lpstr>
      <vt:lpstr>PRÍKLAD</vt:lpstr>
      <vt:lpstr>Prezentácia programu PowerPoint</vt:lpstr>
      <vt:lpstr>AZIMUT</vt:lpstr>
      <vt:lpstr>Prezentácia programu PowerPoint</vt:lpstr>
      <vt:lpstr>PRÍKLAD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MAPY</dc:title>
  <dc:creator>Ucitel1</dc:creator>
  <cp:lastModifiedBy>sokolskaivana24@gmail.com</cp:lastModifiedBy>
  <cp:revision>24</cp:revision>
  <dcterms:created xsi:type="dcterms:W3CDTF">2012-09-11T09:54:33Z</dcterms:created>
  <dcterms:modified xsi:type="dcterms:W3CDTF">2021-05-05T12:26:38Z</dcterms:modified>
</cp:coreProperties>
</file>