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74253-6E59-48F0-A862-D7E682B8944A}" type="datetimeFigureOut">
              <a:rPr lang="sk-SK" smtClean="0"/>
              <a:t>05.11.2020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86B3D-CBEC-4105-B741-FE29A3D549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59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86B3D-CBEC-4105-B741-FE29A3D549C1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5933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86B3D-CBEC-4105-B741-FE29A3D549C1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2169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86B3D-CBEC-4105-B741-FE29A3D549C1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072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86B3D-CBEC-4105-B741-FE29A3D549C1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673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5B8A-BBB6-4794-8E6E-D4F594FFCBEF}" type="datetimeFigureOut">
              <a:rPr lang="sk-SK" smtClean="0"/>
              <a:t>05.11.2020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4893-FEF4-4A3B-A6A5-26B98297BD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384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5B8A-BBB6-4794-8E6E-D4F594FFCBEF}" type="datetimeFigureOut">
              <a:rPr lang="sk-SK" smtClean="0"/>
              <a:t>05.11.2020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4893-FEF4-4A3B-A6A5-26B98297BD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199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5B8A-BBB6-4794-8E6E-D4F594FFCBEF}" type="datetimeFigureOut">
              <a:rPr lang="sk-SK" smtClean="0"/>
              <a:t>05.11.2020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4893-FEF4-4A3B-A6A5-26B98297BD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973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5B8A-BBB6-4794-8E6E-D4F594FFCBEF}" type="datetimeFigureOut">
              <a:rPr lang="sk-SK" smtClean="0"/>
              <a:t>05.11.2020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4893-FEF4-4A3B-A6A5-26B98297BD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174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5B8A-BBB6-4794-8E6E-D4F594FFCBEF}" type="datetimeFigureOut">
              <a:rPr lang="sk-SK" smtClean="0"/>
              <a:t>05.11.2020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4893-FEF4-4A3B-A6A5-26B98297BD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10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5B8A-BBB6-4794-8E6E-D4F594FFCBEF}" type="datetimeFigureOut">
              <a:rPr lang="sk-SK" smtClean="0"/>
              <a:t>05.11.2020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4893-FEF4-4A3B-A6A5-26B98297BD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085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5B8A-BBB6-4794-8E6E-D4F594FFCBEF}" type="datetimeFigureOut">
              <a:rPr lang="sk-SK" smtClean="0"/>
              <a:t>05.11.2020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4893-FEF4-4A3B-A6A5-26B98297BD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272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5B8A-BBB6-4794-8E6E-D4F594FFCBEF}" type="datetimeFigureOut">
              <a:rPr lang="sk-SK" smtClean="0"/>
              <a:t>05.11.2020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4893-FEF4-4A3B-A6A5-26B98297BD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660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5B8A-BBB6-4794-8E6E-D4F594FFCBEF}" type="datetimeFigureOut">
              <a:rPr lang="sk-SK" smtClean="0"/>
              <a:t>05.11.2020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4893-FEF4-4A3B-A6A5-26B98297BD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833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5B8A-BBB6-4794-8E6E-D4F594FFCBEF}" type="datetimeFigureOut">
              <a:rPr lang="sk-SK" smtClean="0"/>
              <a:t>05.11.2020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4893-FEF4-4A3B-A6A5-26B98297BD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443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5B8A-BBB6-4794-8E6E-D4F594FFCBEF}" type="datetimeFigureOut">
              <a:rPr lang="sk-SK" smtClean="0"/>
              <a:t>05.11.2020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4893-FEF4-4A3B-A6A5-26B98297BD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925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  <a:alpha val="5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5B8A-BBB6-4794-8E6E-D4F594FFCBEF}" type="datetimeFigureOut">
              <a:rPr lang="sk-SK" smtClean="0"/>
              <a:t>05.11.2020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A4893-FEF4-4A3B-A6A5-26B98297BD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021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520225" y="1405698"/>
            <a:ext cx="8315459" cy="2387600"/>
          </a:xfrm>
        </p:spPr>
        <p:txBody>
          <a:bodyPr>
            <a:normAutofit/>
          </a:bodyPr>
          <a:lstStyle/>
          <a:p>
            <a:r>
              <a:rPr lang="sk-SK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Priama reč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298288" y="6365384"/>
            <a:ext cx="3893712" cy="492616"/>
          </a:xfrm>
        </p:spPr>
        <p:txBody>
          <a:bodyPr/>
          <a:lstStyle/>
          <a:p>
            <a:endParaRPr lang="sk-SK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Konverzácie Dialóg Rozhovor - Obrázok zdarma na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0" y="2768105"/>
            <a:ext cx="4493698" cy="40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44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9563" y="0"/>
            <a:ext cx="10515600" cy="1325563"/>
          </a:xfrm>
        </p:spPr>
        <p:txBody>
          <a:bodyPr>
            <a:noAutofit/>
          </a:bodyPr>
          <a:lstStyle/>
          <a:p>
            <a:r>
              <a:rPr lang="sk-SK" sz="4000" b="1" dirty="0">
                <a:latin typeface="Comic Sans MS" panose="030F0702030302020204" pitchFamily="66" charset="0"/>
              </a:rPr>
              <a:t>Doplň do textu interpunkčné znamienka:</a:t>
            </a:r>
          </a:p>
        </p:txBody>
      </p:sp>
      <p:sp>
        <p:nvSpPr>
          <p:cNvPr id="4" name="Obdĺžnik 3"/>
          <p:cNvSpPr/>
          <p:nvPr/>
        </p:nvSpPr>
        <p:spPr>
          <a:xfrm>
            <a:off x="141668" y="1421691"/>
            <a:ext cx="120503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sk-SK" sz="2400" dirty="0">
                <a:latin typeface="Comic Sans MS" panose="030F0702030302020204" pitchFamily="66" charset="0"/>
              </a:rPr>
              <a:t>Kedy ste išli prvý raz vo vlaku spýtalo sa dievčatko</a:t>
            </a:r>
          </a:p>
          <a:p>
            <a:pPr>
              <a:lnSpc>
                <a:spcPct val="150000"/>
              </a:lnSpc>
              <a:buNone/>
            </a:pPr>
            <a:r>
              <a:rPr lang="sk-SK" sz="2400" dirty="0">
                <a:latin typeface="Comic Sans MS" panose="030F0702030302020204" pitchFamily="66" charset="0"/>
              </a:rPr>
              <a:t>Stará mama sa zamyslela  To som mala už vyše tridsať rokov</a:t>
            </a:r>
          </a:p>
          <a:p>
            <a:pPr>
              <a:lnSpc>
                <a:spcPct val="150000"/>
              </a:lnSpc>
              <a:buNone/>
            </a:pPr>
            <a:r>
              <a:rPr lang="sk-SK" sz="2400" dirty="0">
                <a:latin typeface="Comic Sans MS" panose="030F0702030302020204" pitchFamily="66" charset="0"/>
              </a:rPr>
              <a:t>Prečo tak neskoro  podivilo sa</a:t>
            </a:r>
          </a:p>
          <a:p>
            <a:pPr>
              <a:lnSpc>
                <a:spcPct val="150000"/>
              </a:lnSpc>
              <a:buNone/>
            </a:pPr>
            <a:r>
              <a:rPr lang="sk-SK" sz="2400" dirty="0">
                <a:latin typeface="Comic Sans MS" panose="030F0702030302020204" pitchFamily="66" charset="0"/>
              </a:rPr>
              <a:t>Lebo do tých čias  s úsmevom odvetila stará mama  tadiaľto nechodil vlak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296212" y="4198513"/>
            <a:ext cx="11204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sk-SK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„</a:t>
            </a:r>
            <a:r>
              <a:rPr lang="sk-SK" sz="2000" b="1" dirty="0">
                <a:latin typeface="Comic Sans MS" panose="030F0702030302020204" pitchFamily="66" charset="0"/>
              </a:rPr>
              <a:t>Kedy ste išli prvý raz vo vlaku</a:t>
            </a:r>
            <a:r>
              <a:rPr lang="sk-SK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?“</a:t>
            </a:r>
            <a:r>
              <a:rPr lang="sk-SK" sz="2000" b="1" dirty="0">
                <a:latin typeface="Comic Sans MS" panose="030F0702030302020204" pitchFamily="66" charset="0"/>
              </a:rPr>
              <a:t> spýtalo sa dievčatko</a:t>
            </a:r>
            <a:r>
              <a:rPr lang="sk-SK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sk-SK" sz="2000" b="1" dirty="0">
                <a:latin typeface="Comic Sans MS" panose="030F0702030302020204" pitchFamily="66" charset="0"/>
              </a:rPr>
              <a:t>Stará mama sa zamyslela</a:t>
            </a:r>
            <a:r>
              <a:rPr lang="sk-SK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r>
              <a:rPr lang="sk-SK" sz="2000" b="1" dirty="0">
                <a:latin typeface="Comic Sans MS" panose="030F0702030302020204" pitchFamily="66" charset="0"/>
              </a:rPr>
              <a:t> </a:t>
            </a:r>
            <a:r>
              <a:rPr lang="sk-SK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„</a:t>
            </a:r>
            <a:r>
              <a:rPr lang="sk-SK" sz="2000" b="1" dirty="0">
                <a:latin typeface="Comic Sans MS" panose="030F0702030302020204" pitchFamily="66" charset="0"/>
              </a:rPr>
              <a:t>To som mala už vyše tridsať rokov</a:t>
            </a:r>
            <a:r>
              <a:rPr lang="sk-SK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.“</a:t>
            </a:r>
          </a:p>
          <a:p>
            <a:pPr algn="just">
              <a:lnSpc>
                <a:spcPct val="150000"/>
              </a:lnSpc>
            </a:pPr>
            <a:r>
              <a:rPr lang="sk-SK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„</a:t>
            </a:r>
            <a:r>
              <a:rPr lang="sk-SK" sz="2000" b="1" dirty="0">
                <a:latin typeface="Comic Sans MS" panose="030F0702030302020204" pitchFamily="66" charset="0"/>
              </a:rPr>
              <a:t>Prečo tak neskoro</a:t>
            </a:r>
            <a:r>
              <a:rPr lang="sk-SK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?“</a:t>
            </a:r>
            <a:r>
              <a:rPr lang="sk-SK" sz="2000" b="1" dirty="0">
                <a:latin typeface="Comic Sans MS" panose="030F0702030302020204" pitchFamily="66" charset="0"/>
              </a:rPr>
              <a:t> podivilo sa</a:t>
            </a:r>
            <a:r>
              <a:rPr lang="sk-SK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sk-SK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„</a:t>
            </a:r>
            <a:r>
              <a:rPr lang="sk-SK" sz="2000" b="1" dirty="0">
                <a:latin typeface="Comic Sans MS" panose="030F0702030302020204" pitchFamily="66" charset="0"/>
              </a:rPr>
              <a:t>Lebo do tých čias</a:t>
            </a:r>
            <a:r>
              <a:rPr lang="sk-SK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,“</a:t>
            </a:r>
            <a:r>
              <a:rPr lang="sk-SK" sz="2000" b="1" dirty="0">
                <a:latin typeface="Comic Sans MS" panose="030F0702030302020204" pitchFamily="66" charset="0"/>
              </a:rPr>
              <a:t>  s úsmevom odvetila stará mama</a:t>
            </a:r>
            <a:r>
              <a:rPr lang="sk-SK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,</a:t>
            </a:r>
            <a:r>
              <a:rPr lang="sk-SK" sz="2000" b="1" dirty="0">
                <a:latin typeface="Comic Sans MS" panose="030F0702030302020204" pitchFamily="66" charset="0"/>
              </a:rPr>
              <a:t> </a:t>
            </a:r>
            <a:r>
              <a:rPr lang="sk-SK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„</a:t>
            </a:r>
            <a:r>
              <a:rPr lang="sk-SK" sz="2000" b="1" dirty="0">
                <a:latin typeface="Comic Sans MS" panose="030F0702030302020204" pitchFamily="66" charset="0"/>
              </a:rPr>
              <a:t>tadiaľto nechodil vlak</a:t>
            </a:r>
            <a:r>
              <a:rPr lang="sk-SK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.“</a:t>
            </a:r>
          </a:p>
        </p:txBody>
      </p:sp>
    </p:spTree>
    <p:extLst>
      <p:ext uri="{BB962C8B-B14F-4D97-AF65-F5344CB8AC3E}">
        <p14:creationId xmlns:p14="http://schemas.microsoft.com/office/powerpoint/2010/main" val="170072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9563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sk-SK" sz="3200" b="1" dirty="0">
                <a:latin typeface="Comic Sans MS" panose="030F0702030302020204" pitchFamily="66" charset="0"/>
              </a:rPr>
              <a:t>Doplň do textu chýbajúce interpunkčné znamienka. </a:t>
            </a:r>
          </a:p>
        </p:txBody>
      </p:sp>
      <p:sp>
        <p:nvSpPr>
          <p:cNvPr id="4" name="Obdĺžnik 3"/>
          <p:cNvSpPr/>
          <p:nvPr/>
        </p:nvSpPr>
        <p:spPr>
          <a:xfrm>
            <a:off x="528033" y="1158138"/>
            <a:ext cx="10393251" cy="5191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sk-SK" sz="2800" dirty="0">
                <a:latin typeface="Comic Sans MS" panose="030F0702030302020204" pitchFamily="66" charset="0"/>
              </a:rPr>
              <a:t>Hádajú sa dvaja žiaci </a:t>
            </a:r>
          </a:p>
          <a:p>
            <a:pPr algn="just">
              <a:lnSpc>
                <a:spcPct val="150000"/>
              </a:lnSpc>
            </a:pPr>
            <a:r>
              <a:rPr lang="sk-SK" sz="2800" dirty="0">
                <a:latin typeface="Comic Sans MS" panose="030F0702030302020204" pitchFamily="66" charset="0"/>
              </a:rPr>
              <a:t>Dnes píšeme písomku z matematiky hovorí Iva </a:t>
            </a:r>
          </a:p>
          <a:p>
            <a:pPr algn="just">
              <a:lnSpc>
                <a:spcPct val="150000"/>
              </a:lnSpc>
            </a:pPr>
            <a:r>
              <a:rPr lang="sk-SK" sz="2800" dirty="0">
                <a:latin typeface="Comic Sans MS" panose="030F0702030302020204" pitchFamily="66" charset="0"/>
              </a:rPr>
              <a:t>Nie, píšeme písomku z prírodovedy, povie Emil </a:t>
            </a:r>
          </a:p>
          <a:p>
            <a:pPr algn="just">
              <a:lnSpc>
                <a:spcPct val="150000"/>
              </a:lnSpc>
            </a:pPr>
            <a:r>
              <a:rPr lang="sk-SK" sz="2800" dirty="0">
                <a:latin typeface="Comic Sans MS" panose="030F0702030302020204" pitchFamily="66" charset="0"/>
              </a:rPr>
              <a:t>Z matiky nedá sa Iva </a:t>
            </a:r>
          </a:p>
          <a:p>
            <a:pPr algn="just">
              <a:lnSpc>
                <a:spcPct val="150000"/>
              </a:lnSpc>
            </a:pPr>
            <a:r>
              <a:rPr lang="sk-SK" sz="2800" dirty="0">
                <a:latin typeface="Comic Sans MS" panose="030F0702030302020204" pitchFamily="66" charset="0"/>
              </a:rPr>
              <a:t>Z prírodovedy zakričí Emil </a:t>
            </a:r>
          </a:p>
          <a:p>
            <a:pPr algn="just">
              <a:lnSpc>
                <a:spcPct val="150000"/>
              </a:lnSpc>
            </a:pPr>
            <a:r>
              <a:rPr lang="sk-SK" sz="2800" dirty="0">
                <a:latin typeface="Comic Sans MS" panose="030F0702030302020204" pitchFamily="66" charset="0"/>
              </a:rPr>
              <a:t>Spýtajú sa okoloidúceho spolužiaka </a:t>
            </a:r>
          </a:p>
          <a:p>
            <a:pPr algn="just">
              <a:lnSpc>
                <a:spcPct val="150000"/>
              </a:lnSpc>
            </a:pPr>
            <a:r>
              <a:rPr lang="sk-SK" sz="2800" dirty="0">
                <a:latin typeface="Comic Sans MS" panose="030F0702030302020204" pitchFamily="66" charset="0"/>
              </a:rPr>
              <a:t>Z akého predmetu dnes píšeme písomku </a:t>
            </a:r>
          </a:p>
          <a:p>
            <a:pPr algn="just">
              <a:lnSpc>
                <a:spcPct val="150000"/>
              </a:lnSpc>
            </a:pPr>
            <a:r>
              <a:rPr lang="sk-SK" sz="2800" dirty="0">
                <a:latin typeface="Comic Sans MS" panose="030F0702030302020204" pitchFamily="66" charset="0"/>
              </a:rPr>
              <a:t>Neviem, odpovie  ja som chýbal celý týždeň v škole </a:t>
            </a:r>
          </a:p>
        </p:txBody>
      </p:sp>
      <p:pic>
        <p:nvPicPr>
          <p:cNvPr id="12292" name="Picture 4" descr="Interview - Free people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416" y="2483701"/>
            <a:ext cx="2821747" cy="28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97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18504" y="115910"/>
            <a:ext cx="10515600" cy="1042228"/>
          </a:xfrm>
        </p:spPr>
        <p:txBody>
          <a:bodyPr>
            <a:noAutofit/>
          </a:bodyPr>
          <a:lstStyle/>
          <a:p>
            <a:pPr algn="ctr"/>
            <a:r>
              <a:rPr lang="sk-SK" sz="3200" b="1" dirty="0">
                <a:latin typeface="Comic Sans MS" panose="030F0702030302020204" pitchFamily="66" charset="0"/>
              </a:rPr>
              <a:t>Doplň do textu chýbajúce interpunkčné znamienka. </a:t>
            </a:r>
          </a:p>
        </p:txBody>
      </p:sp>
      <p:sp>
        <p:nvSpPr>
          <p:cNvPr id="4" name="Obdĺžnik 3"/>
          <p:cNvSpPr/>
          <p:nvPr/>
        </p:nvSpPr>
        <p:spPr>
          <a:xfrm>
            <a:off x="528033" y="1016470"/>
            <a:ext cx="112432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sk-SK" sz="2400" i="1" dirty="0">
                <a:latin typeface="Comic Sans MS" panose="030F0702030302020204" pitchFamily="66" charset="0"/>
              </a:rPr>
              <a:t>Zvládneme to povedal tatko a nastúpil do autobusu smer Londýn    </a:t>
            </a:r>
          </a:p>
          <a:p>
            <a:pPr algn="just">
              <a:lnSpc>
                <a:spcPct val="150000"/>
              </a:lnSpc>
            </a:pPr>
            <a:r>
              <a:rPr lang="sk-SK" sz="2400" i="1" dirty="0">
                <a:latin typeface="Comic Sans MS" panose="030F0702030302020204" pitchFamily="66" charset="0"/>
              </a:rPr>
              <a:t>Zvládneme to povedala mama a so slzami v očiach zamávala tatkovi   </a:t>
            </a:r>
          </a:p>
          <a:p>
            <a:pPr algn="just">
              <a:lnSpc>
                <a:spcPct val="150000"/>
              </a:lnSpc>
            </a:pPr>
            <a:r>
              <a:rPr lang="sk-SK" sz="2400" i="1" dirty="0">
                <a:latin typeface="Comic Sans MS" panose="030F0702030302020204" pitchFamily="66" charset="0"/>
              </a:rPr>
              <a:t>Jasné, že to zvládneme zamrmlal </a:t>
            </a:r>
            <a:r>
              <a:rPr lang="sk-SK" sz="2400" i="1" dirty="0" err="1">
                <a:latin typeface="Comic Sans MS" panose="030F0702030302020204" pitchFamily="66" charset="0"/>
              </a:rPr>
              <a:t>Dodo</a:t>
            </a:r>
            <a:r>
              <a:rPr lang="sk-SK" sz="2400" i="1" dirty="0">
                <a:latin typeface="Comic Sans MS" panose="030F0702030302020204" pitchFamily="66" charset="0"/>
              </a:rPr>
              <a:t> a potiahol ma za nohu Však, žaba  </a:t>
            </a:r>
          </a:p>
          <a:p>
            <a:pPr algn="just">
              <a:lnSpc>
                <a:spcPct val="150000"/>
              </a:lnSpc>
            </a:pPr>
            <a:r>
              <a:rPr lang="sk-SK" sz="2400" i="1" dirty="0">
                <a:latin typeface="Comic Sans MS" panose="030F0702030302020204" pitchFamily="66" charset="0"/>
              </a:rPr>
              <a:t>Teraz bude hlava rodiny </a:t>
            </a:r>
            <a:r>
              <a:rPr lang="sk-SK" sz="2400" i="1" dirty="0" err="1">
                <a:latin typeface="Comic Sans MS" panose="030F0702030302020204" pitchFamily="66" charset="0"/>
              </a:rPr>
              <a:t>Dodo</a:t>
            </a:r>
            <a:r>
              <a:rPr lang="sk-SK" sz="2400" i="1" dirty="0">
                <a:latin typeface="Comic Sans MS" panose="030F0702030302020204" pitchFamily="66" charset="0"/>
              </a:rPr>
              <a:t> povedala mama pri večeri </a:t>
            </a:r>
          </a:p>
          <a:p>
            <a:pPr algn="just">
              <a:lnSpc>
                <a:spcPct val="150000"/>
              </a:lnSpc>
            </a:pPr>
            <a:r>
              <a:rPr lang="sk-SK" sz="2400" i="1" dirty="0">
                <a:latin typeface="Comic Sans MS" panose="030F0702030302020204" pitchFamily="66" charset="0"/>
              </a:rPr>
              <a:t>A to znamená, že ho budeš poslúchať, jasné   </a:t>
            </a:r>
          </a:p>
          <a:p>
            <a:pPr algn="just">
              <a:lnSpc>
                <a:spcPct val="150000"/>
              </a:lnSpc>
            </a:pPr>
            <a:r>
              <a:rPr lang="sk-SK" sz="2400" i="1" dirty="0">
                <a:latin typeface="Comic Sans MS" panose="030F0702030302020204" pitchFamily="66" charset="0"/>
              </a:rPr>
              <a:t>Poslúchať vždy, akože vždy vypliešťala som oči   </a:t>
            </a:r>
          </a:p>
          <a:p>
            <a:pPr algn="just">
              <a:lnSpc>
                <a:spcPct val="150000"/>
              </a:lnSpc>
            </a:pPr>
            <a:r>
              <a:rPr lang="sk-SK" sz="2400" i="1" dirty="0">
                <a:latin typeface="Comic Sans MS" panose="030F0702030302020204" pitchFamily="66" charset="0"/>
              </a:rPr>
              <a:t>Vždy odvetila mama      </a:t>
            </a:r>
          </a:p>
          <a:p>
            <a:pPr algn="just">
              <a:lnSpc>
                <a:spcPct val="150000"/>
              </a:lnSpc>
            </a:pPr>
            <a:r>
              <a:rPr lang="sk-SK" sz="2400" i="1" dirty="0">
                <a:latin typeface="Comic Sans MS" panose="030F0702030302020204" pitchFamily="66" charset="0"/>
              </a:rPr>
              <a:t>Aj keby sa náhodou... skúšala som    </a:t>
            </a:r>
          </a:p>
          <a:p>
            <a:pPr algn="just">
              <a:lnSpc>
                <a:spcPct val="150000"/>
              </a:lnSpc>
            </a:pPr>
            <a:r>
              <a:rPr lang="sk-SK" sz="2400" i="1" dirty="0">
                <a:latin typeface="Comic Sans MS" panose="030F0702030302020204" pitchFamily="66" charset="0"/>
              </a:rPr>
              <a:t>Povedala som vždy mamin hlas sprísnel  </a:t>
            </a:r>
          </a:p>
          <a:p>
            <a:pPr algn="just">
              <a:lnSpc>
                <a:spcPct val="150000"/>
              </a:lnSpc>
            </a:pPr>
            <a:r>
              <a:rPr lang="sk-SK" sz="2400" i="1" dirty="0">
                <a:latin typeface="Comic Sans MS" panose="030F0702030302020204" pitchFamily="66" charset="0"/>
              </a:rPr>
              <a:t>Ale čo keď... zase som skúšala</a:t>
            </a:r>
            <a:endParaRPr lang="sk-SK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188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9563" y="0"/>
            <a:ext cx="10515600" cy="1325563"/>
          </a:xfrm>
        </p:spPr>
        <p:txBody>
          <a:bodyPr>
            <a:noAutofit/>
          </a:bodyPr>
          <a:lstStyle/>
          <a:p>
            <a:r>
              <a:rPr lang="sk-SK" sz="3600" b="1" dirty="0">
                <a:latin typeface="Comic Sans MS" panose="030F0702030302020204" pitchFamily="66" charset="0"/>
              </a:rPr>
              <a:t>Vety zmeň ma priamu reč a správne zapíš.</a:t>
            </a:r>
          </a:p>
        </p:txBody>
      </p:sp>
      <p:sp>
        <p:nvSpPr>
          <p:cNvPr id="4" name="Obdĺžnik 3"/>
          <p:cNvSpPr/>
          <p:nvPr/>
        </p:nvSpPr>
        <p:spPr>
          <a:xfrm>
            <a:off x="437882" y="860963"/>
            <a:ext cx="103932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sk-SK" sz="2400" dirty="0">
              <a:latin typeface="Comic Sans MS" panose="030F0702030302020204" pitchFamily="66" charset="0"/>
            </a:endParaRP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sk-SK" sz="2400" b="1" dirty="0">
                <a:latin typeface="Comic Sans MS" panose="030F0702030302020204" pitchFamily="66" charset="0"/>
              </a:rPr>
              <a:t>s uvádzacou vetou na konci. </a:t>
            </a:r>
          </a:p>
          <a:p>
            <a:pPr algn="just">
              <a:lnSpc>
                <a:spcPct val="150000"/>
              </a:lnSpc>
            </a:pPr>
            <a:r>
              <a:rPr lang="sk-SK" sz="2400" dirty="0">
                <a:latin typeface="Comic Sans MS" panose="030F0702030302020204" pitchFamily="66" charset="0"/>
              </a:rPr>
              <a:t>Starká mi povedala, že k obedu máme fazuľovú polievku. </a:t>
            </a:r>
          </a:p>
          <a:p>
            <a:pPr algn="just">
              <a:lnSpc>
                <a:spcPct val="150000"/>
              </a:lnSpc>
            </a:pPr>
            <a:endParaRPr lang="sk-SK" sz="24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sk-SK" sz="2400" b="1" dirty="0">
                <a:latin typeface="Comic Sans MS" panose="030F0702030302020204" pitchFamily="66" charset="0"/>
              </a:rPr>
              <a:t>b) s uvádzacou vetou na začiatku. </a:t>
            </a:r>
          </a:p>
          <a:p>
            <a:pPr algn="just">
              <a:lnSpc>
                <a:spcPct val="150000"/>
              </a:lnSpc>
            </a:pPr>
            <a:r>
              <a:rPr lang="sk-SK" sz="2400" dirty="0">
                <a:latin typeface="Comic Sans MS" panose="030F0702030302020204" pitchFamily="66" charset="0"/>
              </a:rPr>
              <a:t>Pani učiteľka sa ma spýtala, prečo som chýbal. </a:t>
            </a:r>
          </a:p>
          <a:p>
            <a:pPr algn="just">
              <a:lnSpc>
                <a:spcPct val="150000"/>
              </a:lnSpc>
            </a:pPr>
            <a:endParaRPr lang="sk-SK" sz="2400" b="1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sk-SK" sz="2400" b="1" dirty="0">
                <a:latin typeface="Comic Sans MS" panose="030F0702030302020204" pitchFamily="66" charset="0"/>
              </a:rPr>
              <a:t>c) s uvádzacou vetou uprostred. </a:t>
            </a:r>
          </a:p>
          <a:p>
            <a:pPr algn="just">
              <a:lnSpc>
                <a:spcPct val="150000"/>
              </a:lnSpc>
            </a:pPr>
            <a:r>
              <a:rPr lang="sk-SK" sz="2400" dirty="0">
                <a:latin typeface="Comic Sans MS" panose="030F0702030302020204" pitchFamily="66" charset="0"/>
              </a:rPr>
              <a:t>Mamička sa ma spýtala, či pôjdem na poštu alebo vyvenčím psíka. </a:t>
            </a:r>
          </a:p>
        </p:txBody>
      </p:sp>
      <p:pic>
        <p:nvPicPr>
          <p:cNvPr id="8194" name="Picture 2" descr="Icon pesan png 5 » PNG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447" y="1944727"/>
            <a:ext cx="3290597" cy="329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56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7591" y="3264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atin typeface="Comic Sans MS" panose="030F0702030302020204" pitchFamily="66" charset="0"/>
              </a:rPr>
              <a:t>Priama reč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7591" y="1427692"/>
            <a:ext cx="10546724" cy="53907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k-SK" sz="3200" b="1" dirty="0">
                <a:latin typeface="Comic Sans MS" panose="030F0702030302020204" pitchFamily="66" charset="0"/>
              </a:rPr>
              <a:t>Čo je to priama reč?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>
                <a:latin typeface="Comic Sans MS" panose="030F0702030302020204" pitchFamily="66" charset="0"/>
              </a:rPr>
              <a:t>doslovne vyjadruje to, čo niekto povedal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>
                <a:latin typeface="Comic Sans MS" panose="030F0702030302020204" pitchFamily="66" charset="0"/>
              </a:rPr>
              <a:t>   (citát nejakej osobnosti, prehovor postavy v literárnom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>
                <a:latin typeface="Comic Sans MS" panose="030F0702030302020204" pitchFamily="66" charset="0"/>
              </a:rPr>
              <a:t>    diele...)</a:t>
            </a:r>
            <a:endParaRPr lang="sk-SK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 descr="conversacion - Iconos gratis de person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6" b="15086"/>
          <a:stretch/>
        </p:blipFill>
        <p:spPr bwMode="auto">
          <a:xfrm>
            <a:off x="8049296" y="470884"/>
            <a:ext cx="3876541" cy="286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obsahu 2"/>
          <p:cNvSpPr txBox="1">
            <a:spLocks/>
          </p:cNvSpPr>
          <p:nvPr/>
        </p:nvSpPr>
        <p:spPr>
          <a:xfrm>
            <a:off x="5089299" y="4691542"/>
            <a:ext cx="5432739" cy="212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sk-SK" sz="2400" b="1" dirty="0">
                <a:latin typeface="Comic Sans MS" panose="030F0702030302020204" pitchFamily="66" charset="0"/>
              </a:rPr>
              <a:t>Veta s priamou rečou sa člení na: 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lphaLcParenR"/>
            </a:pPr>
            <a:r>
              <a:rPr lang="sk-SK" sz="2400" b="1" dirty="0">
                <a:latin typeface="Comic Sans MS" panose="030F0702030302020204" pitchFamily="66" charset="0"/>
              </a:rPr>
              <a:t>uvádzaciu vetu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lphaLcParenR"/>
            </a:pPr>
            <a:r>
              <a:rPr lang="sk-SK" sz="2400" b="1" dirty="0">
                <a:latin typeface="Comic Sans MS" panose="030F0702030302020204" pitchFamily="66" charset="0"/>
              </a:rPr>
              <a:t>priamu reč.</a:t>
            </a:r>
          </a:p>
        </p:txBody>
      </p:sp>
    </p:spTree>
    <p:extLst>
      <p:ext uri="{BB962C8B-B14F-4D97-AF65-F5344CB8AC3E}">
        <p14:creationId xmlns:p14="http://schemas.microsoft.com/office/powerpoint/2010/main" val="149925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7591" y="3264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atin typeface="Comic Sans MS" panose="030F0702030302020204" pitchFamily="66" charset="0"/>
              </a:rPr>
              <a:t>Uvádzacia veta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29801" y="1826937"/>
            <a:ext cx="9341477" cy="44708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Comic Sans MS" panose="030F0702030302020204" pitchFamily="66" charset="0"/>
              </a:rPr>
              <a:t> uvádza priamu reč, napovie nám,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dirty="0">
                <a:latin typeface="Comic Sans MS" panose="030F0702030302020204" pitchFamily="66" charset="0"/>
              </a:rPr>
              <a:t>   kto priamu reč hovorí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Comic Sans MS" panose="030F0702030302020204" pitchFamily="66" charset="0"/>
              </a:rPr>
              <a:t> môže stáť: </a:t>
            </a:r>
          </a:p>
          <a:p>
            <a:pPr lvl="1">
              <a:lnSpc>
                <a:spcPct val="150000"/>
              </a:lnSpc>
            </a:pPr>
            <a:r>
              <a:rPr lang="sk-SK" sz="2800" dirty="0">
                <a:latin typeface="Comic Sans MS" panose="030F0702030302020204" pitchFamily="66" charset="0"/>
              </a:rPr>
              <a:t> pred priamou rečou</a:t>
            </a:r>
          </a:p>
          <a:p>
            <a:pPr lvl="1">
              <a:lnSpc>
                <a:spcPct val="150000"/>
              </a:lnSpc>
            </a:pPr>
            <a:r>
              <a:rPr lang="sk-SK" sz="2800" dirty="0">
                <a:latin typeface="Comic Sans MS" panose="030F0702030302020204" pitchFamily="66" charset="0"/>
              </a:rPr>
              <a:t> za priamou rečou</a:t>
            </a:r>
          </a:p>
          <a:p>
            <a:pPr lvl="1">
              <a:lnSpc>
                <a:spcPct val="150000"/>
              </a:lnSpc>
            </a:pPr>
            <a:r>
              <a:rPr lang="sk-SK" sz="2800" dirty="0">
                <a:latin typeface="Comic Sans MS" panose="030F0702030302020204" pitchFamily="66" charset="0"/>
              </a:rPr>
              <a:t> uprostred priamej reči</a:t>
            </a:r>
          </a:p>
        </p:txBody>
      </p:sp>
      <p:pic>
        <p:nvPicPr>
          <p:cNvPr id="3074" name="Picture 2" descr="Conversation - Free commerc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984" y="1652051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16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7591" y="32648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sk-SK" b="1" dirty="0">
                <a:latin typeface="Comic Sans MS" panose="030F0702030302020204" pitchFamily="66" charset="0"/>
              </a:rPr>
              <a:t>Uvádzacia veta pred priamou rečou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64652" y="1767960"/>
            <a:ext cx="9341477" cy="447083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sk-SK" b="1" dirty="0">
                <a:latin typeface="Comic Sans MS" panose="030F0702030302020204" pitchFamily="66" charset="0"/>
              </a:rPr>
              <a:t>Napr</a:t>
            </a:r>
            <a:r>
              <a:rPr lang="sk-SK" b="1">
                <a:latin typeface="Comic Sans MS" panose="030F0702030302020204" pitchFamily="66" charset="0"/>
              </a:rPr>
              <a:t>.: Matka </a:t>
            </a:r>
            <a:r>
              <a:rPr lang="sk-SK" b="1" dirty="0">
                <a:latin typeface="Comic Sans MS" panose="030F0702030302020204" pitchFamily="66" charset="0"/>
              </a:rPr>
              <a:t>riekla:</a:t>
            </a:r>
            <a:r>
              <a:rPr lang="sk-SK" dirty="0">
                <a:latin typeface="Comic Sans MS" panose="030F0702030302020204" pitchFamily="66" charset="0"/>
              </a:rPr>
              <a:t> „Dnes </a:t>
            </a:r>
            <a:r>
              <a:rPr lang="sk-SK">
                <a:latin typeface="Comic Sans MS" panose="030F0702030302020204" pitchFamily="66" charset="0"/>
              </a:rPr>
              <a:t>pôjdem navštíviť </a:t>
            </a:r>
            <a:r>
              <a:rPr lang="sk-SK" dirty="0">
                <a:latin typeface="Comic Sans MS" panose="030F0702030302020204" pitchFamily="66" charset="0"/>
              </a:rPr>
              <a:t>tetu.“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sk-SK" b="1" dirty="0">
                <a:latin typeface="Comic Sans MS" panose="030F0702030302020204" pitchFamily="66" charset="0"/>
              </a:rPr>
              <a:t>	     (uvádzacia veta)        </a:t>
            </a:r>
            <a:r>
              <a:rPr lang="sk-SK" dirty="0">
                <a:latin typeface="Comic Sans MS" panose="030F0702030302020204" pitchFamily="66" charset="0"/>
              </a:rPr>
              <a:t>(priama reč)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sk-SK" dirty="0">
                <a:latin typeface="Comic Sans MS" panose="030F0702030302020204" pitchFamily="66" charset="0"/>
              </a:rPr>
              <a:t>                        U                           P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sk-SK" dirty="0">
                <a:solidFill>
                  <a:srgbClr val="0000FF"/>
                </a:solidFill>
                <a:latin typeface="Comic Sans MS" panose="030F0702030302020204" pitchFamily="66" charset="0"/>
              </a:rPr>
              <a:t>Za </a:t>
            </a:r>
            <a:r>
              <a:rPr lang="sk-SK" b="1" dirty="0">
                <a:solidFill>
                  <a:srgbClr val="0000FF"/>
                </a:solidFill>
                <a:latin typeface="Comic Sans MS" panose="030F0702030302020204" pitchFamily="66" charset="0"/>
              </a:rPr>
              <a:t>uvádzacou vetou</a:t>
            </a:r>
            <a:r>
              <a:rPr lang="sk-SK" dirty="0">
                <a:solidFill>
                  <a:srgbClr val="0000FF"/>
                </a:solidFill>
                <a:latin typeface="Comic Sans MS" panose="030F0702030302020204" pitchFamily="66" charset="0"/>
              </a:rPr>
              <a:t>, ktorá stojí pred priamou rečou, píšeme </a:t>
            </a:r>
            <a:r>
              <a:rPr lang="sk-SK" b="1" dirty="0">
                <a:solidFill>
                  <a:srgbClr val="0000FF"/>
                </a:solidFill>
                <a:latin typeface="Comic Sans MS" panose="030F0702030302020204" pitchFamily="66" charset="0"/>
              </a:rPr>
              <a:t>dvojbodku.</a:t>
            </a:r>
            <a:endParaRPr lang="sk-SK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sk-SK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33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7591" y="32648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sk-SK" b="1" dirty="0">
                <a:latin typeface="Comic Sans MS" panose="030F0702030302020204" pitchFamily="66" charset="0"/>
              </a:rPr>
              <a:t>Uvádzacia veta za priamou rečou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32136" y="1865574"/>
            <a:ext cx="10881575" cy="447083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sk-SK" b="1" dirty="0">
                <a:latin typeface="Comic Sans MS" panose="030F0702030302020204" pitchFamily="66" charset="0"/>
              </a:rPr>
              <a:t>Napr.:</a:t>
            </a:r>
            <a:r>
              <a:rPr lang="sk-SK" dirty="0">
                <a:latin typeface="Comic Sans MS" panose="030F0702030302020204" pitchFamily="66" charset="0"/>
              </a:rPr>
              <a:t>	„Nežalujte, deti!“ </a:t>
            </a:r>
            <a:r>
              <a:rPr lang="sk-SK" b="1" dirty="0">
                <a:latin typeface="Comic Sans MS" panose="030F0702030302020204" pitchFamily="66" charset="0"/>
              </a:rPr>
              <a:t>zvolala pani učiteľka.</a:t>
            </a:r>
            <a:endParaRPr lang="sk-SK" dirty="0">
              <a:latin typeface="Comic Sans MS" panose="030F0702030302020204" pitchFamily="66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sk-SK" dirty="0">
                <a:latin typeface="Comic Sans MS" panose="030F0702030302020204" pitchFamily="66" charset="0"/>
              </a:rPr>
              <a:t>		  (priama reč)          </a:t>
            </a:r>
            <a:r>
              <a:rPr lang="sk-SK" b="1" dirty="0">
                <a:latin typeface="Comic Sans MS" panose="030F0702030302020204" pitchFamily="66" charset="0"/>
              </a:rPr>
              <a:t>(uvádzacia veta)            </a:t>
            </a:r>
            <a:endParaRPr lang="sk-SK" dirty="0">
              <a:latin typeface="Comic Sans MS" panose="030F0702030302020204" pitchFamily="66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sk-SK" sz="2800" b="1" dirty="0">
                <a:latin typeface="Comic Sans MS" panose="030F0702030302020204" pitchFamily="66" charset="0"/>
              </a:rPr>
              <a:t>                   P                u</a:t>
            </a:r>
          </a:p>
        </p:txBody>
      </p:sp>
      <p:pic>
        <p:nvPicPr>
          <p:cNvPr id="6146" name="Picture 2" descr="Conversation | F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43" y="4090070"/>
            <a:ext cx="2767929" cy="276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03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93501" y="1590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sk-SK" sz="4000" b="1" dirty="0">
                <a:latin typeface="Comic Sans MS" panose="030F0702030302020204" pitchFamily="66" charset="0"/>
              </a:rPr>
              <a:t>Uvádzacia veta uprostred priamej reči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29801" y="1484625"/>
            <a:ext cx="10474819" cy="4813143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sk-SK" b="1" dirty="0">
                <a:latin typeface="Comic Sans MS" panose="030F0702030302020204" pitchFamily="66" charset="0"/>
              </a:rPr>
              <a:t>Napr.:</a:t>
            </a:r>
            <a:r>
              <a:rPr lang="sk-SK" dirty="0">
                <a:latin typeface="Comic Sans MS" panose="030F0702030302020204" pitchFamily="66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sk-SK" sz="2400" dirty="0">
                <a:latin typeface="Comic Sans MS" panose="030F0702030302020204" pitchFamily="66" charset="0"/>
              </a:rPr>
              <a:t>„Veľmi sa tešíme na Vianoce,“ </a:t>
            </a:r>
            <a:r>
              <a:rPr lang="sk-SK" sz="2400" b="1" dirty="0">
                <a:latin typeface="Comic Sans MS" panose="030F0702030302020204" pitchFamily="66" charset="0"/>
              </a:rPr>
              <a:t>odpovedali deti,</a:t>
            </a:r>
            <a:r>
              <a:rPr lang="sk-SK" sz="2400" dirty="0">
                <a:latin typeface="Comic Sans MS" panose="030F0702030302020204" pitchFamily="66" charset="0"/>
              </a:rPr>
              <a:t> „a  najmä na darčeky.“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sk-SK" dirty="0">
                <a:latin typeface="Comic Sans MS" panose="030F0702030302020204" pitchFamily="66" charset="0"/>
              </a:rPr>
              <a:t>	(priama reč)    </a:t>
            </a:r>
            <a:r>
              <a:rPr lang="sk-SK" b="1" dirty="0">
                <a:latin typeface="Comic Sans MS" panose="030F0702030302020204" pitchFamily="66" charset="0"/>
              </a:rPr>
              <a:t>(uvádzacia veta)    </a:t>
            </a:r>
            <a:r>
              <a:rPr lang="sk-SK" dirty="0">
                <a:latin typeface="Comic Sans MS" panose="030F0702030302020204" pitchFamily="66" charset="0"/>
              </a:rPr>
              <a:t>(priama reč)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sk-SK" dirty="0">
                <a:latin typeface="Comic Sans MS" panose="030F0702030302020204" pitchFamily="66" charset="0"/>
              </a:rPr>
              <a:t>                P                        u                             p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sk-SK" dirty="0">
              <a:latin typeface="Comic Sans MS" panose="030F0702030302020204" pitchFamily="66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sk-SK" b="1" dirty="0">
                <a:solidFill>
                  <a:srgbClr val="0000FF"/>
                </a:solidFill>
                <a:latin typeface="Comic Sans MS" panose="030F0702030302020204" pitchFamily="66" charset="0"/>
              </a:rPr>
              <a:t>Uvádzaciu vetu</a:t>
            </a:r>
            <a:r>
              <a:rPr lang="sk-SK" dirty="0">
                <a:solidFill>
                  <a:srgbClr val="0000FF"/>
                </a:solidFill>
                <a:latin typeface="Comic Sans MS" panose="030F0702030302020204" pitchFamily="66" charset="0"/>
              </a:rPr>
              <a:t>, ktorá stojí uprostred priamej reči oddeľujeme </a:t>
            </a:r>
            <a:r>
              <a:rPr lang="sk-SK" b="1" dirty="0">
                <a:solidFill>
                  <a:srgbClr val="0000FF"/>
                </a:solidFill>
                <a:latin typeface="Comic Sans MS" panose="030F0702030302020204" pitchFamily="66" charset="0"/>
              </a:rPr>
              <a:t>čiarkami.</a:t>
            </a:r>
            <a:endParaRPr lang="sk-SK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sk-SK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53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93501" y="1590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sk-SK" sz="5400" b="1" dirty="0">
                <a:latin typeface="Comic Sans MS" panose="030F0702030302020204" pitchFamily="66" charset="0"/>
              </a:rPr>
              <a:t>Priama reč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29801" y="1484625"/>
            <a:ext cx="10474819" cy="481314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Comic Sans MS" panose="030F0702030302020204" pitchFamily="66" charset="0"/>
              </a:rPr>
              <a:t> na označenie </a:t>
            </a:r>
            <a:r>
              <a:rPr lang="sk-SK" b="1" dirty="0">
                <a:latin typeface="Comic Sans MS" panose="030F0702030302020204" pitchFamily="66" charset="0"/>
              </a:rPr>
              <a:t>priamej reči</a:t>
            </a:r>
            <a:r>
              <a:rPr lang="sk-SK" dirty="0">
                <a:latin typeface="Comic Sans MS" panose="030F0702030302020204" pitchFamily="66" charset="0"/>
              </a:rPr>
              <a:t> vo vete používame </a:t>
            </a:r>
            <a:r>
              <a:rPr lang="sk-SK" b="1" dirty="0">
                <a:latin typeface="Comic Sans MS" panose="030F0702030302020204" pitchFamily="66" charset="0"/>
              </a:rPr>
              <a:t>úvodzovky.</a:t>
            </a:r>
            <a:endParaRPr lang="sk-SK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Comic Sans MS" panose="030F0702030302020204" pitchFamily="66" charset="0"/>
              </a:rPr>
              <a:t> napovie nám, čo dotyčná osoba povedala.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Comic Sans MS" panose="030F0702030302020204" pitchFamily="66" charset="0"/>
              </a:rPr>
              <a:t> môže byť oznamovacou, opytovacou, rozkazovacou, zvolacou vetou. Podľa toho píšeme za ňou bodku, otáznik alebo výkričník.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Comic Sans MS" panose="030F0702030302020204" pitchFamily="66" charset="0"/>
              </a:rPr>
              <a:t> vždy sa začína a končí </a:t>
            </a:r>
            <a:r>
              <a:rPr lang="sk-SK" b="1" dirty="0">
                <a:latin typeface="Comic Sans MS" panose="030F0702030302020204" pitchFamily="66" charset="0"/>
              </a:rPr>
              <a:t>úvodzovkami.</a:t>
            </a:r>
            <a:endParaRPr lang="sk-SK" dirty="0">
              <a:latin typeface="Comic Sans MS" panose="030F0702030302020204" pitchFamily="66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sk-SK" sz="2800" dirty="0">
              <a:latin typeface="Comic Sans MS" panose="030F0702030302020204" pitchFamily="66" charset="0"/>
            </a:endParaRPr>
          </a:p>
        </p:txBody>
      </p:sp>
      <p:pic>
        <p:nvPicPr>
          <p:cNvPr id="4098" name="Picture 2" descr="thoughtfulthursday 30: Embrace curiosity - Peaced Toget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117" y="4419755"/>
            <a:ext cx="2342926" cy="234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89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9563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sk-SK" sz="4000" b="1" dirty="0">
                <a:latin typeface="Comic Sans MS" panose="030F0702030302020204" pitchFamily="66" charset="0"/>
              </a:rPr>
              <a:t>Spojenie priamej reči a uvádzacej vety</a:t>
            </a:r>
          </a:p>
        </p:txBody>
      </p:sp>
      <p:sp>
        <p:nvSpPr>
          <p:cNvPr id="4" name="Obdĺžnik 3"/>
          <p:cNvSpPr/>
          <p:nvPr/>
        </p:nvSpPr>
        <p:spPr>
          <a:xfrm>
            <a:off x="497982" y="1666389"/>
            <a:ext cx="105649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sk-SK" sz="2400" b="1" i="0" dirty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 U______________: „P______________ .?!“</a:t>
            </a:r>
            <a:endParaRPr lang="sk-SK" sz="2400" b="0" i="0" dirty="0">
              <a:solidFill>
                <a:srgbClr val="0000FF"/>
              </a:solidFill>
              <a:effectLst/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sk-SK" sz="2400" b="0" i="0" dirty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         H</a:t>
            </a:r>
            <a:r>
              <a:rPr lang="sk-SK" sz="2400" b="0" i="0" dirty="0">
                <a:solidFill>
                  <a:srgbClr val="212529"/>
                </a:solidFill>
                <a:effectLst/>
                <a:latin typeface="Comic Sans MS" panose="030F0702030302020204" pitchFamily="66" charset="0"/>
              </a:rPr>
              <a:t>ostiteľ sa spýtal</a:t>
            </a:r>
            <a:r>
              <a:rPr lang="sk-SK" sz="2400" b="0" i="0" dirty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:</a:t>
            </a:r>
            <a:r>
              <a:rPr lang="sk-SK" sz="2400" b="0" i="0" dirty="0">
                <a:solidFill>
                  <a:srgbClr val="212529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sk-SK" sz="2400" b="1" i="0" dirty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„</a:t>
            </a:r>
            <a:r>
              <a:rPr lang="sk-SK" sz="2400" b="0" i="0" dirty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M</a:t>
            </a:r>
            <a:r>
              <a:rPr lang="sk-SK" sz="2400" b="0" i="0" dirty="0">
                <a:solidFill>
                  <a:srgbClr val="212529"/>
                </a:solidFill>
                <a:effectLst/>
                <a:latin typeface="Comic Sans MS" panose="030F0702030302020204" pitchFamily="66" charset="0"/>
              </a:rPr>
              <a:t>ôžem vás ponúknuť?</a:t>
            </a:r>
            <a:r>
              <a:rPr lang="sk-SK" sz="2400" b="1" i="0" dirty="0">
                <a:solidFill>
                  <a:srgbClr val="5341AF"/>
                </a:solidFill>
                <a:effectLst/>
                <a:latin typeface="Comic Sans MS" panose="030F0702030302020204" pitchFamily="66" charset="0"/>
              </a:rPr>
              <a:t>“</a:t>
            </a:r>
            <a:r>
              <a:rPr lang="sk-SK" sz="2400" b="0" i="0" dirty="0">
                <a:solidFill>
                  <a:srgbClr val="212529"/>
                </a:solidFill>
                <a:effectLst/>
                <a:latin typeface="Comic Sans MS" panose="030F0702030302020204" pitchFamily="66" charset="0"/>
              </a:rPr>
              <a:t> </a:t>
            </a:r>
            <a:br>
              <a:rPr lang="sk-SK" sz="2400" b="0" i="0" dirty="0">
                <a:solidFill>
                  <a:srgbClr val="212529"/>
                </a:solidFill>
                <a:effectLst/>
                <a:latin typeface="Comic Sans MS" panose="030F0702030302020204" pitchFamily="66" charset="0"/>
              </a:rPr>
            </a:br>
            <a:endParaRPr lang="sk-SK" sz="2400" b="0" i="0" dirty="0">
              <a:solidFill>
                <a:srgbClr val="212529"/>
              </a:solidFill>
              <a:effectLst/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buFont typeface="+mj-lt"/>
              <a:buAutoNum type="arabicPeriod" startAt="2"/>
            </a:pPr>
            <a:r>
              <a:rPr lang="sk-SK" sz="2400" b="0" i="0" dirty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 „</a:t>
            </a:r>
            <a:r>
              <a:rPr lang="sk-SK" sz="2400" b="1" i="0" dirty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P____________ ,?!“ u ______________ .</a:t>
            </a:r>
            <a:endParaRPr lang="sk-SK" sz="2400" b="0" i="0" dirty="0">
              <a:solidFill>
                <a:srgbClr val="0000FF"/>
              </a:solidFill>
              <a:effectLst/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sk-SK" sz="2400" b="0" i="0" dirty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      „Ch</a:t>
            </a:r>
            <a:r>
              <a:rPr lang="sk-SK" sz="2400" b="0" i="0" dirty="0">
                <a:solidFill>
                  <a:srgbClr val="212529"/>
                </a:solidFill>
                <a:effectLst/>
                <a:latin typeface="Comic Sans MS" panose="030F0702030302020204" pitchFamily="66" charset="0"/>
              </a:rPr>
              <a:t>oď si umyť zuby!</a:t>
            </a:r>
            <a:r>
              <a:rPr lang="sk-SK" sz="2400" b="1" i="0" dirty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“</a:t>
            </a:r>
            <a:r>
              <a:rPr lang="sk-SK" sz="2400" b="0" i="0" dirty="0">
                <a:solidFill>
                  <a:srgbClr val="212529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sk-SK" sz="2400" b="0" i="0" dirty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z</a:t>
            </a:r>
            <a:r>
              <a:rPr lang="sk-SK" sz="2400" b="0" i="0" dirty="0">
                <a:solidFill>
                  <a:srgbClr val="212529"/>
                </a:solidFill>
                <a:effectLst/>
                <a:latin typeface="Comic Sans MS" panose="030F0702030302020204" pitchFamily="66" charset="0"/>
              </a:rPr>
              <a:t>volala sestra.</a:t>
            </a:r>
          </a:p>
          <a:p>
            <a:pPr>
              <a:lnSpc>
                <a:spcPct val="150000"/>
              </a:lnSpc>
            </a:pPr>
            <a:endParaRPr lang="sk-SK" sz="2400" b="0" i="0" dirty="0">
              <a:solidFill>
                <a:srgbClr val="212529"/>
              </a:solidFill>
              <a:effectLst/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buFont typeface="+mj-lt"/>
              <a:buAutoNum type="arabicPeriod" startAt="3"/>
            </a:pPr>
            <a:r>
              <a:rPr lang="sk-SK" sz="2400" b="0" i="0" dirty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 „</a:t>
            </a:r>
            <a:r>
              <a:rPr lang="sk-SK" sz="2400" b="1" i="0" dirty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P_____________,“ u___________ , „p­­­­­­­­­­­____________ .!?"</a:t>
            </a:r>
            <a:endParaRPr lang="sk-SK" sz="2400" b="0" i="0" dirty="0">
              <a:solidFill>
                <a:srgbClr val="212529"/>
              </a:solidFill>
              <a:effectLst/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sk-SK" sz="2400" b="0" i="0" dirty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          „A</a:t>
            </a:r>
            <a:r>
              <a:rPr lang="sk-SK" sz="2400" b="0" i="0" dirty="0">
                <a:solidFill>
                  <a:srgbClr val="212529"/>
                </a:solidFill>
                <a:effectLst/>
                <a:latin typeface="Comic Sans MS" panose="030F0702030302020204" pitchFamily="66" charset="0"/>
              </a:rPr>
              <a:t>ko chceš</a:t>
            </a:r>
            <a:r>
              <a:rPr lang="sk-SK" sz="2400" b="0" i="0" dirty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,</a:t>
            </a:r>
            <a:r>
              <a:rPr lang="sk-SK" sz="2400" b="1" i="0" dirty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“</a:t>
            </a:r>
            <a:r>
              <a:rPr lang="sk-SK" sz="2400" b="0" i="0" dirty="0">
                <a:solidFill>
                  <a:srgbClr val="212529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sk-SK" sz="2400" b="0" i="0" dirty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p</a:t>
            </a:r>
            <a:r>
              <a:rPr lang="sk-SK" sz="2400" b="0" i="0" dirty="0">
                <a:solidFill>
                  <a:srgbClr val="212529"/>
                </a:solidFill>
                <a:effectLst/>
                <a:latin typeface="Comic Sans MS" panose="030F0702030302020204" pitchFamily="66" charset="0"/>
              </a:rPr>
              <a:t>ovedala Ema</a:t>
            </a:r>
            <a:r>
              <a:rPr lang="sk-SK" sz="2400" b="0" i="0" dirty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,</a:t>
            </a:r>
            <a:r>
              <a:rPr lang="sk-SK" sz="2400" b="0" i="0" dirty="0">
                <a:solidFill>
                  <a:srgbClr val="212529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sk-SK" sz="2400" b="1" i="0" dirty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„</a:t>
            </a:r>
            <a:r>
              <a:rPr lang="sk-SK" sz="2400" b="0" i="0" dirty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u</a:t>
            </a:r>
            <a:r>
              <a:rPr lang="sk-SK" sz="2400" b="0" i="0" dirty="0">
                <a:solidFill>
                  <a:srgbClr val="212529"/>
                </a:solidFill>
                <a:effectLst/>
                <a:latin typeface="Comic Sans MS" panose="030F0702030302020204" pitchFamily="66" charset="0"/>
              </a:rPr>
              <a:t>ž sa nevrátim!</a:t>
            </a:r>
            <a:r>
              <a:rPr lang="sk-SK" sz="2400" b="1" i="0" dirty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“ </a:t>
            </a:r>
            <a:endParaRPr lang="sk-SK" sz="2400" b="0" i="0" dirty="0">
              <a:solidFill>
                <a:srgbClr val="0000FF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395719" y="1179443"/>
            <a:ext cx="379628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1600" dirty="0">
                <a:latin typeface="Comic Sans MS" panose="030F0702030302020204" pitchFamily="66" charset="0"/>
              </a:rPr>
              <a:t>Vysvetlivky:</a:t>
            </a:r>
          </a:p>
          <a:p>
            <a:pPr>
              <a:lnSpc>
                <a:spcPct val="150000"/>
              </a:lnSpc>
            </a:pPr>
            <a:r>
              <a:rPr lang="sk-SK" sz="1600" dirty="0">
                <a:latin typeface="Comic Sans MS" panose="030F0702030302020204" pitchFamily="66" charset="0"/>
              </a:rPr>
              <a:t>U – uvádzacia veta začínajúca veľkým písmenom,</a:t>
            </a:r>
          </a:p>
          <a:p>
            <a:pPr>
              <a:lnSpc>
                <a:spcPct val="150000"/>
              </a:lnSpc>
            </a:pPr>
            <a:r>
              <a:rPr lang="sk-SK" sz="1600" dirty="0">
                <a:latin typeface="Comic Sans MS" panose="030F0702030302020204" pitchFamily="66" charset="0"/>
              </a:rPr>
              <a:t>u - uvádzacia veta začínajúca malým písmenom,</a:t>
            </a:r>
          </a:p>
          <a:p>
            <a:pPr>
              <a:lnSpc>
                <a:spcPct val="150000"/>
              </a:lnSpc>
            </a:pPr>
            <a:r>
              <a:rPr lang="sk-SK" sz="1600" dirty="0">
                <a:latin typeface="Comic Sans MS" panose="030F0702030302020204" pitchFamily="66" charset="0"/>
              </a:rPr>
              <a:t>P – priama reč začínajúca veľkým písmenom,</a:t>
            </a:r>
          </a:p>
          <a:p>
            <a:pPr>
              <a:lnSpc>
                <a:spcPct val="150000"/>
              </a:lnSpc>
            </a:pPr>
            <a:r>
              <a:rPr lang="sk-SK" sz="1600" dirty="0">
                <a:latin typeface="Comic Sans MS" panose="030F0702030302020204" pitchFamily="66" charset="0"/>
              </a:rPr>
              <a:t>p – priama reč začínajúca malým písmenom.</a:t>
            </a:r>
          </a:p>
          <a:p>
            <a:pPr>
              <a:lnSpc>
                <a:spcPct val="150000"/>
              </a:lnSpc>
            </a:pPr>
            <a:endParaRPr lang="sk-SK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57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9563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sk-SK" sz="4000" b="1" dirty="0">
                <a:latin typeface="Comic Sans MS" panose="030F0702030302020204" pitchFamily="66" charset="0"/>
              </a:rPr>
              <a:t>Spojenie priamej reči a uvádzacej vety</a:t>
            </a:r>
          </a:p>
        </p:txBody>
      </p:sp>
      <p:sp>
        <p:nvSpPr>
          <p:cNvPr id="4" name="Obdĺžnik 3"/>
          <p:cNvSpPr/>
          <p:nvPr/>
        </p:nvSpPr>
        <p:spPr>
          <a:xfrm>
            <a:off x="497982" y="1666389"/>
            <a:ext cx="1081718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600" b="0" i="0" dirty="0">
                <a:effectLst/>
                <a:latin typeface="Comic Sans MS" panose="030F0702030302020204" pitchFamily="66" charset="0"/>
              </a:rPr>
              <a:t>Poznáme ešte jeden druh priamej reči, a to tzv. priama reč bez uvádzacej vety. </a:t>
            </a:r>
          </a:p>
          <a:p>
            <a:pPr>
              <a:lnSpc>
                <a:spcPct val="150000"/>
              </a:lnSpc>
            </a:pPr>
            <a:r>
              <a:rPr lang="sk-SK" sz="2600" dirty="0">
                <a:solidFill>
                  <a:srgbClr val="0000FF"/>
                </a:solidFill>
                <a:latin typeface="Comic Sans MS" panose="030F0702030302020204" pitchFamily="66" charset="0"/>
              </a:rPr>
              <a:t>„P_______________ .?!“       (bez uvádzacej vety)</a:t>
            </a:r>
          </a:p>
          <a:p>
            <a:pPr>
              <a:lnSpc>
                <a:spcPct val="150000"/>
              </a:lnSpc>
            </a:pPr>
            <a:endParaRPr lang="sk-SK" sz="2600" b="0" i="0" dirty="0">
              <a:solidFill>
                <a:srgbClr val="0000FF"/>
              </a:solidFill>
              <a:effectLst/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buNone/>
            </a:pPr>
            <a:r>
              <a:rPr lang="sk-SK" sz="2600" dirty="0">
                <a:solidFill>
                  <a:srgbClr val="0000FF"/>
                </a:solidFill>
                <a:latin typeface="Comic Sans MS" panose="030F0702030302020204" pitchFamily="66" charset="0"/>
              </a:rPr>
              <a:t>„P</a:t>
            </a:r>
            <a:r>
              <a:rPr lang="sk-SK" sz="2600" dirty="0">
                <a:latin typeface="Comic Sans MS" panose="030F0702030302020204" pitchFamily="66" charset="0"/>
              </a:rPr>
              <a:t>rečo práve ja</a:t>
            </a:r>
            <a:r>
              <a:rPr lang="sk-SK" sz="2600" dirty="0">
                <a:solidFill>
                  <a:srgbClr val="0000FF"/>
                </a:solidFill>
                <a:latin typeface="Comic Sans MS" panose="030F0702030302020204" pitchFamily="66" charset="0"/>
              </a:rPr>
              <a:t>?“</a:t>
            </a:r>
          </a:p>
          <a:p>
            <a:pPr>
              <a:lnSpc>
                <a:spcPct val="150000"/>
              </a:lnSpc>
              <a:buNone/>
            </a:pPr>
            <a:r>
              <a:rPr lang="sk-SK" sz="2600" dirty="0">
                <a:solidFill>
                  <a:srgbClr val="0000FF"/>
                </a:solidFill>
                <a:latin typeface="Comic Sans MS" panose="030F0702030302020204" pitchFamily="66" charset="0"/>
              </a:rPr>
              <a:t>„Z</a:t>
            </a:r>
            <a:r>
              <a:rPr lang="sk-SK" sz="2600" dirty="0">
                <a:latin typeface="Comic Sans MS" panose="030F0702030302020204" pitchFamily="66" charset="0"/>
              </a:rPr>
              <a:t>hasni svetlo</a:t>
            </a:r>
            <a:r>
              <a:rPr lang="sk-SK" sz="2600" dirty="0">
                <a:solidFill>
                  <a:srgbClr val="0000FF"/>
                </a:solidFill>
                <a:latin typeface="Comic Sans MS" panose="030F0702030302020204" pitchFamily="66" charset="0"/>
              </a:rPr>
              <a:t>!“</a:t>
            </a:r>
          </a:p>
          <a:p>
            <a:pPr>
              <a:lnSpc>
                <a:spcPct val="150000"/>
              </a:lnSpc>
              <a:buNone/>
            </a:pPr>
            <a:r>
              <a:rPr lang="sk-SK" sz="2600" dirty="0">
                <a:solidFill>
                  <a:srgbClr val="0000FF"/>
                </a:solidFill>
                <a:latin typeface="Comic Sans MS" panose="030F0702030302020204" pitchFamily="66" charset="0"/>
              </a:rPr>
              <a:t>„N</a:t>
            </a:r>
            <a:r>
              <a:rPr lang="sk-SK" sz="2600" dirty="0">
                <a:latin typeface="Comic Sans MS" panose="030F0702030302020204" pitchFamily="66" charset="0"/>
              </a:rPr>
              <a:t>a obed som mal špagety</a:t>
            </a:r>
            <a:r>
              <a:rPr lang="sk-SK" sz="2600" dirty="0">
                <a:solidFill>
                  <a:srgbClr val="0000FF"/>
                </a:solidFill>
                <a:latin typeface="Comic Sans MS" panose="030F0702030302020204" pitchFamily="66" charset="0"/>
              </a:rPr>
              <a:t>.“</a:t>
            </a:r>
          </a:p>
          <a:p>
            <a:pPr>
              <a:lnSpc>
                <a:spcPct val="150000"/>
              </a:lnSpc>
            </a:pPr>
            <a:endParaRPr lang="sk-SK" sz="2600" b="0" i="0" dirty="0">
              <a:solidFill>
                <a:srgbClr val="0000FF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7096260" y="5700533"/>
            <a:ext cx="4941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1600" dirty="0">
                <a:latin typeface="Comic Sans MS" panose="030F0702030302020204" pitchFamily="66" charset="0"/>
              </a:rPr>
              <a:t>Vysvetlivky:</a:t>
            </a:r>
          </a:p>
          <a:p>
            <a:pPr>
              <a:lnSpc>
                <a:spcPct val="150000"/>
              </a:lnSpc>
            </a:pPr>
            <a:r>
              <a:rPr lang="sk-SK" sz="1600" dirty="0">
                <a:latin typeface="Comic Sans MS" panose="030F0702030302020204" pitchFamily="66" charset="0"/>
              </a:rPr>
              <a:t>P – priama reč začínajúca veľkým písmenom,</a:t>
            </a:r>
          </a:p>
          <a:p>
            <a:pPr>
              <a:lnSpc>
                <a:spcPct val="150000"/>
              </a:lnSpc>
            </a:pPr>
            <a:endParaRPr lang="sk-SK" sz="1600" dirty="0">
              <a:latin typeface="Comic Sans MS" panose="030F0702030302020204" pitchFamily="66" charset="0"/>
            </a:endParaRPr>
          </a:p>
        </p:txBody>
      </p:sp>
      <p:pic>
        <p:nvPicPr>
          <p:cNvPr id="6" name="Picture 2" descr="Rozhovor s nami | Whate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237" y="2843033"/>
            <a:ext cx="2952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27359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721</Words>
  <Application>Microsoft Office PowerPoint</Application>
  <PresentationFormat>Širokouhlá</PresentationFormat>
  <Paragraphs>102</Paragraphs>
  <Slides>13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Comic Sans MS</vt:lpstr>
      <vt:lpstr>Wingdings</vt:lpstr>
      <vt:lpstr>Motív Office</vt:lpstr>
      <vt:lpstr>Priama reč</vt:lpstr>
      <vt:lpstr>Priama reč</vt:lpstr>
      <vt:lpstr>Uvádzacia veta</vt:lpstr>
      <vt:lpstr>Uvádzacia veta pred priamou rečou</vt:lpstr>
      <vt:lpstr>Uvádzacia veta za priamou rečou</vt:lpstr>
      <vt:lpstr>Uvádzacia veta uprostred priamej reči</vt:lpstr>
      <vt:lpstr>Priama reč</vt:lpstr>
      <vt:lpstr>Spojenie priamej reči a uvádzacej vety</vt:lpstr>
      <vt:lpstr>Spojenie priamej reči a uvádzacej vety</vt:lpstr>
      <vt:lpstr>Doplň do textu interpunkčné znamienka:</vt:lpstr>
      <vt:lpstr>Doplň do textu chýbajúce interpunkčné znamienka. </vt:lpstr>
      <vt:lpstr>Doplň do textu chýbajúce interpunkčné znamienka. </vt:lpstr>
      <vt:lpstr>Vety zmeň ma priamu reč a správne zapíš.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Priama reč</dc:title>
  <dc:creator>ziak</dc:creator>
  <cp:lastModifiedBy>Patrícia Kurtová</cp:lastModifiedBy>
  <cp:revision>60</cp:revision>
  <dcterms:created xsi:type="dcterms:W3CDTF">2020-04-06T21:20:21Z</dcterms:created>
  <dcterms:modified xsi:type="dcterms:W3CDTF">2020-11-05T09:38:21Z</dcterms:modified>
</cp:coreProperties>
</file>