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829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874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970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4009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281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249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7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414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2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155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029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6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uralis.sk/185.uf.ashx" TargetMode="External"/><Relationship Id="rId13" Type="http://schemas.openxmlformats.org/officeDocument/2006/relationships/hyperlink" Target="https://www.union.sk/vitaminy-skupiny-b-ktore-potraviny-ich-obsahuju/" TargetMode="External"/><Relationship Id="rId3" Type="http://schemas.openxmlformats.org/officeDocument/2006/relationships/hyperlink" Target="https://www.nazdravie.sk/soja/" TargetMode="External"/><Relationship Id="rId7" Type="http://schemas.openxmlformats.org/officeDocument/2006/relationships/hyperlink" Target="https://zdravopedia.sk/zelenina/soja-10-ucinkov-na-zdravie" TargetMode="External"/><Relationship Id="rId12" Type="http://schemas.openxmlformats.org/officeDocument/2006/relationships/hyperlink" Target="https://botanic.sk/slovnik-pojmov/kyselina-olejova" TargetMode="External"/><Relationship Id="rId17" Type="http://schemas.openxmlformats.org/officeDocument/2006/relationships/hyperlink" Target="https://www.zivotosprava.sk/alergia-na-soju-jej-priznaky-a-prejavy-ako-sa-prejavuje-co-jest-a-aka-by-mala-byt-liecba/" TargetMode="External"/><Relationship Id="rId2" Type="http://schemas.openxmlformats.org/officeDocument/2006/relationships/hyperlink" Target="https://mondieu.sk/soja-vzacna-plodina-pre-vegetarianov-obrovska-hrozba-pre-spolocnost/" TargetMode="External"/><Relationship Id="rId16" Type="http://schemas.openxmlformats.org/officeDocument/2006/relationships/hyperlink" Target="https://www.medicc.eu/sk/odborne-clanky/item/345-zdravotne-prinosy-soje-a-alergia-na-soju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crzp.uniag.sk/Prace/2011/H/6DE0CEA5822D40AF8DC7C912DB7355B3.pdf" TargetMode="External"/><Relationship Id="rId11" Type="http://schemas.openxmlformats.org/officeDocument/2006/relationships/hyperlink" Target="https://www.nzip.cz/rejstrikovy-pojem/4873" TargetMode="External"/><Relationship Id="rId5" Type="http://schemas.openxmlformats.org/officeDocument/2006/relationships/hyperlink" Target="https://www.sciencedirect.com/topics/agricultural-and-biological-sciences/glycinin" TargetMode="External"/><Relationship Id="rId15" Type="http://schemas.openxmlformats.org/officeDocument/2006/relationships/hyperlink" Target="https://www.bezpecnostpotravin.cz/UserFiles/Koubova%201/soja_final_web3.pdf" TargetMode="External"/><Relationship Id="rId10" Type="http://schemas.openxmlformats.org/officeDocument/2006/relationships/hyperlink" Target="https://www.celostnimedicina.cz/kyselina-linolova-omega-6.htm" TargetMode="External"/><Relationship Id="rId4" Type="http://schemas.openxmlformats.org/officeDocument/2006/relationships/hyperlink" Target="https://www.aafp.org/pubs/afp/issues/2009/0101/p43.html" TargetMode="External"/><Relationship Id="rId9" Type="http://schemas.openxmlformats.org/officeDocument/2006/relationships/hyperlink" Target="https://botanic.sk/slovnik-pojmov/kyselina-linolova" TargetMode="External"/><Relationship Id="rId14" Type="http://schemas.openxmlformats.org/officeDocument/2006/relationships/hyperlink" Target="https://www.tvojezdravie.sk/liecba/trapi-vas-alergia-na-soju-neuverite-kde-vsade-sa-nachadza/22403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12" Type="http://schemas.openxmlformats.org/officeDocument/2006/relationships/image" Target="../media/image18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5" Type="http://schemas.openxmlformats.org/officeDocument/2006/relationships/image" Target="../media/image21.jpe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Relationship Id="rId1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Relationship Id="rId9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AE3EA31-CD93-8D8B-3181-08E00D144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4892516" cy="1978346"/>
          </a:xfrm>
        </p:spPr>
        <p:txBody>
          <a:bodyPr>
            <a:normAutofit/>
          </a:bodyPr>
          <a:lstStyle/>
          <a:p>
            <a:r>
              <a:rPr lang="sk-SK" dirty="0"/>
              <a:t>SÓJA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0809AA4-CD92-32C9-D0C1-DED478C6F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4892516" cy="2719007"/>
          </a:xfrm>
        </p:spPr>
        <p:txBody>
          <a:bodyPr>
            <a:normAutofit/>
          </a:bodyPr>
          <a:lstStyle/>
          <a:p>
            <a:r>
              <a:rPr lang="sk-SK" dirty="0"/>
              <a:t>Potravinárska chémia</a:t>
            </a:r>
          </a:p>
          <a:p>
            <a:r>
              <a:rPr lang="sk-SK" dirty="0"/>
              <a:t>Katarína Nalevanková</a:t>
            </a:r>
          </a:p>
          <a:p>
            <a:r>
              <a:rPr lang="sk-SK" dirty="0"/>
              <a:t>3BCHb2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1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Obrázok 4">
            <a:extLst>
              <a:ext uri="{FF2B5EF4-FFF2-40B4-BE49-F238E27FC236}">
                <a16:creationId xmlns:a16="http://schemas.microsoft.com/office/drawing/2014/main" id="{518A271A-A85E-B5CD-9989-2FFA5B32EA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08" r="2736" b="-2"/>
          <a:stretch/>
        </p:blipFill>
        <p:spPr>
          <a:xfrm>
            <a:off x="5974872" y="555615"/>
            <a:ext cx="5677184" cy="5677184"/>
          </a:xfrm>
          <a:prstGeom prst="rect">
            <a:avLst/>
          </a:prstGeom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4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712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9F602-25A5-2C2F-498C-9F1FCEE8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Výhody a negatíva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B662212-C963-C95E-FD37-90D034E00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/>
              <a:t>Znižuje krvný tlak a celkový obsah cholesterolu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/>
              <a:t>Pomáha zmierňovať príznaky menopauzy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/>
              <a:t>Prírodný spôsob liečby osteoporózy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/>
              <a:t>Napomáha ku kvalitnému, pokojnému a dlhotrvajúcemu spánku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/>
              <a:t>V kozmetike sa využíva na hydratáciu pleti, odstraňovanie vrások...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/>
              <a:t>Môže spôsobiť neplodnosť, sexuálnu dysfunkciu a zníženie množstva spermií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/>
              <a:t>Môže narušiť činnosť štítnej žľazy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83074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CF06C6-19A0-93A0-5348-0A6D0BC9B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92C79F05-23C8-BA44-17C4-F8701810F9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sk-SK" sz="18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https://mondieu.sk/soja-vzacna-plodina-pre-vegetarianov-obrovska-hrozba-pre-spolocnost/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sk-SK" sz="18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https://www.nazdravie.sk/soja/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sk-SK" sz="18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https://www.aafp.org/pubs/afp/issues/2009/0101/p43.html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sk-SK" sz="18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https://www.sciencedirect.com/topics/agricultural-and-biological-sciences/glycinin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sk-SK" sz="18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http://crzp.uniag.sk/Prace/2011/H/6DE0CEA5822D40AF8DC7C912DB7355B3.pdf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sk-SK" sz="18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https://zdravopedia.sk/zelenina/soja-10-ucinkov-na-zdravie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sk-SK" sz="18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https://www.euralis.sk/185.uf.ashx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sk-SK" sz="18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https://botanic.sk/slovnik-pojmov/kyselina-linolova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460BBB4D-FE3C-CA82-51EC-4E8ECECB73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sk-SK" sz="18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https://www.celostnimedicina.cz/kyselina-linolova-omega-6.htm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sk-SK" sz="18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https://www.nzip.cz/rejstrikovy-pojem/4873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sk-SK" sz="18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https://botanic.sk/slovnik-pojmov/kyselina-olejova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sk-SK" sz="18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https://www.union.sk/vitaminy-skupiny-b-ktore-potraviny-ich-obsahuju/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sk-SK" sz="18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https://www.tvojezdravie.sk/liecba/trapi-vas-alergia-na-soju-neuverite-kde-vsade-sa-nachadza/22403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sk-SK" sz="18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https://www.bezpecnostpotravin.cz/UserFiles/Koubova%201/soja_final_web3.pdf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sk-SK" sz="18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https://www.medicc.eu/sk/odborne-clanky/item/345-zdravotne-prinosy-soje-a-alergia-na-soju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sk-SK" sz="18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https://www.zivotosprava.sk/alergia-na-soju-jej-priznaky-a-prejavy-ako-sa-prejavuje-co-jest-a-aka-by-mala-byt-liecba/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06426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DEB8A1-0BB8-48FD-8739-36D42B5F2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45620" y="-21648"/>
            <a:ext cx="1446380" cy="2080204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5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64000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6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E888BFA-FA2E-44AF-9D7B-16D609CD4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52911"/>
            <a:ext cx="4238069" cy="4005090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BB7FC71D-CDD1-C7D4-D4E0-C5CABB1DE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0" y="1122363"/>
            <a:ext cx="6539274" cy="1978346"/>
          </a:xfrm>
        </p:spPr>
        <p:txBody>
          <a:bodyPr>
            <a:normAutofit/>
          </a:bodyPr>
          <a:lstStyle/>
          <a:p>
            <a:r>
              <a:rPr lang="sk-SK" dirty="0"/>
              <a:t>Ďakujem za pozornosť</a:t>
            </a:r>
            <a:endParaRPr lang="sk-SK"/>
          </a:p>
        </p:txBody>
      </p:sp>
      <p:sp>
        <p:nvSpPr>
          <p:cNvPr id="6" name="Podnadpis 5">
            <a:extLst>
              <a:ext uri="{FF2B5EF4-FFF2-40B4-BE49-F238E27FC236}">
                <a16:creationId xmlns:a16="http://schemas.microsoft.com/office/drawing/2014/main" id="{E7B7CA30-891F-F4BD-5D91-972C0F040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4000" y="3509963"/>
            <a:ext cx="6539274" cy="1747837"/>
          </a:xfrm>
        </p:spPr>
        <p:txBody>
          <a:bodyPr>
            <a:normAutofit/>
          </a:bodyPr>
          <a:lstStyle/>
          <a:p>
            <a:endParaRPr lang="sk-SK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CE019E-45F4-43D5-9AB7-9B668C6E6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458881" y="3428995"/>
            <a:ext cx="886141" cy="802496"/>
            <a:chOff x="10948005" y="3272152"/>
            <a:chExt cx="868640" cy="78664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C480AF2-3BB1-4050-B21E-AB449FE50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3E90887-79C9-41C0-B858-2F1BBDB0D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8C19F66-7FD5-40E7-9815-B07EFECA6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Graphic 12">
              <a:extLst>
                <a:ext uri="{FF2B5EF4-FFF2-40B4-BE49-F238E27FC236}">
                  <a16:creationId xmlns:a16="http://schemas.microsoft.com/office/drawing/2014/main" id="{D5C72724-3286-4EB9-9914-3494FBE16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932523A8-D1B0-4E30-B39D-0D5333498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2FA0DBAA-ACBC-42C4-88B2-1EBB6EC00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1AE6197-E637-4088-81E6-76DCE41A5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052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C14E04-9501-B853-5C67-AB222F4B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</a:p>
        </p:txBody>
      </p:sp>
      <p:sp>
        <p:nvSpPr>
          <p:cNvPr id="8" name="Zástupný objekt pre obsah 7">
            <a:extLst>
              <a:ext uri="{FF2B5EF4-FFF2-40B4-BE49-F238E27FC236}">
                <a16:creationId xmlns:a16="http://schemas.microsoft.com/office/drawing/2014/main" id="{41FDA956-3F20-2179-3B71-ECF677026B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/>
              <a:t>Charakteristika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/>
              <a:t>Základné zložky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/>
              <a:t>Všestranné využitie sóje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/>
              <a:t>Sója ako alergén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/>
              <a:t>Výhody a negatíva sóje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9" name="Zástupný objekt pre obsah 8">
            <a:extLst>
              <a:ext uri="{FF2B5EF4-FFF2-40B4-BE49-F238E27FC236}">
                <a16:creationId xmlns:a16="http://schemas.microsoft.com/office/drawing/2014/main" id="{0A711AAC-4DF9-9F75-8530-02D05A36C2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483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AAEE6F8-856F-8453-8665-3E840A9D8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950173" cy="1455091"/>
          </a:xfrm>
        </p:spPr>
        <p:txBody>
          <a:bodyPr>
            <a:normAutofit/>
          </a:bodyPr>
          <a:lstStyle/>
          <a:p>
            <a:r>
              <a:rPr lang="sk-SK" dirty="0"/>
              <a:t>Charakteristika</a:t>
            </a:r>
          </a:p>
        </p:txBody>
      </p:sp>
      <p:sp>
        <p:nvSpPr>
          <p:cNvPr id="33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1321904-BD4F-F70D-46BA-5F96501A1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4950173" cy="327450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k-SK" sz="1900" dirty="0"/>
              <a:t>Dvojklíčnolistová rastlina z rodu </a:t>
            </a:r>
            <a:r>
              <a:rPr lang="sk-SK" sz="1900" i="1" dirty="0" err="1"/>
              <a:t>Fabales</a:t>
            </a:r>
            <a:r>
              <a:rPr lang="sk-SK" sz="1900" i="1" dirty="0"/>
              <a:t> </a:t>
            </a:r>
            <a:r>
              <a:rPr lang="sk-SK" sz="1900" dirty="0"/>
              <a:t>a čeľade </a:t>
            </a:r>
            <a:r>
              <a:rPr lang="sk-SK" sz="1900" i="1" dirty="0" err="1"/>
              <a:t>Fabaceae</a:t>
            </a:r>
            <a:endParaRPr lang="sk-SK" sz="1900" i="1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k-SK" sz="1900" dirty="0"/>
              <a:t>Je zaraďovaná medzi strukoviny a vďaka veľkému obsahu tuku aj medzi olejniny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k-SK" sz="1900" dirty="0"/>
              <a:t>Prvé zmienky máme už z roku 2 838 </a:t>
            </a:r>
            <a:r>
              <a:rPr lang="sk-SK" sz="1900" dirty="0" err="1"/>
              <a:t>p.n.l</a:t>
            </a:r>
            <a:r>
              <a:rPr lang="sk-SK" sz="1900" dirty="0"/>
              <a:t>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k-SK" sz="1900" dirty="0" err="1"/>
              <a:t>Šeng-nung</a:t>
            </a:r>
            <a:endParaRPr lang="sk-SK" sz="19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k-SK" sz="1900" dirty="0"/>
              <a:t>Do Ameriky a Európy bola dovezená až v 18. storočí</a:t>
            </a:r>
          </a:p>
        </p:txBody>
      </p:sp>
      <p:pic>
        <p:nvPicPr>
          <p:cNvPr id="4" name="Obrázok 3" descr="Obrázok, na ktorom je text, kniha&#10;&#10;Automaticky generovaný popis">
            <a:extLst>
              <a:ext uri="{FF2B5EF4-FFF2-40B4-BE49-F238E27FC236}">
                <a16:creationId xmlns:a16="http://schemas.microsoft.com/office/drawing/2014/main" id="{FAA1A356-1B88-BFB1-8DE0-E64CD1ADA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7" r="5266" b="-1"/>
          <a:stretch/>
        </p:blipFill>
        <p:spPr>
          <a:xfrm>
            <a:off x="6002404" y="564012"/>
            <a:ext cx="5606888" cy="5677185"/>
          </a:xfrm>
          <a:prstGeom prst="rect">
            <a:avLst/>
          </a:prstGeom>
        </p:spPr>
      </p:pic>
      <p:sp>
        <p:nvSpPr>
          <p:cNvPr id="40" name="Freeform: Shape 20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1" name="Group 22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2" name="Freeform: Shape 23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3" name="Freeform: Shape 24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4" name="Freeform: Shape 25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29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635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278EBA0-A538-6645-97BE-F003AD6E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950173" cy="1455091"/>
          </a:xfrm>
        </p:spPr>
        <p:txBody>
          <a:bodyPr>
            <a:normAutofit/>
          </a:bodyPr>
          <a:lstStyle/>
          <a:p>
            <a:r>
              <a:rPr lang="sk-SK" dirty="0"/>
              <a:t>Základné zložky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DB67421-A626-3AA1-0C06-02F5087E1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4950173" cy="3274503"/>
          </a:xfrm>
        </p:spPr>
        <p:txBody>
          <a:bodyPr>
            <a:normAutofit/>
          </a:bodyPr>
          <a:lstStyle/>
          <a:p>
            <a:r>
              <a:rPr lang="sk-SK" dirty="0">
                <a:latin typeface="+mj-lt"/>
              </a:rPr>
              <a:t>Bielkoviny:</a:t>
            </a:r>
          </a:p>
          <a:p>
            <a:endParaRPr lang="sk-S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/>
              <a:t> sójové bôby obsahujú 33% bielkovín podobného zloženia ako najkvalitnejšie mäso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 err="1"/>
              <a:t>Glycinín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DD73AAE0-5A87-4F3D-F72E-D2E3B0692D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8" r="-3" b="-3"/>
          <a:stretch/>
        </p:blipFill>
        <p:spPr>
          <a:xfrm>
            <a:off x="6002404" y="564012"/>
            <a:ext cx="5606888" cy="5677185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1747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8D638A-4142-B26C-167F-4B892FE6C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9"/>
            <a:ext cx="10077557" cy="312158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EC1D1AA-80F7-F1A7-F1AF-24912CF31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1225685"/>
            <a:ext cx="10077557" cy="4845245"/>
          </a:xfrm>
        </p:spPr>
        <p:txBody>
          <a:bodyPr/>
          <a:lstStyle/>
          <a:p>
            <a:r>
              <a:rPr lang="sk-SK" dirty="0">
                <a:latin typeface="+mj-lt"/>
              </a:rPr>
              <a:t>Tuky: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/>
              <a:t>V semenách sa nachádza približne 20% a sú zdrojom kvalitného rastlinného oleja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/>
              <a:t>Je tvorená prevažne z nenasýtených mastných kyselín ako kyselina </a:t>
            </a:r>
            <a:r>
              <a:rPr lang="sk-SK" dirty="0" err="1"/>
              <a:t>linolová</a:t>
            </a:r>
            <a:r>
              <a:rPr lang="sk-SK" dirty="0"/>
              <a:t> a olejová</a:t>
            </a:r>
          </a:p>
          <a:p>
            <a:endParaRPr lang="sk-SK" dirty="0"/>
          </a:p>
          <a:p>
            <a:endParaRPr lang="sk-SK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/>
              <a:t>Z nasýtených prevládajú najmä kyselina palmitová a </a:t>
            </a:r>
            <a:r>
              <a:rPr lang="sk-SK" dirty="0" err="1"/>
              <a:t>steárová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452F9A33-1955-2D09-CC85-671219BB4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19" y="3086402"/>
            <a:ext cx="4790476" cy="561905"/>
          </a:xfrm>
          <a:prstGeom prst="rect">
            <a:avLst/>
          </a:prstGeom>
        </p:spPr>
      </p:pic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F02C145F-1758-79D7-B8B2-DB89B63830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763893"/>
              </p:ext>
            </p:extLst>
          </p:nvPr>
        </p:nvGraphicFramePr>
        <p:xfrm>
          <a:off x="7559608" y="2512961"/>
          <a:ext cx="2810077" cy="1832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3" imgW="1331280" imgH="869040" progId="ACD.ChemSketch.20">
                  <p:embed/>
                </p:oleObj>
              </mc:Choice>
              <mc:Fallback>
                <p:oleObj name="ChemSketch" r:id="rId3" imgW="1331280" imgH="8690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9608" y="2512961"/>
                        <a:ext cx="2810077" cy="1832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3C91564B-674B-3EDD-336D-70CFEE46B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05287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6C2C4E21-6773-9CF9-ED0B-F515E7E207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671679"/>
              </p:ext>
            </p:extLst>
          </p:nvPr>
        </p:nvGraphicFramePr>
        <p:xfrm>
          <a:off x="914400" y="5052877"/>
          <a:ext cx="3840163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5" imgW="3840480" imgH="579041" progId="ACD.ChemSketch.20">
                  <p:embed/>
                </p:oleObj>
              </mc:Choice>
              <mc:Fallback>
                <p:oleObj name="ChemSketch" r:id="rId5" imgW="3840480" imgH="579041" progId="ACD.ChemSketch.2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52877"/>
                        <a:ext cx="3840163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>
            <a:extLst>
              <a:ext uri="{FF2B5EF4-FFF2-40B4-BE49-F238E27FC236}">
                <a16:creationId xmlns:a16="http://schemas.microsoft.com/office/drawing/2014/main" id="{6CB06007-E394-F9EB-9573-FA92BA761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381" y="49689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6AAEF511-D779-2772-C7A6-27C3A3875B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586151"/>
              </p:ext>
            </p:extLst>
          </p:nvPr>
        </p:nvGraphicFramePr>
        <p:xfrm>
          <a:off x="5537381" y="4968974"/>
          <a:ext cx="42830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7" imgW="4282369" imgH="586677" progId="ACD.ChemSketch.20">
                  <p:embed/>
                </p:oleObj>
              </mc:Choice>
              <mc:Fallback>
                <p:oleObj name="ChemSketch" r:id="rId7" imgW="4282369" imgH="586677" progId="ACD.ChemSketch.20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381" y="4968974"/>
                        <a:ext cx="4283075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090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173DA9-89E2-5197-E874-159B200EC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296297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20422D-9F73-3E48-6C31-6474A274B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1202635"/>
            <a:ext cx="10077557" cy="4868295"/>
          </a:xfrm>
        </p:spPr>
        <p:txBody>
          <a:bodyPr/>
          <a:lstStyle/>
          <a:p>
            <a:r>
              <a:rPr lang="sk-SK" dirty="0">
                <a:latin typeface="+mj-lt"/>
              </a:rPr>
              <a:t>Sacharidy: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/>
              <a:t>Nachádza sa tu približne 20-27% cukrov, z čoho väčšiu časť tvorí sacharóza, </a:t>
            </a:r>
            <a:r>
              <a:rPr lang="sk-SK" dirty="0" err="1"/>
              <a:t>rafinóza</a:t>
            </a:r>
            <a:r>
              <a:rPr lang="sk-SK" dirty="0"/>
              <a:t> a nestráviteľné oligosacharidy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 err="1"/>
              <a:t>Probiotický</a:t>
            </a:r>
            <a:r>
              <a:rPr lang="sk-SK" dirty="0"/>
              <a:t> vplyv na peristaltiku čriev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dirty="0"/>
          </a:p>
          <a:p>
            <a:r>
              <a:rPr lang="sk-SK" dirty="0">
                <a:latin typeface="+mj-lt"/>
              </a:rPr>
              <a:t>Vitamíny: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/>
              <a:t>Sójové bôby obsahujú veľké množstvo vitamínov A, B, C, E a 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/>
              <a:t>Najviac zastúpené sú </a:t>
            </a:r>
            <a:r>
              <a:rPr lang="sk-SK" dirty="0" err="1"/>
              <a:t>vytamíny</a:t>
            </a:r>
            <a:r>
              <a:rPr lang="sk-SK" dirty="0"/>
              <a:t> skupiny B: </a:t>
            </a:r>
            <a:r>
              <a:rPr lang="sk-SK" sz="1800" dirty="0">
                <a:effectLst/>
                <a:ea typeface="Calibri" panose="020F0502020204030204" pitchFamily="34" charset="0"/>
              </a:rPr>
              <a:t>B</a:t>
            </a:r>
            <a:r>
              <a:rPr lang="sk-SK" sz="1800" baseline="-25000" dirty="0">
                <a:effectLst/>
                <a:ea typeface="Calibri" panose="020F0502020204030204" pitchFamily="34" charset="0"/>
              </a:rPr>
              <a:t>1 </a:t>
            </a:r>
            <a:r>
              <a:rPr lang="sk-SK" sz="1800" dirty="0">
                <a:effectLst/>
                <a:ea typeface="Calibri" panose="020F0502020204030204" pitchFamily="34" charset="0"/>
              </a:rPr>
              <a:t>(</a:t>
            </a:r>
            <a:r>
              <a:rPr lang="sk-SK" sz="1800" dirty="0" err="1">
                <a:effectLst/>
                <a:ea typeface="Calibri" panose="020F0502020204030204" pitchFamily="34" charset="0"/>
              </a:rPr>
              <a:t>tiamín</a:t>
            </a:r>
            <a:r>
              <a:rPr lang="sk-SK" sz="1800" dirty="0">
                <a:effectLst/>
                <a:ea typeface="Calibri" panose="020F0502020204030204" pitchFamily="34" charset="0"/>
              </a:rPr>
              <a:t>), B</a:t>
            </a:r>
            <a:r>
              <a:rPr lang="sk-SK" sz="1800" baseline="-25000" dirty="0">
                <a:effectLst/>
                <a:ea typeface="Calibri" panose="020F0502020204030204" pitchFamily="34" charset="0"/>
              </a:rPr>
              <a:t>2 </a:t>
            </a:r>
            <a:r>
              <a:rPr lang="sk-SK" sz="1800" dirty="0">
                <a:effectLst/>
                <a:ea typeface="Calibri" panose="020F0502020204030204" pitchFamily="34" charset="0"/>
              </a:rPr>
              <a:t>(</a:t>
            </a:r>
            <a:r>
              <a:rPr lang="sk-SK" sz="1800" dirty="0" err="1">
                <a:effectLst/>
                <a:ea typeface="Calibri" panose="020F0502020204030204" pitchFamily="34" charset="0"/>
              </a:rPr>
              <a:t>riboflavín</a:t>
            </a:r>
            <a:r>
              <a:rPr lang="sk-SK" sz="1800" dirty="0">
                <a:effectLst/>
                <a:ea typeface="Calibri" panose="020F0502020204030204" pitchFamily="34" charset="0"/>
              </a:rPr>
              <a:t>), B</a:t>
            </a:r>
            <a:r>
              <a:rPr lang="sk-SK" sz="1800" baseline="-25000" dirty="0">
                <a:effectLst/>
                <a:ea typeface="Calibri" panose="020F0502020204030204" pitchFamily="34" charset="0"/>
              </a:rPr>
              <a:t>3</a:t>
            </a:r>
            <a:r>
              <a:rPr lang="sk-SK" sz="1800" dirty="0">
                <a:effectLst/>
                <a:ea typeface="Calibri" panose="020F0502020204030204" pitchFamily="34" charset="0"/>
              </a:rPr>
              <a:t> (niacín), B</a:t>
            </a:r>
            <a:r>
              <a:rPr lang="sk-SK" sz="1800" baseline="-25000" dirty="0">
                <a:effectLst/>
                <a:ea typeface="Calibri" panose="020F0502020204030204" pitchFamily="34" charset="0"/>
              </a:rPr>
              <a:t>5 </a:t>
            </a:r>
            <a:r>
              <a:rPr lang="sk-SK" sz="1800" dirty="0">
                <a:effectLst/>
                <a:ea typeface="Calibri" panose="020F0502020204030204" pitchFamily="34" charset="0"/>
              </a:rPr>
              <a:t>(kyselina </a:t>
            </a:r>
            <a:r>
              <a:rPr lang="sk-SK" sz="1800" dirty="0" err="1">
                <a:effectLst/>
                <a:ea typeface="Calibri" panose="020F0502020204030204" pitchFamily="34" charset="0"/>
              </a:rPr>
              <a:t>pantoténova</a:t>
            </a:r>
            <a:r>
              <a:rPr lang="sk-SK" sz="1800" dirty="0">
                <a:effectLst/>
                <a:ea typeface="Calibri" panose="020F0502020204030204" pitchFamily="34" charset="0"/>
              </a:rPr>
              <a:t>), B</a:t>
            </a:r>
            <a:r>
              <a:rPr lang="sk-SK" sz="1800" baseline="-25000" dirty="0">
                <a:effectLst/>
                <a:ea typeface="Calibri" panose="020F0502020204030204" pitchFamily="34" charset="0"/>
              </a:rPr>
              <a:t>6</a:t>
            </a:r>
            <a:r>
              <a:rPr lang="sk-SK" sz="1800" dirty="0">
                <a:effectLst/>
                <a:ea typeface="Calibri" panose="020F0502020204030204" pitchFamily="34" charset="0"/>
              </a:rPr>
              <a:t> (</a:t>
            </a:r>
            <a:r>
              <a:rPr lang="sk-SK" sz="1800" dirty="0" err="1">
                <a:effectLst/>
                <a:ea typeface="Calibri" panose="020F0502020204030204" pitchFamily="34" charset="0"/>
              </a:rPr>
              <a:t>pyridoxín</a:t>
            </a:r>
            <a:r>
              <a:rPr lang="sk-SK" sz="1800" dirty="0">
                <a:effectLst/>
                <a:ea typeface="Calibri" panose="020F0502020204030204" pitchFamily="34" charset="0"/>
              </a:rPr>
              <a:t>), B</a:t>
            </a:r>
            <a:r>
              <a:rPr lang="sk-SK" sz="1800" baseline="-25000" dirty="0">
                <a:effectLst/>
                <a:ea typeface="Calibri" panose="020F0502020204030204" pitchFamily="34" charset="0"/>
              </a:rPr>
              <a:t>7</a:t>
            </a:r>
            <a:r>
              <a:rPr lang="sk-SK" sz="1800" dirty="0">
                <a:effectLst/>
                <a:ea typeface="Calibri" panose="020F0502020204030204" pitchFamily="34" charset="0"/>
              </a:rPr>
              <a:t> </a:t>
            </a:r>
            <a:r>
              <a:rPr lang="sk-SK" sz="1800" dirty="0" err="1">
                <a:effectLst/>
                <a:ea typeface="Calibri" panose="020F0502020204030204" pitchFamily="34" charset="0"/>
              </a:rPr>
              <a:t>biotín</a:t>
            </a:r>
            <a:r>
              <a:rPr lang="sk-SK" sz="1800" dirty="0">
                <a:effectLst/>
                <a:ea typeface="Calibri" panose="020F050202020403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1800" dirty="0"/>
              <a:t>Sú dôležité pre nervový systém a metabolizmus organizmu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2007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FDDD81-7F3C-41EF-6F5B-FBC145F23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9"/>
            <a:ext cx="10077557" cy="312158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998C672-84C7-3DFB-2E9F-D5F01B65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1284051"/>
            <a:ext cx="10077557" cy="4786879"/>
          </a:xfrm>
        </p:spPr>
        <p:txBody>
          <a:bodyPr>
            <a:normAutofit lnSpcReduction="10000"/>
          </a:bodyPr>
          <a:lstStyle/>
          <a:p>
            <a:r>
              <a:rPr lang="sk-SK" dirty="0">
                <a:latin typeface="+mj-lt"/>
              </a:rPr>
              <a:t>Minerálne látky: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Vápnik (Ca), draslík (K), horčík (Mg), fosfor (P) sú v sóji zastúpených v najväčšej miere a menší množstvách tam ešte nájdeme železo (Fe), sodík (Na), mangán (Mn), zinok (Zn) a meď (Cu)</a:t>
            </a:r>
          </a:p>
          <a:p>
            <a:endParaRPr lang="sk-SK" dirty="0"/>
          </a:p>
          <a:p>
            <a:r>
              <a:rPr lang="sk-SK" dirty="0">
                <a:latin typeface="+mj-lt"/>
              </a:rPr>
              <a:t>Minoritné zložky: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800" dirty="0">
                <a:effectLst/>
                <a:ea typeface="Calibri" panose="020F0502020204030204" pitchFamily="34" charset="0"/>
              </a:rPr>
              <a:t>Obsahujú tokoferoly, </a:t>
            </a:r>
            <a:r>
              <a:rPr lang="sk-SK" sz="1800" dirty="0" err="1">
                <a:effectLst/>
                <a:ea typeface="Calibri" panose="020F0502020204030204" pitchFamily="34" charset="0"/>
              </a:rPr>
              <a:t>glycerol</a:t>
            </a:r>
            <a:r>
              <a:rPr lang="sk-SK" sz="1800" dirty="0">
                <a:effectLst/>
                <a:ea typeface="Calibri" panose="020F0502020204030204" pitchFamily="34" charset="0"/>
              </a:rPr>
              <a:t>, </a:t>
            </a:r>
            <a:r>
              <a:rPr lang="sk-SK" sz="1800" dirty="0" err="1">
                <a:effectLst/>
                <a:ea typeface="Calibri" panose="020F0502020204030204" pitchFamily="34" charset="0"/>
              </a:rPr>
              <a:t>saponíny</a:t>
            </a:r>
            <a:r>
              <a:rPr lang="sk-SK" sz="1800" dirty="0">
                <a:effectLst/>
                <a:ea typeface="Calibri" panose="020F0502020204030204" pitchFamily="34" charset="0"/>
              </a:rPr>
              <a:t>, </a:t>
            </a:r>
            <a:r>
              <a:rPr lang="sk-SK" sz="1800" dirty="0" err="1">
                <a:effectLst/>
                <a:ea typeface="Calibri" panose="020F0502020204030204" pitchFamily="34" charset="0"/>
              </a:rPr>
              <a:t>izoflavóny</a:t>
            </a:r>
            <a:r>
              <a:rPr lang="sk-SK" sz="1800" dirty="0">
                <a:effectLst/>
                <a:ea typeface="Calibri" panose="020F0502020204030204" pitchFamily="34" charset="0"/>
              </a:rPr>
              <a:t>, </a:t>
            </a:r>
            <a:r>
              <a:rPr lang="sk-SK" sz="1800" dirty="0" err="1">
                <a:effectLst/>
                <a:ea typeface="Calibri" panose="020F0502020204030204" pitchFamily="34" charset="0"/>
              </a:rPr>
              <a:t>fytosteroly</a:t>
            </a:r>
            <a:r>
              <a:rPr lang="sk-SK" sz="1800" dirty="0">
                <a:effectLst/>
                <a:ea typeface="Calibri" panose="020F0502020204030204" pitchFamily="34" charset="0"/>
              </a:rPr>
              <a:t> a lecitín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800" dirty="0"/>
              <a:t>Lecitín – získava sa zo sójových semien</a:t>
            </a:r>
          </a:p>
          <a:p>
            <a:r>
              <a:rPr lang="sk-SK" sz="1800" dirty="0"/>
              <a:t>                  - zlepšuje funkcie mozgu, napomáha zrážaniu krvi, znižuje obsah cholesterolu v krvi</a:t>
            </a:r>
          </a:p>
          <a:p>
            <a:r>
              <a:rPr lang="sk-SK" sz="1800" dirty="0"/>
              <a:t>                  - v potravinárstve sa využíva ako emulgátor</a:t>
            </a:r>
            <a:endParaRPr lang="sk-SK" dirty="0"/>
          </a:p>
          <a:p>
            <a:r>
              <a:rPr lang="sk-SK" dirty="0">
                <a:latin typeface="+mj-lt"/>
              </a:rPr>
              <a:t>Voda: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/>
              <a:t>Sója obsahuje približne 10% vody a k zmenám jej obsahu dochádza počas spracovávania</a:t>
            </a:r>
          </a:p>
        </p:txBody>
      </p:sp>
    </p:spTree>
    <p:extLst>
      <p:ext uri="{BB962C8B-B14F-4D97-AF65-F5344CB8AC3E}">
        <p14:creationId xmlns:p14="http://schemas.microsoft.com/office/powerpoint/2010/main" val="3131642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Picture 26" descr="Sójová omáčka - Vitana">
            <a:extLst>
              <a:ext uri="{FF2B5EF4-FFF2-40B4-BE49-F238E27FC236}">
                <a16:creationId xmlns:a16="http://schemas.microsoft.com/office/drawing/2014/main" id="{0F71DDDD-BF03-80C9-D09A-B73DF81D6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9" y="4236395"/>
            <a:ext cx="1064197" cy="247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Sufu Should Be Better Known - FoodWrite">
            <a:extLst>
              <a:ext uri="{FF2B5EF4-FFF2-40B4-BE49-F238E27FC236}">
                <a16:creationId xmlns:a16="http://schemas.microsoft.com/office/drawing/2014/main" id="{DB0E94BA-7F3F-AC2D-59D1-06D56DC32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778" y="122153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FBCADB9A-481E-D7BF-52D2-EDCA91140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359924"/>
            <a:ext cx="10077557" cy="729574"/>
          </a:xfrm>
        </p:spPr>
        <p:txBody>
          <a:bodyPr/>
          <a:lstStyle/>
          <a:p>
            <a:r>
              <a:rPr lang="sk-SK" dirty="0"/>
              <a:t>Všestranné využitie sóje</a:t>
            </a:r>
          </a:p>
        </p:txBody>
      </p:sp>
      <p:pic>
        <p:nvPicPr>
          <p:cNvPr id="2050" name="Picture 2" descr="Sójové bôby 500 g BIO COUNTRY LIFE | CountryLife.sk">
            <a:extLst>
              <a:ext uri="{FF2B5EF4-FFF2-40B4-BE49-F238E27FC236}">
                <a16:creationId xmlns:a16="http://schemas.microsoft.com/office/drawing/2014/main" id="{CF6896B8-7833-2986-E62E-204C0C2FDC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69" y="120157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ÓJOVÁ MÚKA - 1,08 € | BioCare.sk">
            <a:extLst>
              <a:ext uri="{FF2B5EF4-FFF2-40B4-BE49-F238E27FC236}">
                <a16:creationId xmlns:a16="http://schemas.microsoft.com/office/drawing/2014/main" id="{3F0002EF-51BA-B82B-E94A-2418E1403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883" y="247852"/>
            <a:ext cx="16764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Grizly Vločky sójové Bio 1000 g | GRIZLY">
            <a:extLst>
              <a:ext uri="{FF2B5EF4-FFF2-40B4-BE49-F238E27FC236}">
                <a16:creationId xmlns:a16="http://schemas.microsoft.com/office/drawing/2014/main" id="{8CF15BED-C7E7-AFDC-AF8D-438C003F3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514" y="316483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CDEB5657-B3A5-D81B-2D2B-C2C5D23F45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239" y="3649366"/>
            <a:ext cx="1895475" cy="2409825"/>
          </a:xfrm>
          <a:prstGeom prst="rect">
            <a:avLst/>
          </a:prstGeom>
        </p:spPr>
      </p:pic>
      <p:pic>
        <p:nvPicPr>
          <p:cNvPr id="2062" name="Picture 14" descr="Tofu - Lunter">
            <a:extLst>
              <a:ext uri="{FF2B5EF4-FFF2-40B4-BE49-F238E27FC236}">
                <a16:creationId xmlns:a16="http://schemas.microsoft.com/office/drawing/2014/main" id="{76E31133-AD3A-D5AC-1E52-45EC554DA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273" y="118895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Sojové klíčky jsou zásobárnou vitamínů i antioxidantů | Sras">
            <a:extLst>
              <a:ext uri="{FF2B5EF4-FFF2-40B4-BE49-F238E27FC236}">
                <a16:creationId xmlns:a16="http://schemas.microsoft.com/office/drawing/2014/main" id="{1B8233F0-9D6D-8243-6E90-4E33A8C12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981" y="500975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ow to Make Tempeh - Easy Method - Alphafoodie">
            <a:extLst>
              <a:ext uri="{FF2B5EF4-FFF2-40B4-BE49-F238E27FC236}">
                <a16:creationId xmlns:a16="http://schemas.microsoft.com/office/drawing/2014/main" id="{8523CAB1-EC39-72BA-2DFD-55DB33A8A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928" y="235809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Natto-Jiru (Natto Soup With Miso, Tofu, and Vegetables) Recipe">
            <a:extLst>
              <a:ext uri="{FF2B5EF4-FFF2-40B4-BE49-F238E27FC236}">
                <a16:creationId xmlns:a16="http://schemas.microsoft.com/office/drawing/2014/main" id="{15FA9A6F-69F3-7878-11C8-1B7809269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144" y="2505075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Miso - Wikipedia">
            <a:extLst>
              <a:ext uri="{FF2B5EF4-FFF2-40B4-BE49-F238E27FC236}">
                <a16:creationId xmlns:a16="http://schemas.microsoft.com/office/drawing/2014/main" id="{DB3D9619-F061-AE17-10CF-E9C4CB914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116" y="5027376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Sojanéza 150 g COUNTRY LIFE | Babičkina záhrada">
            <a:extLst>
              <a:ext uri="{FF2B5EF4-FFF2-40B4-BE49-F238E27FC236}">
                <a16:creationId xmlns:a16="http://schemas.microsoft.com/office/drawing/2014/main" id="{E9E6D833-2B7C-B42B-7E23-8067891AC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2091" y="3040299"/>
            <a:ext cx="20002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L'erbolario Balsamo Dopo Shampoo Al Miglio &amp; Alla Soja - Balzam na báze  proso a sóje | Makeup.sk">
            <a:extLst>
              <a:ext uri="{FF2B5EF4-FFF2-40B4-BE49-F238E27FC236}">
                <a16:creationId xmlns:a16="http://schemas.microsoft.com/office/drawing/2014/main" id="{0B7FC260-1172-A3AF-5D3A-FF1FD857E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751" y="4595154"/>
            <a:ext cx="20574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Sojové lepidlo do boilies - 500 g | Akvamex.cz">
            <a:extLst>
              <a:ext uri="{FF2B5EF4-FFF2-40B4-BE49-F238E27FC236}">
                <a16:creationId xmlns:a16="http://schemas.microsoft.com/office/drawing/2014/main" id="{51DA08D1-65F0-A54E-5330-4563A2CBE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865" y="4707022"/>
            <a:ext cx="224790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20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142558-7946-4D6B-5B68-E9365D6B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Sója ako alergén</a:t>
            </a:r>
          </a:p>
        </p:txBody>
      </p:sp>
      <p:pic>
        <p:nvPicPr>
          <p:cNvPr id="3074" name="Picture 2" descr="Sú žuvačky bez cukru naozaj zdravé?">
            <a:extLst>
              <a:ext uri="{FF2B5EF4-FFF2-40B4-BE49-F238E27FC236}">
                <a16:creationId xmlns:a16="http://schemas.microsoft.com/office/drawing/2014/main" id="{38BCAFE5-85C0-56D5-EE4D-9ACF9BBDCB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499" y="414101"/>
            <a:ext cx="27908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Čo obsahuje bežné pečivo a aký má vplyv na váš organizmus? | Diéty | Články  | FIT štýl">
            <a:extLst>
              <a:ext uri="{FF2B5EF4-FFF2-40B4-BE49-F238E27FC236}">
                <a16:creationId xmlns:a16="http://schemas.microsoft.com/office/drawing/2014/main" id="{B202DF9A-75C9-330B-4334-BF7EA161B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18" y="2570030"/>
            <a:ext cx="30861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äsové výrobky | Liška Trans s.r.o.">
            <a:extLst>
              <a:ext uri="{FF2B5EF4-FFF2-40B4-BE49-F238E27FC236}">
                <a16:creationId xmlns:a16="http://schemas.microsoft.com/office/drawing/2014/main" id="{39EAAB55-0932-CA1B-FDA0-39D6C55AD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508" y="4734858"/>
            <a:ext cx="250507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stemeat Údené bavorské koleno s kosťou chlad. váž. cca 1,3 kg - Údené  mäso, špeciality, Mäsové výrobky, Čerstvé, chladené">
            <a:extLst>
              <a:ext uri="{FF2B5EF4-FFF2-40B4-BE49-F238E27FC236}">
                <a16:creationId xmlns:a16="http://schemas.microsoft.com/office/drawing/2014/main" id="{16B43D94-5322-9180-037A-7AF887FD4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612" y="787068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PERFLEX design studio » Portfolio » Vitana Tekuté marinády">
            <a:extLst>
              <a:ext uri="{FF2B5EF4-FFF2-40B4-BE49-F238E27FC236}">
                <a16:creationId xmlns:a16="http://schemas.microsoft.com/office/drawing/2014/main" id="{E117176F-7FD6-A06D-96D2-F1C60263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483" y="3308217"/>
            <a:ext cx="28003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igaro Sladká Vášeň horká čokoláda 70% kakaa 100 g - Tesco Potraviny">
            <a:extLst>
              <a:ext uri="{FF2B5EF4-FFF2-40B4-BE49-F238E27FC236}">
                <a16:creationId xmlns:a16="http://schemas.microsoft.com/office/drawing/2014/main" id="{D39C2AEA-741B-7C68-E001-DA5B1F145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705" y="185386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Mikuláš alebo sladkosti, ktoré milujem - Štýl ženy">
            <a:extLst>
              <a:ext uri="{FF2B5EF4-FFF2-40B4-BE49-F238E27FC236}">
                <a16:creationId xmlns:a16="http://schemas.microsoft.com/office/drawing/2014/main" id="{E898D90D-99C0-279D-2E66-1E50E9D99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867" y="3429000"/>
            <a:ext cx="238125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Strúhanka - VAMEX">
            <a:extLst>
              <a:ext uri="{FF2B5EF4-FFF2-40B4-BE49-F238E27FC236}">
                <a16:creationId xmlns:a16="http://schemas.microsoft.com/office/drawing/2014/main" id="{B9E71F0B-E07B-4758-B9D6-F018EA4D9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833" y="457293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825262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574</Words>
  <Application>Microsoft Office PowerPoint</Application>
  <PresentationFormat>Širokouhlá</PresentationFormat>
  <Paragraphs>75</Paragraphs>
  <Slides>12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9" baseType="lpstr">
      <vt:lpstr>Arial</vt:lpstr>
      <vt:lpstr>Avenir Next LT Pro</vt:lpstr>
      <vt:lpstr>Avenir Next LT Pro Light</vt:lpstr>
      <vt:lpstr>Calibri</vt:lpstr>
      <vt:lpstr>Georgia Pro Semibold</vt:lpstr>
      <vt:lpstr>RocaVTI</vt:lpstr>
      <vt:lpstr>ChemSketch</vt:lpstr>
      <vt:lpstr>SÓJA</vt:lpstr>
      <vt:lpstr>Obsah</vt:lpstr>
      <vt:lpstr>Charakteristika</vt:lpstr>
      <vt:lpstr>Základné zložky </vt:lpstr>
      <vt:lpstr>Prezentácia programu PowerPoint</vt:lpstr>
      <vt:lpstr>Prezentácia programu PowerPoint</vt:lpstr>
      <vt:lpstr>Prezentácia programu PowerPoint</vt:lpstr>
      <vt:lpstr>Všestranné využitie sóje</vt:lpstr>
      <vt:lpstr>Sója ako alergén</vt:lpstr>
      <vt:lpstr>Výhody a negatíva</vt:lpstr>
      <vt:lpstr>Zdroje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SÓJA</dc:title>
  <dc:creator>Katarína Nalevanková</dc:creator>
  <cp:lastModifiedBy>Katarína Nalevanková</cp:lastModifiedBy>
  <cp:revision>2</cp:revision>
  <dcterms:created xsi:type="dcterms:W3CDTF">2022-12-02T12:57:33Z</dcterms:created>
  <dcterms:modified xsi:type="dcterms:W3CDTF">2022-12-04T14:18:56Z</dcterms:modified>
</cp:coreProperties>
</file>