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7" r:id="rId3"/>
    <p:sldId id="267" r:id="rId4"/>
    <p:sldId id="266" r:id="rId5"/>
    <p:sldId id="305" r:id="rId6"/>
    <p:sldId id="260" r:id="rId7"/>
    <p:sldId id="306" r:id="rId8"/>
    <p:sldId id="307" r:id="rId9"/>
    <p:sldId id="308" r:id="rId10"/>
    <p:sldId id="265" r:id="rId11"/>
    <p:sldId id="304" r:id="rId12"/>
    <p:sldId id="309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7" r:id="rId23"/>
    <p:sldId id="299" r:id="rId24"/>
    <p:sldId id="300" r:id="rId25"/>
    <p:sldId id="301" r:id="rId26"/>
    <p:sldId id="302" r:id="rId27"/>
    <p:sldId id="303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élní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élní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élní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úhe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Přímá spojovací čár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8551A2-9BF1-4CE2-8EED-4D9C0456BF23}" type="datetimeFigureOut">
              <a:rPr lang="sk-SK" smtClean="0"/>
              <a:pPr/>
              <a:t>2.1.2021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887470-70C3-4EFB-8A90-BD7E930450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Přímá spojovací čár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Přímá spojovací čár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úhe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Bioanorganická</a:t>
            </a:r>
            <a:r>
              <a:rPr lang="sk-SK" dirty="0" smtClean="0">
                <a:solidFill>
                  <a:srgbClr val="FF0000"/>
                </a:solidFill>
              </a:rPr>
              <a:t> chémia 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2896344"/>
            <a:ext cx="8229600" cy="1324744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/>
              <a:t>Interakcia </a:t>
            </a:r>
            <a:r>
              <a:rPr lang="sk-SK" dirty="0" err="1"/>
              <a:t>biokovov</a:t>
            </a:r>
            <a:r>
              <a:rPr lang="sk-SK" dirty="0"/>
              <a:t> s proteínmi, špeciálne </a:t>
            </a:r>
            <a:r>
              <a:rPr lang="sk-SK" dirty="0" err="1"/>
              <a:t>kofaktory</a:t>
            </a:r>
            <a:r>
              <a:rPr lang="sk-SK" dirty="0"/>
              <a:t>, transport a uchovávanie </a:t>
            </a:r>
            <a:r>
              <a:rPr lang="sk-SK" dirty="0" err="1"/>
              <a:t>biokovov</a:t>
            </a:r>
            <a:endParaRPr lang="sk-SK" dirty="0"/>
          </a:p>
          <a:p>
            <a:pPr marL="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833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Špecifické </a:t>
            </a:r>
            <a:r>
              <a:rPr lang="sk-SK" dirty="0" err="1" smtClean="0">
                <a:solidFill>
                  <a:srgbClr val="FF0000"/>
                </a:solidFill>
              </a:rPr>
              <a:t>kofaktory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 smtClean="0"/>
              <a:t>M-porfyrín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M- </a:t>
            </a:r>
            <a:r>
              <a:rPr lang="sk-SK" dirty="0" err="1" smtClean="0"/>
              <a:t>korrín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M-S </a:t>
            </a:r>
            <a:r>
              <a:rPr lang="sk-SK" dirty="0" err="1" smtClean="0"/>
              <a:t>klastre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 smtClean="0"/>
              <a:t>M-nukleobáza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110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Transport a uskladňovanie iónov kovov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9831" y="213285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Čo sú hlavné prekážky získavania iónov kovov z prírody?</a:t>
            </a:r>
          </a:p>
          <a:p>
            <a:r>
              <a:rPr lang="sk-SK" b="1" dirty="0" err="1" smtClean="0"/>
              <a:t>Biodostupnosť</a:t>
            </a:r>
            <a:r>
              <a:rPr lang="sk-SK" b="1" dirty="0" smtClean="0"/>
              <a:t> (</a:t>
            </a:r>
            <a:r>
              <a:rPr lang="sk-SK" b="1" dirty="0" err="1" smtClean="0"/>
              <a:t>bioavailability</a:t>
            </a:r>
            <a:r>
              <a:rPr lang="sk-SK" b="1" dirty="0" smtClean="0"/>
              <a:t>)</a:t>
            </a:r>
          </a:p>
          <a:p>
            <a:r>
              <a:rPr lang="sk-SK" b="1" dirty="0" smtClean="0"/>
              <a:t>Chemické vlastnosti iónov kovov </a:t>
            </a:r>
            <a:r>
              <a:rPr lang="sk-SK" dirty="0" smtClean="0"/>
              <a:t>(</a:t>
            </a:r>
            <a:r>
              <a:rPr lang="sk-SK" dirty="0" err="1" smtClean="0"/>
              <a:t>resox</a:t>
            </a:r>
            <a:r>
              <a:rPr lang="sk-SK" dirty="0" smtClean="0"/>
              <a:t> chémia, hydrolýza, </a:t>
            </a:r>
            <a:r>
              <a:rPr lang="sk-SK" dirty="0" err="1" smtClean="0"/>
              <a:t>chelácia</a:t>
            </a:r>
            <a:r>
              <a:rPr lang="sk-SK" dirty="0" smtClean="0"/>
              <a:t>, rýchlosť </a:t>
            </a:r>
            <a:r>
              <a:rPr lang="sk-SK" dirty="0" err="1" smtClean="0"/>
              <a:t>ligandovej</a:t>
            </a:r>
            <a:r>
              <a:rPr lang="sk-SK" dirty="0" smtClean="0"/>
              <a:t> výmeny)</a:t>
            </a:r>
          </a:p>
          <a:p>
            <a:r>
              <a:rPr lang="sk-SK" b="1" dirty="0" smtClean="0"/>
              <a:t>Prítomnosť </a:t>
            </a:r>
            <a:r>
              <a:rPr lang="sk-SK" b="1" dirty="0" err="1" smtClean="0"/>
              <a:t>transporterov</a:t>
            </a:r>
            <a:r>
              <a:rPr lang="sk-SK" b="1" dirty="0" smtClean="0"/>
              <a:t> v bunkovej membráne </a:t>
            </a:r>
            <a:r>
              <a:rPr lang="sk-SK" dirty="0" smtClean="0"/>
              <a:t>na selektívny prenos anorganických iónov cez membrány (kov môže byť </a:t>
            </a:r>
            <a:r>
              <a:rPr lang="sk-SK" dirty="0" err="1" smtClean="0"/>
              <a:t>biodostupný</a:t>
            </a:r>
            <a:r>
              <a:rPr lang="sk-SK" dirty="0" smtClean="0"/>
              <a:t> = organizmus ho </a:t>
            </a:r>
            <a:r>
              <a:rPr lang="sk-SK" dirty="0" err="1" smtClean="0"/>
              <a:t>prijíme</a:t>
            </a:r>
            <a:r>
              <a:rPr lang="sk-SK" dirty="0" smtClean="0"/>
              <a:t> a pohltí, ale musí ho vedieť aj absorbovať)</a:t>
            </a:r>
          </a:p>
          <a:p>
            <a:r>
              <a:rPr lang="sk-SK" b="1" dirty="0" smtClean="0"/>
              <a:t>Prítomnosť transportérov v cytoplazme </a:t>
            </a:r>
            <a:r>
              <a:rPr lang="sk-SK" dirty="0" smtClean="0"/>
              <a:t>(na prenos iónov medzi cytoplazmou a membránami)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7500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210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8934" y="-243408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Transport </a:t>
            </a:r>
            <a:r>
              <a:rPr lang="sk-SK" dirty="0" err="1" smtClean="0">
                <a:solidFill>
                  <a:srgbClr val="FF0000"/>
                </a:solidFill>
              </a:rPr>
              <a:t>Fe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400" dirty="0" smtClean="0"/>
              <a:t>Zdroj železa v prostredí je obmedzený, preto organizmy, ktoré pre svoj rast a život potrebujú železo evolučne vyvinuli niekoľko rôznych spôsobov jeho akumulácie (pekárenská kvasinka až 7)</a:t>
            </a:r>
          </a:p>
          <a:p>
            <a:pPr algn="just"/>
            <a:r>
              <a:rPr lang="sk-SK" sz="2400" dirty="0" smtClean="0"/>
              <a:t>Tri spôsoby mobilizácie:</a:t>
            </a:r>
          </a:p>
          <a:p>
            <a:pPr marL="0" indent="0" algn="just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b="1" i="1" dirty="0" err="1" smtClean="0">
                <a:solidFill>
                  <a:schemeClr val="accent6"/>
                </a:solidFill>
              </a:rPr>
              <a:t>chelatácia</a:t>
            </a:r>
            <a:endParaRPr lang="sk-SK" sz="2400" b="1" i="1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b="1" i="1" dirty="0" smtClean="0">
                <a:solidFill>
                  <a:schemeClr val="accent6"/>
                </a:solidFill>
              </a:rPr>
              <a:t>redukcia</a:t>
            </a:r>
          </a:p>
          <a:p>
            <a:pPr marL="0" indent="0" algn="just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b="1" i="1" dirty="0" err="1" smtClean="0">
                <a:solidFill>
                  <a:schemeClr val="accent6"/>
                </a:solidFill>
              </a:rPr>
              <a:t>acidifikácia</a:t>
            </a:r>
            <a:endParaRPr lang="sk-SK" sz="2400" b="1" i="1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endParaRPr lang="sk-SK" sz="2400" dirty="0" smtClean="0"/>
          </a:p>
          <a:p>
            <a:pPr marL="0" indent="0" algn="just">
              <a:buNone/>
            </a:pPr>
            <a:r>
              <a:rPr lang="sk-SK" sz="2400" dirty="0" smtClean="0"/>
              <a:t>Každý spôsob slúži na zachovanie železa v rozpustnej forme</a:t>
            </a:r>
          </a:p>
          <a:p>
            <a:pPr marL="0" indent="0" algn="just">
              <a:buNone/>
            </a:pPr>
            <a:r>
              <a:rPr lang="sk-SK" sz="2400" dirty="0" smtClean="0"/>
              <a:t>Následne sa používajú 2 všeobecné systémy na uľahčenie transportu železa cez bunkovú membránu</a:t>
            </a:r>
          </a:p>
          <a:p>
            <a:pPr marL="0" indent="0" algn="just">
              <a:buNone/>
            </a:pPr>
            <a:r>
              <a:rPr lang="sk-SK" sz="2400" dirty="0" smtClean="0"/>
              <a:t>Cicavce kombinujú všetky spôsoby</a:t>
            </a:r>
          </a:p>
        </p:txBody>
      </p:sp>
    </p:spTree>
    <p:extLst>
      <p:ext uri="{BB962C8B-B14F-4D97-AF65-F5344CB8AC3E}">
        <p14:creationId xmlns:p14="http://schemas.microsoft.com/office/powerpoint/2010/main" xmlns="" val="33056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</a:t>
            </a:r>
            <a:r>
              <a:rPr lang="sk-SK" sz="3200" dirty="0" err="1" smtClean="0">
                <a:solidFill>
                  <a:srgbClr val="FF0000"/>
                </a:solidFill>
              </a:rPr>
              <a:t>Fe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br>
              <a:rPr lang="sk-SK" sz="3200" dirty="0" smtClean="0">
                <a:solidFill>
                  <a:srgbClr val="FF0000"/>
                </a:solidFill>
              </a:rPr>
            </a:br>
            <a:r>
              <a:rPr lang="sk-SK" sz="3200" b="1" i="1" dirty="0" err="1" smtClean="0">
                <a:solidFill>
                  <a:schemeClr val="accent6"/>
                </a:solidFill>
              </a:rPr>
              <a:t>chelatácia</a:t>
            </a:r>
            <a:endParaRPr lang="sk-SK" sz="3200" b="1" i="1" dirty="0">
              <a:solidFill>
                <a:schemeClr val="accent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Baktérie, huby a niektoré rastliny používajú </a:t>
            </a:r>
            <a:r>
              <a:rPr lang="sk-SK" dirty="0" err="1" smtClean="0"/>
              <a:t>chelatačné</a:t>
            </a:r>
            <a:r>
              <a:rPr lang="sk-SK" dirty="0" smtClean="0"/>
              <a:t> činidlá na získavanie </a:t>
            </a:r>
            <a:r>
              <a:rPr lang="sk-SK" dirty="0" err="1" smtClean="0"/>
              <a:t>Fe</a:t>
            </a:r>
            <a:r>
              <a:rPr lang="sk-SK" dirty="0" smtClean="0"/>
              <a:t> – </a:t>
            </a:r>
            <a:r>
              <a:rPr lang="sk-SK" dirty="0" err="1" smtClean="0">
                <a:solidFill>
                  <a:schemeClr val="accent6">
                    <a:lumMod val="75000"/>
                  </a:schemeClr>
                </a:solidFill>
              </a:rPr>
              <a:t>siderofóry</a:t>
            </a:r>
            <a:endParaRPr lang="sk-SK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sk-SK" dirty="0" smtClean="0"/>
              <a:t>Niektoré organizmy neprodukujú </a:t>
            </a:r>
            <a:r>
              <a:rPr lang="sk-SK" dirty="0" err="1" smtClean="0"/>
              <a:t>siderofóry</a:t>
            </a:r>
            <a:r>
              <a:rPr lang="sk-SK" dirty="0" smtClean="0"/>
              <a:t>, ale </a:t>
            </a:r>
            <a:r>
              <a:rPr lang="sk-SK" dirty="0" smtClean="0">
                <a:solidFill>
                  <a:srgbClr val="FF0000"/>
                </a:solidFill>
              </a:rPr>
              <a:t>transportné systémy</a:t>
            </a:r>
            <a:r>
              <a:rPr lang="sk-SK" dirty="0" smtClean="0"/>
              <a:t>, ktoré z iných organizmov odoberajú </a:t>
            </a:r>
            <a:r>
              <a:rPr lang="sk-SK" dirty="0" err="1" smtClean="0"/>
              <a:t>železo-siderofórne</a:t>
            </a:r>
            <a:r>
              <a:rPr lang="sk-SK" dirty="0" smtClean="0"/>
              <a:t> komplexy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551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</a:t>
            </a:r>
            <a:r>
              <a:rPr lang="sk-SK" sz="3200" dirty="0" err="1" smtClean="0">
                <a:solidFill>
                  <a:srgbClr val="FF0000"/>
                </a:solidFill>
              </a:rPr>
              <a:t>Fe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br>
              <a:rPr lang="sk-SK" sz="3200" dirty="0" smtClean="0">
                <a:solidFill>
                  <a:srgbClr val="FF0000"/>
                </a:solidFill>
              </a:rPr>
            </a:br>
            <a:r>
              <a:rPr lang="sk-SK" sz="3200" b="1" i="1" dirty="0" smtClean="0">
                <a:solidFill>
                  <a:schemeClr val="accent6"/>
                </a:solidFill>
              </a:rPr>
              <a:t>redukcia</a:t>
            </a:r>
            <a:endParaRPr lang="sk-SK" sz="3200" b="1" i="1" dirty="0">
              <a:solidFill>
                <a:schemeClr val="accent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Redukcia Fe</a:t>
            </a:r>
            <a:r>
              <a:rPr lang="sk-SK" baseline="30000" dirty="0" smtClean="0"/>
              <a:t>3+ </a:t>
            </a:r>
            <a:r>
              <a:rPr lang="sk-SK" dirty="0" smtClean="0"/>
              <a:t>je sprostredkovaná pomocou triedy enzýmov v plazmatickej membráne </a:t>
            </a:r>
            <a:r>
              <a:rPr lang="sk-SK" dirty="0" err="1" smtClean="0"/>
              <a:t>ferireduktáz</a:t>
            </a:r>
            <a:r>
              <a:rPr lang="sk-SK" dirty="0" smtClean="0"/>
              <a:t> (</a:t>
            </a:r>
            <a:r>
              <a:rPr lang="sk-SK" dirty="0" err="1" smtClean="0"/>
              <a:t>feri-chelát</a:t>
            </a:r>
            <a:r>
              <a:rPr lang="sk-SK" dirty="0" smtClean="0"/>
              <a:t> </a:t>
            </a:r>
            <a:r>
              <a:rPr lang="sk-SK" dirty="0" err="1" smtClean="0"/>
              <a:t>reduktázy</a:t>
            </a:r>
            <a:r>
              <a:rPr lang="sk-SK" dirty="0" smtClean="0"/>
              <a:t>). 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err="1" smtClean="0"/>
              <a:t>Cytochrómy</a:t>
            </a:r>
            <a:r>
              <a:rPr lang="sk-SK" dirty="0" smtClean="0"/>
              <a:t> - transport elektrónov podporený intracelulárnymi </a:t>
            </a:r>
            <a:r>
              <a:rPr lang="sk-SK" dirty="0" err="1" smtClean="0"/>
              <a:t>reduktantmi</a:t>
            </a:r>
            <a:r>
              <a:rPr lang="sk-SK" dirty="0" smtClean="0"/>
              <a:t>  (NADPH) cez plazmatickú membránu bunky </a:t>
            </a:r>
          </a:p>
        </p:txBody>
      </p:sp>
    </p:spTree>
    <p:extLst>
      <p:ext uri="{BB962C8B-B14F-4D97-AF65-F5344CB8AC3E}">
        <p14:creationId xmlns:p14="http://schemas.microsoft.com/office/powerpoint/2010/main" xmlns="" val="17747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</a:t>
            </a:r>
            <a:r>
              <a:rPr lang="sk-SK" sz="3200" dirty="0" err="1" smtClean="0">
                <a:solidFill>
                  <a:srgbClr val="FF0000"/>
                </a:solidFill>
              </a:rPr>
              <a:t>Fe</a:t>
            </a:r>
            <a:r>
              <a:rPr lang="sk-SK" sz="3200" dirty="0" smtClean="0">
                <a:solidFill>
                  <a:srgbClr val="FF0000"/>
                </a:solidFill>
              </a:rPr>
              <a:t> </a:t>
            </a:r>
            <a:br>
              <a:rPr lang="sk-SK" sz="3200" dirty="0" smtClean="0">
                <a:solidFill>
                  <a:srgbClr val="FF0000"/>
                </a:solidFill>
              </a:rPr>
            </a:br>
            <a:r>
              <a:rPr lang="sk-SK" sz="3200" b="1" i="1" dirty="0" err="1" smtClean="0">
                <a:solidFill>
                  <a:schemeClr val="accent6"/>
                </a:solidFill>
              </a:rPr>
              <a:t>acidifikácia</a:t>
            </a:r>
            <a:endParaRPr lang="sk-SK" sz="3200" b="1" i="1" dirty="0">
              <a:solidFill>
                <a:schemeClr val="accent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r>
              <a:rPr lang="sk-SK" dirty="0" smtClean="0"/>
              <a:t>Nedostatok Fe</a:t>
            </a:r>
            <a:r>
              <a:rPr lang="sk-SK" baseline="30000" dirty="0" smtClean="0"/>
              <a:t>3+ </a:t>
            </a:r>
            <a:r>
              <a:rPr lang="sk-SK" dirty="0" smtClean="0"/>
              <a:t>v rastlinách - zvyšovanie vylučovania protónov do pôdy (aktivácia </a:t>
            </a:r>
            <a:r>
              <a:rPr lang="sk-SK" dirty="0" err="1" smtClean="0"/>
              <a:t>H</a:t>
            </a:r>
            <a:r>
              <a:rPr lang="sk-SK" baseline="30000" dirty="0" err="1" smtClean="0"/>
              <a:t>+</a:t>
            </a:r>
            <a:r>
              <a:rPr lang="sk-SK" dirty="0" err="1" smtClean="0"/>
              <a:t>-pumping</a:t>
            </a:r>
            <a:r>
              <a:rPr lang="sk-SK" dirty="0" smtClean="0"/>
              <a:t> </a:t>
            </a:r>
            <a:r>
              <a:rPr lang="sk-SK" dirty="0" err="1" smtClean="0"/>
              <a:t>ATPázy</a:t>
            </a:r>
            <a:r>
              <a:rPr lang="sk-SK" dirty="0" smtClean="0"/>
              <a:t> v plazmatickej membráne)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522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ďalších iónov kovov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 smtClean="0">
                <a:solidFill>
                  <a:srgbClr val="FFFF00"/>
                </a:solidFill>
              </a:rPr>
              <a:t>Cu</a:t>
            </a:r>
            <a:r>
              <a:rPr lang="sk-SK" dirty="0" smtClean="0"/>
              <a:t> – je stabilný a rozpustný aj za </a:t>
            </a:r>
            <a:r>
              <a:rPr lang="sk-SK" dirty="0" err="1" smtClean="0"/>
              <a:t>aerobných</a:t>
            </a:r>
            <a:r>
              <a:rPr lang="sk-SK" dirty="0" smtClean="0"/>
              <a:t> podmienok</a:t>
            </a:r>
          </a:p>
          <a:p>
            <a:pPr algn="just"/>
            <a:r>
              <a:rPr lang="sk-SK" dirty="0" smtClean="0"/>
              <a:t>Cu</a:t>
            </a:r>
            <a:r>
              <a:rPr lang="sk-SK" baseline="30000" dirty="0" smtClean="0"/>
              <a:t>2+ </a:t>
            </a:r>
            <a:r>
              <a:rPr lang="sk-SK" dirty="0" smtClean="0"/>
              <a:t>stav pravdepodobne nie je preferovaný pre transport u všetkých organizmov</a:t>
            </a:r>
          </a:p>
          <a:p>
            <a:pPr algn="just"/>
            <a:r>
              <a:rPr lang="sk-SK" dirty="0" smtClean="0"/>
              <a:t>Kvasinky - najprv dochádza k redukcii Cu</a:t>
            </a:r>
            <a:r>
              <a:rPr lang="sk-SK" baseline="30000" dirty="0" smtClean="0"/>
              <a:t>2+ </a:t>
            </a:r>
            <a:r>
              <a:rPr lang="sk-SK" dirty="0" smtClean="0"/>
              <a:t>na </a:t>
            </a:r>
            <a:r>
              <a:rPr lang="sk-SK" dirty="0" err="1" smtClean="0"/>
              <a:t>Cu</a:t>
            </a:r>
            <a:r>
              <a:rPr lang="sk-SK" baseline="30000" dirty="0" smtClean="0"/>
              <a:t>+</a:t>
            </a:r>
            <a:r>
              <a:rPr lang="sk-SK" dirty="0" smtClean="0"/>
              <a:t> pomocou </a:t>
            </a:r>
            <a:r>
              <a:rPr lang="sk-SK" dirty="0" err="1" smtClean="0"/>
              <a:t>kuprireduktáz</a:t>
            </a:r>
            <a:r>
              <a:rPr lang="sk-SK" dirty="0" smtClean="0"/>
              <a:t>, ktoré sú prítomné v plazmatickej membráne (tie isté </a:t>
            </a:r>
            <a:r>
              <a:rPr lang="sk-SK" dirty="0" err="1" smtClean="0"/>
              <a:t>reduktázy</a:t>
            </a:r>
            <a:r>
              <a:rPr lang="sk-SK" dirty="0" smtClean="0"/>
              <a:t> ako u </a:t>
            </a:r>
            <a:r>
              <a:rPr lang="sk-SK" dirty="0" err="1" smtClean="0"/>
              <a:t>Fe</a:t>
            </a:r>
            <a:r>
              <a:rPr lang="sk-SK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323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ďalších iónov kovov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b="1" dirty="0" smtClean="0">
                <a:solidFill>
                  <a:schemeClr val="accent1"/>
                </a:solidFill>
              </a:rPr>
              <a:t>Na, K, Mg, </a:t>
            </a:r>
            <a:r>
              <a:rPr lang="sk-SK" b="1" dirty="0" err="1" smtClean="0">
                <a:solidFill>
                  <a:schemeClr val="accent1"/>
                </a:solidFill>
              </a:rPr>
              <a:t>Ca</a:t>
            </a:r>
            <a:r>
              <a:rPr lang="sk-SK" b="1" dirty="0" smtClean="0">
                <a:solidFill>
                  <a:schemeClr val="accent1"/>
                </a:solidFill>
              </a:rPr>
              <a:t> </a:t>
            </a:r>
            <a:r>
              <a:rPr lang="sk-SK" dirty="0" smtClean="0"/>
              <a:t>–transport je priamy (jednoduchou difúziou alebo pomocou </a:t>
            </a:r>
            <a:r>
              <a:rPr lang="sk-SK" dirty="0" err="1" smtClean="0"/>
              <a:t>ionofórov</a:t>
            </a:r>
            <a:r>
              <a:rPr lang="sk-SK" dirty="0" smtClean="0"/>
              <a:t>)</a:t>
            </a:r>
          </a:p>
          <a:p>
            <a:pPr algn="just"/>
            <a:r>
              <a:rPr lang="sk-SK" b="1" dirty="0" err="1" smtClean="0">
                <a:solidFill>
                  <a:schemeClr val="accent6"/>
                </a:solidFill>
              </a:rPr>
              <a:t>Zn</a:t>
            </a:r>
            <a:r>
              <a:rPr lang="sk-SK" dirty="0" smtClean="0"/>
              <a:t> –transport sa realizuje pomocou </a:t>
            </a:r>
            <a:r>
              <a:rPr lang="sk-SK" dirty="0" err="1" smtClean="0"/>
              <a:t>acidifikácie</a:t>
            </a:r>
            <a:r>
              <a:rPr lang="sk-SK" dirty="0" smtClean="0"/>
              <a:t>, </a:t>
            </a:r>
            <a:r>
              <a:rPr lang="sk-SK" dirty="0" err="1" smtClean="0"/>
              <a:t>chelatácie</a:t>
            </a:r>
            <a:r>
              <a:rPr lang="sk-SK" dirty="0" smtClean="0"/>
              <a:t> a následnou interakciou s transportérom s vysokou afinitou pre Zn</a:t>
            </a:r>
            <a:r>
              <a:rPr lang="sk-SK" baseline="30000" dirty="0" smtClean="0"/>
              <a:t>2+ </a:t>
            </a:r>
            <a:r>
              <a:rPr lang="sk-SK" dirty="0" smtClean="0"/>
              <a:t>(</a:t>
            </a:r>
            <a:r>
              <a:rPr lang="sk-SK" dirty="0" err="1" smtClean="0"/>
              <a:t>metalotionín</a:t>
            </a:r>
            <a:r>
              <a:rPr lang="sk-SK" dirty="0" smtClean="0"/>
              <a:t>)</a:t>
            </a:r>
            <a:endParaRPr lang="sk-SK" baseline="30000" dirty="0" smtClean="0"/>
          </a:p>
          <a:p>
            <a:pPr algn="just"/>
            <a:r>
              <a:rPr lang="sk-SK" b="1" dirty="0" err="1" smtClean="0">
                <a:solidFill>
                  <a:schemeClr val="accent2"/>
                </a:solidFill>
              </a:rPr>
              <a:t>Mn</a:t>
            </a:r>
            <a:r>
              <a:rPr lang="sk-SK" b="1" dirty="0" smtClean="0">
                <a:solidFill>
                  <a:schemeClr val="accent2"/>
                </a:solidFill>
              </a:rPr>
              <a:t>, </a:t>
            </a:r>
            <a:r>
              <a:rPr lang="sk-SK" b="1" dirty="0" err="1" smtClean="0">
                <a:solidFill>
                  <a:schemeClr val="accent2"/>
                </a:solidFill>
              </a:rPr>
              <a:t>Co</a:t>
            </a:r>
            <a:r>
              <a:rPr lang="sk-SK" b="1" dirty="0" smtClean="0">
                <a:solidFill>
                  <a:schemeClr val="accent2"/>
                </a:solidFill>
              </a:rPr>
              <a:t>, </a:t>
            </a:r>
            <a:r>
              <a:rPr lang="sk-SK" b="1" dirty="0" err="1" smtClean="0">
                <a:solidFill>
                  <a:schemeClr val="accent2"/>
                </a:solidFill>
              </a:rPr>
              <a:t>Ni</a:t>
            </a:r>
            <a:r>
              <a:rPr lang="sk-SK" b="1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v oxidačnom stave 2+, podobne ako Zn</a:t>
            </a:r>
            <a:r>
              <a:rPr lang="sk-SK" baseline="30000" dirty="0" smtClean="0"/>
              <a:t>2+ </a:t>
            </a:r>
            <a:r>
              <a:rPr lang="sk-SK" dirty="0" smtClean="0"/>
              <a:t> </a:t>
            </a:r>
          </a:p>
          <a:p>
            <a:pPr algn="just"/>
            <a:r>
              <a:rPr lang="sk-SK" b="1" dirty="0" err="1" smtClean="0">
                <a:solidFill>
                  <a:srgbClr val="FFC000"/>
                </a:solidFill>
              </a:rPr>
              <a:t>Co</a:t>
            </a:r>
            <a:r>
              <a:rPr lang="sk-SK" dirty="0" smtClean="0"/>
              <a:t> – vyššie formy života- v podobe vitamínu B12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7257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ďalších iónov kovov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smtClean="0">
                <a:solidFill>
                  <a:srgbClr val="00B050"/>
                </a:solidFill>
              </a:rPr>
              <a:t>V, </a:t>
            </a:r>
            <a:r>
              <a:rPr lang="sk-SK" b="1" dirty="0" err="1" smtClean="0">
                <a:solidFill>
                  <a:srgbClr val="00B050"/>
                </a:solidFill>
              </a:rPr>
              <a:t>Mo</a:t>
            </a:r>
            <a:r>
              <a:rPr lang="sk-SK" b="1" dirty="0" smtClean="0">
                <a:solidFill>
                  <a:srgbClr val="00B050"/>
                </a:solidFill>
              </a:rPr>
              <a:t>, W </a:t>
            </a:r>
            <a:r>
              <a:rPr lang="sk-SK" dirty="0" smtClean="0"/>
              <a:t>– v prostredí prevažne v podobe </a:t>
            </a:r>
            <a:r>
              <a:rPr lang="sk-SK" dirty="0" err="1" smtClean="0"/>
              <a:t>oxyaniónov</a:t>
            </a:r>
            <a:r>
              <a:rPr lang="sk-SK" dirty="0" smtClean="0"/>
              <a:t> (VO</a:t>
            </a:r>
            <a:r>
              <a:rPr lang="sk-SK" baseline="-25000" dirty="0" smtClean="0"/>
              <a:t>4</a:t>
            </a:r>
            <a:r>
              <a:rPr lang="sk-SK" baseline="30000" dirty="0" smtClean="0"/>
              <a:t>3-</a:t>
            </a:r>
            <a:r>
              <a:rPr lang="sk-SK" dirty="0" smtClean="0"/>
              <a:t>, MoO</a:t>
            </a:r>
            <a:r>
              <a:rPr lang="sk-SK" baseline="-25000" dirty="0" smtClean="0"/>
              <a:t>4</a:t>
            </a:r>
            <a:r>
              <a:rPr lang="sk-SK" baseline="30000" dirty="0" smtClean="0"/>
              <a:t>2-</a:t>
            </a:r>
            <a:r>
              <a:rPr lang="sk-SK" dirty="0" smtClean="0"/>
              <a:t>, WO</a:t>
            </a:r>
            <a:r>
              <a:rPr lang="sk-SK" baseline="-25000" dirty="0" smtClean="0"/>
              <a:t>4</a:t>
            </a:r>
            <a:r>
              <a:rPr lang="sk-SK" baseline="30000" dirty="0" smtClean="0"/>
              <a:t>2-</a:t>
            </a:r>
            <a:r>
              <a:rPr lang="sk-SK" dirty="0" smtClean="0"/>
              <a:t>) - transportované pomocou proteínov, ktoré sa podobajú fosfátovým a sulfátom </a:t>
            </a:r>
            <a:r>
              <a:rPr lang="sk-SK" dirty="0" err="1" smtClean="0"/>
              <a:t>permeazám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xmlns="" val="34823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Kofaktory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Kofaktor</a:t>
            </a:r>
            <a:r>
              <a:rPr lang="en-US" dirty="0" smtClean="0"/>
              <a:t> </a:t>
            </a:r>
            <a:r>
              <a:rPr lang="sk-SK" dirty="0" smtClean="0"/>
              <a:t>(niekedy nazývaný aj ako „</a:t>
            </a:r>
            <a:r>
              <a:rPr lang="sk-SK" dirty="0" err="1" smtClean="0"/>
              <a:t>prostetická</a:t>
            </a:r>
            <a:r>
              <a:rPr lang="sk-SK" dirty="0" smtClean="0"/>
              <a:t> skupina) </a:t>
            </a:r>
            <a:r>
              <a:rPr lang="en-US" dirty="0" smtClean="0"/>
              <a:t>= </a:t>
            </a:r>
            <a:r>
              <a:rPr lang="en-US" dirty="0" err="1" smtClean="0"/>
              <a:t>relat</a:t>
            </a:r>
            <a:r>
              <a:rPr lang="sk-SK" dirty="0" err="1" smtClean="0"/>
              <a:t>ívne</a:t>
            </a:r>
            <a:r>
              <a:rPr lang="sk-SK" dirty="0" smtClean="0"/>
              <a:t> malá chemická entita, ktorá je potrebná v spojení s </a:t>
            </a:r>
            <a:r>
              <a:rPr lang="sk-SK" dirty="0" err="1" smtClean="0"/>
              <a:t>biomakromolekulou</a:t>
            </a:r>
            <a:r>
              <a:rPr lang="sk-SK" dirty="0" smtClean="0"/>
              <a:t> (proteíny, RNA, DNA... ), pričom ich kombinácia vedie k správnej biologickej funkcii takto vzniknutého biosystému.</a:t>
            </a:r>
            <a:endParaRPr lang="sk-SK" dirty="0"/>
          </a:p>
          <a:p>
            <a:pPr algn="just"/>
            <a:r>
              <a:rPr lang="sk-SK" dirty="0" smtClean="0"/>
              <a:t>Všeobecne platí, že ani </a:t>
            </a:r>
            <a:r>
              <a:rPr lang="sk-SK" dirty="0" err="1" smtClean="0"/>
              <a:t>kofaktor</a:t>
            </a:r>
            <a:r>
              <a:rPr lang="sk-SK" dirty="0" smtClean="0"/>
              <a:t> ani makromolekula nemôžu plniť funkciu jeden bez druhého.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85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Mechanizmy skladovania iónov kovov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Bunky používajú dve hlavné stratégie pre skladovanie iónov kovov: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1. stratégia </a:t>
            </a:r>
            <a:r>
              <a:rPr lang="sk-SK" dirty="0" smtClean="0"/>
              <a:t>– ión kovu môže byť viazaný cytoplazmatickými proteínmi alebo makromolekulami 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2. stratégia </a:t>
            </a:r>
            <a:r>
              <a:rPr lang="sk-SK" dirty="0" smtClean="0"/>
              <a:t>– ióny kovov môžu byť transportované do </a:t>
            </a:r>
            <a:r>
              <a:rPr lang="sk-SK" dirty="0" err="1" smtClean="0"/>
              <a:t>priehradok</a:t>
            </a:r>
            <a:r>
              <a:rPr lang="sk-SK" dirty="0" smtClean="0"/>
              <a:t> viazaných v membráne vo vnútri bunky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Ďalšia stratégia</a:t>
            </a:r>
            <a:r>
              <a:rPr lang="sk-SK" dirty="0" smtClean="0"/>
              <a:t> pumpovanie iónov kovov von z bunky, čím sa riedia v </a:t>
            </a:r>
            <a:r>
              <a:rPr lang="sk-SK" dirty="0" err="1" smtClean="0"/>
              <a:t>extracelulárnom</a:t>
            </a:r>
            <a:r>
              <a:rPr lang="sk-SK" dirty="0" smtClean="0"/>
              <a:t> priestore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295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Mechanizmy skladovania iónov kovov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/>
              <a:t>Cytoplazmatick</a:t>
            </a:r>
            <a:r>
              <a:rPr lang="sk-SK" sz="2800" dirty="0" smtClean="0"/>
              <a:t>é proteíny pre uskladňovanie a detoxikáciu iónov kovov:</a:t>
            </a:r>
          </a:p>
          <a:p>
            <a:pPr algn="just"/>
            <a:r>
              <a:rPr lang="sk-SK" sz="2800" b="1" dirty="0" err="1" smtClean="0">
                <a:solidFill>
                  <a:schemeClr val="accent6"/>
                </a:solidFill>
              </a:rPr>
              <a:t>Ferritín</a:t>
            </a:r>
            <a:r>
              <a:rPr lang="sk-SK" sz="2800" dirty="0" smtClean="0"/>
              <a:t> – stavovce, rastliny, niektoré huby a baktérie</a:t>
            </a:r>
            <a:endParaRPr lang="sk-SK" sz="2800" dirty="0"/>
          </a:p>
          <a:p>
            <a:pPr algn="just"/>
            <a:r>
              <a:rPr lang="sk-SK" sz="2800" b="1" dirty="0" err="1" smtClean="0">
                <a:solidFill>
                  <a:schemeClr val="accent6"/>
                </a:solidFill>
              </a:rPr>
              <a:t>Metalotionin</a:t>
            </a:r>
            <a:r>
              <a:rPr lang="sk-SK" sz="2800" dirty="0" smtClean="0"/>
              <a:t> – </a:t>
            </a:r>
            <a:r>
              <a:rPr lang="sk-SK" sz="2800" dirty="0" err="1" smtClean="0"/>
              <a:t>cyanobakterie</a:t>
            </a:r>
            <a:r>
              <a:rPr lang="sk-SK" sz="2800" dirty="0" smtClean="0"/>
              <a:t>, huby, rastliny, hmyz, stavovce</a:t>
            </a:r>
          </a:p>
          <a:p>
            <a:pPr algn="just"/>
            <a:r>
              <a:rPr lang="sk-SK" sz="2800" dirty="0" smtClean="0"/>
              <a:t>Ďalšie intracelulárne </a:t>
            </a:r>
            <a:r>
              <a:rPr lang="sk-SK" sz="2800" dirty="0" err="1" smtClean="0"/>
              <a:t>chelátory</a:t>
            </a:r>
            <a:endParaRPr lang="sk-SK" sz="2800" dirty="0" smtClean="0"/>
          </a:p>
          <a:p>
            <a:pPr marL="0" indent="0" algn="just">
              <a:buNone/>
            </a:pPr>
            <a:r>
              <a:rPr lang="sk-SK" sz="2800" dirty="0"/>
              <a:t>	</a:t>
            </a:r>
            <a:r>
              <a:rPr lang="sk-SK" sz="2800" b="1" dirty="0" err="1" smtClean="0">
                <a:solidFill>
                  <a:schemeClr val="accent6"/>
                </a:solidFill>
              </a:rPr>
              <a:t>ferricrocin</a:t>
            </a:r>
            <a:r>
              <a:rPr lang="sk-SK" sz="2800" b="1" dirty="0" smtClean="0">
                <a:solidFill>
                  <a:schemeClr val="accent6"/>
                </a:solidFill>
              </a:rPr>
              <a:t> </a:t>
            </a:r>
            <a:r>
              <a:rPr lang="sk-SK" sz="2800" dirty="0" smtClean="0"/>
              <a:t>= </a:t>
            </a:r>
            <a:r>
              <a:rPr lang="sk-SK" sz="2800" dirty="0" err="1" smtClean="0"/>
              <a:t>hydroxamatový</a:t>
            </a:r>
            <a:r>
              <a:rPr lang="sk-SK" sz="2800" dirty="0" smtClean="0"/>
              <a:t> </a:t>
            </a:r>
            <a:r>
              <a:rPr lang="sk-SK" sz="2800" dirty="0" err="1" smtClean="0"/>
              <a:t>siderofór</a:t>
            </a:r>
            <a:r>
              <a:rPr lang="sk-SK" sz="2800" dirty="0" smtClean="0"/>
              <a:t> -huby</a:t>
            </a:r>
          </a:p>
          <a:p>
            <a:pPr marL="0" indent="0" algn="just">
              <a:buNone/>
            </a:pPr>
            <a:r>
              <a:rPr lang="sk-SK" sz="2800" dirty="0"/>
              <a:t>	</a:t>
            </a:r>
            <a:r>
              <a:rPr lang="sk-SK" sz="2800" b="1" dirty="0" err="1" smtClean="0">
                <a:solidFill>
                  <a:schemeClr val="accent6"/>
                </a:solidFill>
              </a:rPr>
              <a:t>fytochelatíny</a:t>
            </a:r>
            <a:r>
              <a:rPr lang="sk-SK" sz="2800" dirty="0" smtClean="0"/>
              <a:t> = malé </a:t>
            </a:r>
            <a:r>
              <a:rPr lang="sk-SK" sz="2800" dirty="0" err="1" smtClean="0"/>
              <a:t>polypeptidy</a:t>
            </a:r>
            <a:r>
              <a:rPr lang="sk-SK" sz="2800" dirty="0" smtClean="0"/>
              <a:t> – rastliny, huby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25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a uskladňovanie iónov kovov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dirty="0" smtClean="0">
                <a:solidFill>
                  <a:schemeClr val="accent2"/>
                </a:solidFill>
              </a:rPr>
              <a:t>Všeobecné vlastnosti transportných systémov</a:t>
            </a:r>
          </a:p>
          <a:p>
            <a:pPr marL="0" indent="0" algn="just">
              <a:buNone/>
            </a:pPr>
            <a:r>
              <a:rPr lang="sk-SK" dirty="0" smtClean="0"/>
              <a:t>Transport atómu alebo molekuly cez </a:t>
            </a:r>
            <a:r>
              <a:rPr lang="sk-SK" dirty="0" err="1" smtClean="0"/>
              <a:t>lipidovú</a:t>
            </a:r>
            <a:r>
              <a:rPr lang="sk-SK" dirty="0" smtClean="0"/>
              <a:t> </a:t>
            </a:r>
            <a:r>
              <a:rPr lang="sk-SK" dirty="0" err="1" smtClean="0"/>
              <a:t>dvojvrstvu</a:t>
            </a:r>
            <a:r>
              <a:rPr lang="sk-SK" dirty="0" smtClean="0"/>
              <a:t> sa môže uskutočniť dvojako:</a:t>
            </a:r>
          </a:p>
          <a:p>
            <a:pPr marL="0" indent="0" algn="just">
              <a:buNone/>
            </a:pPr>
            <a:endParaRPr lang="sk-SK" dirty="0" smtClean="0"/>
          </a:p>
          <a:p>
            <a:pPr marL="0" indent="0" algn="just">
              <a:buNone/>
            </a:pPr>
            <a:r>
              <a:rPr lang="sk-SK" i="1" dirty="0" smtClean="0">
                <a:solidFill>
                  <a:srgbClr val="FF0000"/>
                </a:solidFill>
              </a:rPr>
              <a:t>jednoduchá difúzia </a:t>
            </a:r>
          </a:p>
          <a:p>
            <a:pPr marL="0" indent="0" algn="just">
              <a:buNone/>
            </a:pPr>
            <a:endParaRPr lang="sk-SK" i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sk-SK" i="1" dirty="0" smtClean="0">
                <a:solidFill>
                  <a:srgbClr val="FF0000"/>
                </a:solidFill>
              </a:rPr>
              <a:t>transport sprostredkovaný pomocou molekúl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217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a uskladňovanie iónov kovov v biológii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sk-SK" dirty="0" err="1" smtClean="0">
                <a:solidFill>
                  <a:srgbClr val="0070C0"/>
                </a:solidFill>
              </a:rPr>
              <a:t>Ionofóry</a:t>
            </a:r>
            <a:r>
              <a:rPr lang="sk-SK" dirty="0" smtClean="0"/>
              <a:t> – v prednáške „Alkalické kovy“</a:t>
            </a:r>
          </a:p>
          <a:p>
            <a:r>
              <a:rPr lang="sk-SK" dirty="0" smtClean="0"/>
              <a:t>„</a:t>
            </a:r>
            <a:r>
              <a:rPr lang="sk-SK" dirty="0" err="1" smtClean="0">
                <a:solidFill>
                  <a:srgbClr val="0070C0"/>
                </a:solidFill>
              </a:rPr>
              <a:t>Protein</a:t>
            </a:r>
            <a:r>
              <a:rPr lang="sk-SK" dirty="0" err="1" smtClean="0"/>
              <a:t>-mediated</a:t>
            </a:r>
            <a:r>
              <a:rPr lang="sk-SK" dirty="0" smtClean="0"/>
              <a:t> transport“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tri typy transportných proteínov: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- kanály (</a:t>
            </a:r>
            <a:r>
              <a:rPr lang="sk-SK" dirty="0" err="1" smtClean="0"/>
              <a:t>channels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- nosiče (</a:t>
            </a:r>
            <a:r>
              <a:rPr lang="sk-SK" dirty="0" err="1" smtClean="0"/>
              <a:t>carriers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- pumpy (</a:t>
            </a:r>
            <a:r>
              <a:rPr lang="sk-SK" dirty="0" err="1" smtClean="0"/>
              <a:t>pumps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427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0956" y="188640"/>
            <a:ext cx="8229600" cy="114300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a uskladňovanie iónov kovov v biológii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Dôležitý aspekt transportu proteínov je sila, ktorá riadi smer transportu = </a:t>
            </a:r>
            <a:r>
              <a:rPr lang="sk-SK" b="1" dirty="0" err="1" smtClean="0">
                <a:solidFill>
                  <a:schemeClr val="accent6"/>
                </a:solidFill>
              </a:rPr>
              <a:t>driving</a:t>
            </a:r>
            <a:r>
              <a:rPr lang="sk-SK" b="1" dirty="0" smtClean="0">
                <a:solidFill>
                  <a:schemeClr val="accent6"/>
                </a:solidFill>
              </a:rPr>
              <a:t> </a:t>
            </a:r>
            <a:r>
              <a:rPr lang="sk-SK" b="1" dirty="0" err="1" smtClean="0">
                <a:solidFill>
                  <a:schemeClr val="accent6"/>
                </a:solidFill>
              </a:rPr>
              <a:t>force</a:t>
            </a:r>
            <a:endParaRPr lang="sk-SK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sk-SK" dirty="0"/>
              <a:t>	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chemický potenciál </a:t>
            </a:r>
          </a:p>
          <a:p>
            <a:pPr marL="0" indent="0">
              <a:buNone/>
            </a:pPr>
            <a:r>
              <a:rPr lang="sk-SK" dirty="0"/>
              <a:t>	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membránový elektrický potenciál</a:t>
            </a:r>
            <a:r>
              <a:rPr lang="sk-SK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275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a uskladňovanie iónov kovov v biológii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rgbClr val="FF0000"/>
                </a:solidFill>
              </a:rPr>
              <a:t>Kanály</a:t>
            </a:r>
            <a:r>
              <a:rPr lang="sk-SK" dirty="0" smtClean="0"/>
              <a:t> = proteíny, ktoré umožňujú transport substrátov cez membránu difúziou</a:t>
            </a:r>
          </a:p>
          <a:p>
            <a:pPr algn="just"/>
            <a:r>
              <a:rPr lang="sk-SK" dirty="0" smtClean="0"/>
              <a:t>Reagujú na zmenu </a:t>
            </a:r>
            <a:r>
              <a:rPr lang="sk-SK" dirty="0" smtClean="0">
                <a:solidFill>
                  <a:srgbClr val="FFC000"/>
                </a:solidFill>
              </a:rPr>
              <a:t>elektrochemického potenciálu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xmlns="" val="17826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a uskladňovanie iónov kovov v biológii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68152"/>
            <a:ext cx="8229600" cy="3629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i="1" dirty="0" smtClean="0">
                <a:solidFill>
                  <a:srgbClr val="FF0000"/>
                </a:solidFill>
              </a:rPr>
              <a:t>Nosiče</a:t>
            </a:r>
            <a:r>
              <a:rPr lang="sk-SK" dirty="0" smtClean="0"/>
              <a:t> – viažu substráty na jednej strane membrány, podliehajú </a:t>
            </a:r>
            <a:r>
              <a:rPr lang="sk-SK" dirty="0" err="1" smtClean="0"/>
              <a:t>konformačnej</a:t>
            </a:r>
            <a:r>
              <a:rPr lang="sk-SK" dirty="0" smtClean="0"/>
              <a:t> zmene a následne uvoľňujú substrát na opačnej strane membrány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 smtClean="0"/>
              <a:t>- </a:t>
            </a:r>
            <a:r>
              <a:rPr lang="sk-SK" b="1" dirty="0" err="1" smtClean="0">
                <a:solidFill>
                  <a:srgbClr val="0070C0"/>
                </a:solidFill>
              </a:rPr>
              <a:t>uniporty</a:t>
            </a:r>
            <a:endParaRPr lang="sk-SK" dirty="0" smtClean="0"/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 smtClean="0"/>
              <a:t>- </a:t>
            </a:r>
            <a:r>
              <a:rPr lang="sk-SK" b="1" dirty="0" err="1" smtClean="0">
                <a:solidFill>
                  <a:srgbClr val="0070C0"/>
                </a:solidFill>
              </a:rPr>
              <a:t>kotransportéry</a:t>
            </a:r>
            <a:r>
              <a:rPr lang="sk-SK" dirty="0" smtClean="0"/>
              <a:t> </a:t>
            </a:r>
          </a:p>
          <a:p>
            <a:pPr marL="0" indent="0" algn="just">
              <a:buNone/>
            </a:pPr>
            <a:r>
              <a:rPr lang="sk-SK" dirty="0"/>
              <a:t>		</a:t>
            </a:r>
            <a:r>
              <a:rPr lang="sk-SK" b="1" i="1" dirty="0" err="1" smtClean="0"/>
              <a:t>symportery</a:t>
            </a:r>
            <a:endParaRPr lang="sk-SK" dirty="0"/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 smtClean="0"/>
              <a:t>	</a:t>
            </a:r>
            <a:r>
              <a:rPr lang="sk-SK" b="1" i="1" dirty="0" err="1" smtClean="0"/>
              <a:t>antiportery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3434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Transport a uskladňovanie iónov kovov v biológii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sk-SK" dirty="0" smtClean="0">
                <a:solidFill>
                  <a:srgbClr val="FF0000"/>
                </a:solidFill>
              </a:rPr>
              <a:t>Pumpy</a:t>
            </a:r>
            <a:r>
              <a:rPr lang="sk-SK" dirty="0" smtClean="0"/>
              <a:t> – primárne aktívne transportné systémy, ktoré umožňujú transport iónov proti koncentračnému gradientu</a:t>
            </a:r>
          </a:p>
          <a:p>
            <a:pPr algn="just"/>
            <a:r>
              <a:rPr lang="sk-SK" dirty="0" smtClean="0"/>
              <a:t>Príkladmi tohto transportu sú 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 smtClean="0"/>
              <a:t>„Ca</a:t>
            </a:r>
            <a:r>
              <a:rPr lang="sk-SK" baseline="30000" dirty="0" smtClean="0"/>
              <a:t>2+</a:t>
            </a:r>
            <a:r>
              <a:rPr lang="sk-SK" dirty="0" smtClean="0"/>
              <a:t> pumpy“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 smtClean="0"/>
              <a:t>„K</a:t>
            </a:r>
            <a:r>
              <a:rPr lang="sk-SK" baseline="30000" dirty="0" smtClean="0"/>
              <a:t>+</a:t>
            </a:r>
            <a:r>
              <a:rPr lang="sk-SK" dirty="0" smtClean="0"/>
              <a:t>/Na</a:t>
            </a:r>
            <a:r>
              <a:rPr lang="sk-SK" baseline="30000" dirty="0" smtClean="0"/>
              <a:t>+</a:t>
            </a:r>
            <a:r>
              <a:rPr lang="sk-SK" dirty="0" smtClean="0"/>
              <a:t> pumpy“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 smtClean="0"/>
              <a:t>„protónová pumpa“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2624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sk-SK" sz="3200" b="1" dirty="0" smtClean="0">
                <a:solidFill>
                  <a:srgbClr val="FF0000"/>
                </a:solidFill>
              </a:rPr>
              <a:t>Klasifikácia </a:t>
            </a:r>
            <a:r>
              <a:rPr lang="sk-SK" sz="3200" b="1" dirty="0" err="1" smtClean="0">
                <a:solidFill>
                  <a:srgbClr val="FF0000"/>
                </a:solidFill>
              </a:rPr>
              <a:t>kofaktorov</a:t>
            </a:r>
            <a:r>
              <a:rPr lang="sk-SK" b="1" dirty="0" smtClean="0">
                <a:solidFill>
                  <a:srgbClr val="FF0000"/>
                </a:solidFill>
              </a:rPr>
              <a:t/>
            </a:r>
            <a:br>
              <a:rPr lang="sk-SK" b="1" dirty="0" smtClean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000" dirty="0" smtClean="0"/>
              <a:t>Podľa zloženia:</a:t>
            </a:r>
            <a:endParaRPr lang="sk-SK" sz="2000" dirty="0"/>
          </a:p>
          <a:p>
            <a:pPr lvl="0" algn="just"/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</a:rPr>
              <a:t>esenciálne ióny kovov </a:t>
            </a:r>
            <a:endParaRPr lang="sk-SK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sk-SK" sz="2000" dirty="0" smtClean="0"/>
              <a:t>	</a:t>
            </a:r>
            <a:r>
              <a:rPr lang="sk-SK" sz="2000" b="1" i="1" dirty="0" smtClean="0">
                <a:solidFill>
                  <a:schemeClr val="accent2"/>
                </a:solidFill>
              </a:rPr>
              <a:t>voľne viazané </a:t>
            </a:r>
            <a:r>
              <a:rPr lang="sk-SK" sz="2000" dirty="0" smtClean="0"/>
              <a:t>= metal proteínové komplexy</a:t>
            </a:r>
          </a:p>
          <a:p>
            <a:pPr marL="0" lvl="0" indent="0" algn="just">
              <a:buNone/>
            </a:pPr>
            <a:r>
              <a:rPr lang="sk-SK" sz="2000" b="1" dirty="0"/>
              <a:t>	</a:t>
            </a:r>
            <a:r>
              <a:rPr lang="sk-SK" sz="2000" b="1" dirty="0" smtClean="0"/>
              <a:t>- </a:t>
            </a:r>
            <a:r>
              <a:rPr lang="sk-SK" sz="2000" dirty="0" err="1" smtClean="0"/>
              <a:t>aktivátory</a:t>
            </a:r>
            <a:r>
              <a:rPr lang="sk-SK" sz="2000" dirty="0" smtClean="0"/>
              <a:t> proteínov – Ca a Mg – často plnia funkciu </a:t>
            </a:r>
            <a:r>
              <a:rPr lang="sk-SK" sz="2000" dirty="0" err="1" smtClean="0"/>
              <a:t>aktivátorov</a:t>
            </a:r>
            <a:r>
              <a:rPr lang="sk-SK" sz="2000" dirty="0" smtClean="0"/>
              <a:t> proteínov (slabou elektrostatickou interakciou), napr. spôsobia </a:t>
            </a:r>
            <a:r>
              <a:rPr lang="sk-SK" sz="2000" dirty="0" err="1" smtClean="0"/>
              <a:t>konformančnú</a:t>
            </a:r>
            <a:r>
              <a:rPr lang="sk-SK" sz="2000" dirty="0" smtClean="0"/>
              <a:t> zmenu</a:t>
            </a:r>
          </a:p>
          <a:p>
            <a:pPr marL="0" lvl="0" indent="0" algn="just">
              <a:buNone/>
            </a:pPr>
            <a:r>
              <a:rPr lang="sk-SK" sz="2000" dirty="0"/>
              <a:t>	</a:t>
            </a:r>
            <a:r>
              <a:rPr lang="sk-SK" sz="2000" b="1" i="1" dirty="0" smtClean="0">
                <a:solidFill>
                  <a:schemeClr val="accent2"/>
                </a:solidFill>
              </a:rPr>
              <a:t>pevne viazané </a:t>
            </a:r>
            <a:r>
              <a:rPr lang="sk-SK" sz="2000" i="1" u="sng" dirty="0" smtClean="0">
                <a:solidFill>
                  <a:schemeClr val="accent2"/>
                </a:solidFill>
              </a:rPr>
              <a:t> </a:t>
            </a:r>
            <a:r>
              <a:rPr lang="sk-SK" sz="2000" dirty="0" smtClean="0"/>
              <a:t>- </a:t>
            </a:r>
            <a:r>
              <a:rPr lang="sk-SK" sz="2000" dirty="0" err="1" smtClean="0"/>
              <a:t>metaloenzýmy</a:t>
            </a:r>
            <a:r>
              <a:rPr lang="sk-SK" sz="2000" dirty="0" smtClean="0"/>
              <a:t> – štruktúrne ióny kovov (prevažne prechodné ) – ióny kovov umiestnené hlbšie medzi proteíny, zabezpečujú optimálnu a stabilnú štruktúru proteínu pre jeho fyziologickú funkciu</a:t>
            </a:r>
          </a:p>
          <a:p>
            <a:pPr lvl="0" algn="just"/>
            <a:r>
              <a:rPr lang="sk-SK" sz="2000" b="1" dirty="0" err="1" smtClean="0">
                <a:solidFill>
                  <a:schemeClr val="accent6">
                    <a:lumMod val="75000"/>
                  </a:schemeClr>
                </a:solidFill>
              </a:rPr>
              <a:t>Koenzýmy</a:t>
            </a:r>
            <a:r>
              <a:rPr lang="sk-SK" sz="2000" dirty="0" smtClean="0"/>
              <a:t> – malé organické molekuly (</a:t>
            </a:r>
            <a:r>
              <a:rPr lang="sk-SK" sz="2000" dirty="0" err="1" smtClean="0"/>
              <a:t>hém</a:t>
            </a:r>
            <a:r>
              <a:rPr lang="sk-SK" sz="2000" dirty="0" smtClean="0"/>
              <a:t>, </a:t>
            </a:r>
            <a:r>
              <a:rPr lang="sk-SK" sz="2000" dirty="0" err="1" smtClean="0"/>
              <a:t>flavíny</a:t>
            </a:r>
            <a:r>
              <a:rPr lang="sk-SK" sz="2000" dirty="0" smtClean="0"/>
              <a:t>, ATP, ADP, NAD+)</a:t>
            </a:r>
            <a:endParaRPr lang="sk-SK" sz="2000" dirty="0"/>
          </a:p>
          <a:p>
            <a:pPr marL="0" lvl="0" indent="0" algn="just">
              <a:buNone/>
            </a:pPr>
            <a:r>
              <a:rPr lang="sk-SK" sz="2000" dirty="0" smtClean="0"/>
              <a:t>	</a:t>
            </a:r>
            <a:r>
              <a:rPr lang="sk-SK" sz="2000" b="1" i="1" dirty="0" err="1" smtClean="0">
                <a:solidFill>
                  <a:schemeClr val="accent2"/>
                </a:solidFill>
              </a:rPr>
              <a:t>prostetické</a:t>
            </a:r>
            <a:r>
              <a:rPr lang="sk-SK" sz="2000" b="1" i="1" dirty="0" smtClean="0">
                <a:solidFill>
                  <a:schemeClr val="accent2"/>
                </a:solidFill>
              </a:rPr>
              <a:t> skupiny </a:t>
            </a:r>
            <a:r>
              <a:rPr lang="sk-SK" sz="2000" dirty="0" smtClean="0"/>
              <a:t>– nebielkovinová štruktúra pevne viazaná k proteínu (</a:t>
            </a:r>
            <a:r>
              <a:rPr lang="sk-SK" sz="2000" dirty="0" err="1" smtClean="0"/>
              <a:t>hém</a:t>
            </a:r>
            <a:r>
              <a:rPr lang="sk-SK" sz="2000" dirty="0" smtClean="0"/>
              <a:t> v hemoglobíne)</a:t>
            </a:r>
            <a:endParaRPr lang="sk-SK" sz="2000" b="1" i="1" dirty="0" smtClean="0">
              <a:solidFill>
                <a:schemeClr val="accent2"/>
              </a:solidFill>
            </a:endParaRPr>
          </a:p>
          <a:p>
            <a:pPr marL="0" lvl="0" indent="0" algn="just">
              <a:buNone/>
            </a:pPr>
            <a:r>
              <a:rPr lang="sk-SK" sz="2000" dirty="0" smtClean="0"/>
              <a:t>	</a:t>
            </a:r>
            <a:r>
              <a:rPr lang="sk-SK" sz="2000" b="1" i="1" dirty="0" err="1" smtClean="0">
                <a:solidFill>
                  <a:schemeClr val="accent2"/>
                </a:solidFill>
              </a:rPr>
              <a:t>kosubstráty</a:t>
            </a:r>
            <a:r>
              <a:rPr lang="sk-SK" sz="2000" dirty="0" smtClean="0"/>
              <a:t> </a:t>
            </a:r>
            <a:r>
              <a:rPr lang="sk-SK" sz="2000" b="1" dirty="0"/>
              <a:t> </a:t>
            </a:r>
            <a:r>
              <a:rPr lang="sk-SK" sz="2000" b="1" dirty="0" smtClean="0"/>
              <a:t>- </a:t>
            </a:r>
            <a:r>
              <a:rPr lang="sk-SK" sz="2000" dirty="0" smtClean="0"/>
              <a:t>nebielkovinová štruktúra slabo viazaná k proteínu (NAD+, </a:t>
            </a:r>
            <a:r>
              <a:rPr lang="sk-SK" sz="2000" dirty="0" err="1" smtClean="0"/>
              <a:t>CoA</a:t>
            </a:r>
            <a:r>
              <a:rPr lang="sk-SK" sz="2000" dirty="0" smtClean="0"/>
              <a:t> – </a:t>
            </a:r>
            <a:r>
              <a:rPr lang="sk-SK" sz="2000" dirty="0" err="1" smtClean="0"/>
              <a:t>koenzým</a:t>
            </a:r>
            <a:r>
              <a:rPr lang="sk-SK" sz="2000" dirty="0" smtClean="0"/>
              <a:t> A)</a:t>
            </a:r>
            <a:endParaRPr lang="sk-SK" sz="2000" dirty="0"/>
          </a:p>
          <a:p>
            <a:pPr algn="just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xmlns="" val="979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FF0000"/>
                </a:solidFill>
              </a:rPr>
              <a:t>Stabilita kovových </a:t>
            </a:r>
            <a:r>
              <a:rPr lang="sk-SK" sz="3600" dirty="0" err="1" smtClean="0">
                <a:solidFill>
                  <a:srgbClr val="FF0000"/>
                </a:solidFill>
              </a:rPr>
              <a:t>kofaktorov</a:t>
            </a:r>
            <a:r>
              <a:rPr lang="sk-SK" sz="3600" dirty="0" smtClean="0">
                <a:solidFill>
                  <a:srgbClr val="FF0000"/>
                </a:solidFill>
              </a:rPr>
              <a:t> s proteínmi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141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Metalloproteín</a:t>
            </a:r>
            <a:r>
              <a:rPr lang="sk-SK" dirty="0" smtClean="0"/>
              <a:t> </a:t>
            </a:r>
          </a:p>
          <a:p>
            <a:pPr algn="just"/>
            <a:r>
              <a:rPr lang="sk-SK" dirty="0" smtClean="0"/>
              <a:t>proteín </a:t>
            </a:r>
            <a:r>
              <a:rPr lang="sk-SK" dirty="0"/>
              <a:t>pevne </a:t>
            </a:r>
            <a:r>
              <a:rPr lang="sk-SK" dirty="0" err="1"/>
              <a:t>viažúci</a:t>
            </a:r>
            <a:r>
              <a:rPr lang="sk-SK" dirty="0"/>
              <a:t> ión kovu (prevažne prechodný, Fe, Cu, Zn a pod</a:t>
            </a:r>
            <a:r>
              <a:rPr lang="sk-SK" dirty="0" smtClean="0"/>
              <a:t>.). Afinitu možno vyjadriť vzťahom:</a:t>
            </a:r>
          </a:p>
          <a:p>
            <a:pPr marL="0" indent="0" algn="just">
              <a:buNone/>
            </a:pPr>
            <a:r>
              <a:rPr lang="sk-SK" dirty="0">
                <a:sym typeface="Symbol"/>
              </a:rPr>
              <a:t>	</a:t>
            </a:r>
            <a:r>
              <a:rPr lang="sk-SK" dirty="0" smtClean="0">
                <a:sym typeface="Symbol"/>
              </a:rPr>
              <a:t>M + P &lt;-&gt; MP K = [MP]/[M].[P]</a:t>
            </a:r>
          </a:p>
          <a:p>
            <a:pPr marL="0" indent="0" algn="just">
              <a:buNone/>
            </a:pPr>
            <a:r>
              <a:rPr lang="sk-SK" dirty="0">
                <a:sym typeface="Symbol"/>
              </a:rPr>
              <a:t>	</a:t>
            </a:r>
            <a:r>
              <a:rPr lang="sk-SK" dirty="0" smtClean="0">
                <a:sym typeface="Symbol"/>
              </a:rPr>
              <a:t>Vysoká termodynamická stabilita</a:t>
            </a:r>
            <a:endParaRPr lang="sk-SK" dirty="0">
              <a:sym typeface="Symbol"/>
            </a:endParaRPr>
          </a:p>
          <a:p>
            <a:pPr marL="0" indent="0" algn="just">
              <a:buNone/>
            </a:pPr>
            <a:r>
              <a:rPr lang="sk-SK" b="1" dirty="0" err="1">
                <a:solidFill>
                  <a:schemeClr val="accent6">
                    <a:lumMod val="75000"/>
                  </a:schemeClr>
                </a:solidFill>
                <a:sym typeface="Symbol"/>
              </a:rPr>
              <a:t>Metal-proteínové</a:t>
            </a:r>
            <a:r>
              <a:rPr lang="sk-SK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 komplexy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(proteíny aktivované kovmi)</a:t>
            </a:r>
            <a:endParaRPr lang="sk-SK" dirty="0">
              <a:sym typeface="Symbol"/>
            </a:endParaRPr>
          </a:p>
          <a:p>
            <a:pPr algn="just"/>
            <a:r>
              <a:rPr lang="sk-SK" dirty="0" smtClean="0">
                <a:sym typeface="Symbol"/>
              </a:rPr>
              <a:t>komplexy </a:t>
            </a:r>
            <a:r>
              <a:rPr lang="sk-SK" dirty="0">
                <a:sym typeface="Symbol"/>
              </a:rPr>
              <a:t>proteínov so značne nižšou konštantou K, prevažne komplexy s neprechodnými iónmi kovov Na, K, </a:t>
            </a:r>
            <a:r>
              <a:rPr lang="sk-SK" dirty="0" smtClean="0">
                <a:sym typeface="Symbol"/>
              </a:rPr>
              <a:t>Mg</a:t>
            </a:r>
          </a:p>
          <a:p>
            <a:pPr algn="just"/>
            <a:r>
              <a:rPr lang="sk-SK" dirty="0" smtClean="0">
                <a:sym typeface="Symbol"/>
              </a:rPr>
              <a:t>Mg tvorí aj metal-proteínové komplexy aj </a:t>
            </a:r>
            <a:r>
              <a:rPr lang="sk-SK" dirty="0" err="1" smtClean="0">
                <a:sym typeface="Symbol"/>
              </a:rPr>
              <a:t>metalloproteíny</a:t>
            </a:r>
            <a:endParaRPr lang="sk-SK" dirty="0" smtClean="0">
              <a:sym typeface="Symbol"/>
            </a:endParaRPr>
          </a:p>
          <a:p>
            <a:pPr algn="just"/>
            <a:endParaRPr lang="sk-SK" dirty="0" smtClean="0">
              <a:sym typeface="Symbol"/>
            </a:endParaRPr>
          </a:p>
          <a:p>
            <a:pPr marL="0" indent="0" algn="just">
              <a:buNone/>
            </a:pPr>
            <a:endParaRPr lang="sk-SK" dirty="0">
              <a:sym typeface="Symbol"/>
            </a:endParaRPr>
          </a:p>
          <a:p>
            <a:pPr marL="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874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Metaloenzými</a:t>
            </a:r>
            <a:endParaRPr lang="en-US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2720106" y="1219200"/>
            <a:ext cx="3703788" cy="4937125"/>
          </a:xfrm>
        </p:spPr>
      </p:pic>
    </p:spTree>
    <p:extLst>
      <p:ext uri="{BB962C8B-B14F-4D97-AF65-F5344CB8AC3E}">
        <p14:creationId xmlns:p14="http://schemas.microsoft.com/office/powerpoint/2010/main" xmlns="" val="296160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Spôsob interakcie kovových iónov s proteínmi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1411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400" dirty="0" smtClean="0"/>
              <a:t>Zvyšky proteínov ako </a:t>
            </a:r>
            <a:r>
              <a:rPr lang="sk-SK" sz="2400" dirty="0" err="1" smtClean="0"/>
              <a:t>ligandy</a:t>
            </a:r>
            <a:r>
              <a:rPr lang="sk-SK" sz="2400" dirty="0" smtClean="0"/>
              <a:t> pre ióny kovov</a:t>
            </a:r>
          </a:p>
          <a:p>
            <a:pPr marL="0" indent="0" algn="just">
              <a:buNone/>
            </a:pPr>
            <a:endParaRPr lang="sk-SK" sz="2400" dirty="0" smtClean="0"/>
          </a:p>
          <a:p>
            <a:pPr algn="just"/>
            <a:r>
              <a:rPr lang="sk-SK" sz="2400" b="1" dirty="0" err="1" smtClean="0">
                <a:solidFill>
                  <a:srgbClr val="0070C0"/>
                </a:solidFill>
              </a:rPr>
              <a:t>Donorové</a:t>
            </a:r>
            <a:r>
              <a:rPr lang="sk-SK" sz="2400" b="1" dirty="0" smtClean="0">
                <a:solidFill>
                  <a:srgbClr val="0070C0"/>
                </a:solidFill>
              </a:rPr>
              <a:t> atómy síry – </a:t>
            </a:r>
            <a:r>
              <a:rPr lang="sk-SK" sz="2400" b="1" dirty="0" err="1" smtClean="0">
                <a:solidFill>
                  <a:srgbClr val="0070C0"/>
                </a:solidFill>
              </a:rPr>
              <a:t>Cys</a:t>
            </a:r>
            <a:r>
              <a:rPr lang="sk-SK" sz="2400" b="1" dirty="0" smtClean="0">
                <a:solidFill>
                  <a:srgbClr val="0070C0"/>
                </a:solidFill>
              </a:rPr>
              <a:t>, Met</a:t>
            </a:r>
          </a:p>
          <a:p>
            <a:pPr lvl="1" algn="just"/>
            <a:r>
              <a:rPr lang="sk-SK" sz="1800" b="1" dirty="0" err="1" smtClean="0"/>
              <a:t>Cysteínové</a:t>
            </a:r>
            <a:r>
              <a:rPr lang="sk-SK" sz="1800" b="1" dirty="0" smtClean="0"/>
              <a:t> a </a:t>
            </a:r>
            <a:r>
              <a:rPr lang="sk-SK" sz="1800" b="1" dirty="0" err="1" smtClean="0"/>
              <a:t>metionínové</a:t>
            </a:r>
            <a:r>
              <a:rPr lang="sk-SK" sz="1800" b="1" dirty="0" smtClean="0"/>
              <a:t> zložky</a:t>
            </a:r>
          </a:p>
          <a:p>
            <a:pPr algn="just"/>
            <a:endParaRPr lang="sk-SK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sk-SK" sz="2400" b="1" dirty="0" err="1" smtClean="0">
                <a:solidFill>
                  <a:srgbClr val="0070C0"/>
                </a:solidFill>
              </a:rPr>
              <a:t>Donorové</a:t>
            </a:r>
            <a:r>
              <a:rPr lang="sk-SK" sz="2400" b="1" dirty="0" smtClean="0">
                <a:solidFill>
                  <a:srgbClr val="0070C0"/>
                </a:solidFill>
              </a:rPr>
              <a:t> atómy dusíka – </a:t>
            </a:r>
            <a:r>
              <a:rPr lang="sk-SK" sz="2400" b="1" dirty="0" err="1" smtClean="0">
                <a:solidFill>
                  <a:srgbClr val="0070C0"/>
                </a:solidFill>
              </a:rPr>
              <a:t>His</a:t>
            </a:r>
            <a:endParaRPr lang="sk-SK" sz="2400" b="1" dirty="0" smtClean="0">
              <a:solidFill>
                <a:srgbClr val="0070C0"/>
              </a:solidFill>
            </a:endParaRPr>
          </a:p>
          <a:p>
            <a:pPr lvl="1" algn="just"/>
            <a:r>
              <a:rPr lang="sk-SK" sz="1800" b="1" dirty="0" err="1" smtClean="0"/>
              <a:t>Histidínové</a:t>
            </a:r>
            <a:r>
              <a:rPr lang="sk-SK" sz="1800" b="1" dirty="0" smtClean="0"/>
              <a:t> zložky</a:t>
            </a:r>
          </a:p>
          <a:p>
            <a:pPr lvl="1" algn="just"/>
            <a:r>
              <a:rPr lang="sk-SK" sz="1800" b="1" dirty="0" err="1" smtClean="0"/>
              <a:t>Deprotonizované</a:t>
            </a:r>
            <a:r>
              <a:rPr lang="sk-SK" sz="1800" b="1" dirty="0" smtClean="0"/>
              <a:t> atómy dusíka hlavného reťazca </a:t>
            </a:r>
            <a:r>
              <a:rPr lang="sk-SK" sz="1800" b="1" dirty="0" err="1" smtClean="0"/>
              <a:t>amidov</a:t>
            </a:r>
            <a:endParaRPr lang="sk-SK" sz="1800" b="1" dirty="0" smtClean="0"/>
          </a:p>
          <a:p>
            <a:pPr algn="just"/>
            <a:endParaRPr lang="sk-SK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sk-SK" sz="2400" b="1" dirty="0" err="1" smtClean="0">
                <a:solidFill>
                  <a:srgbClr val="0070C0"/>
                </a:solidFill>
              </a:rPr>
              <a:t>Donorové</a:t>
            </a:r>
            <a:r>
              <a:rPr lang="sk-SK" sz="2400" b="1" dirty="0" smtClean="0">
                <a:solidFill>
                  <a:srgbClr val="0070C0"/>
                </a:solidFill>
              </a:rPr>
              <a:t> atómy kyslíka – </a:t>
            </a:r>
            <a:r>
              <a:rPr lang="sk-SK" sz="2400" b="1" dirty="0" err="1" smtClean="0">
                <a:solidFill>
                  <a:srgbClr val="0070C0"/>
                </a:solidFill>
              </a:rPr>
              <a:t>Asp</a:t>
            </a:r>
            <a:r>
              <a:rPr lang="sk-SK" sz="2400" b="1" dirty="0" smtClean="0">
                <a:solidFill>
                  <a:srgbClr val="0070C0"/>
                </a:solidFill>
              </a:rPr>
              <a:t>, </a:t>
            </a:r>
            <a:r>
              <a:rPr lang="sk-SK" sz="2400" b="1" dirty="0" err="1" smtClean="0">
                <a:solidFill>
                  <a:srgbClr val="0070C0"/>
                </a:solidFill>
              </a:rPr>
              <a:t>Glu</a:t>
            </a:r>
            <a:r>
              <a:rPr lang="sk-SK" sz="2400" b="1" dirty="0" smtClean="0">
                <a:solidFill>
                  <a:srgbClr val="0070C0"/>
                </a:solidFill>
              </a:rPr>
              <a:t>, </a:t>
            </a:r>
            <a:r>
              <a:rPr lang="sk-SK" sz="2400" b="1" dirty="0" err="1" smtClean="0">
                <a:solidFill>
                  <a:srgbClr val="0070C0"/>
                </a:solidFill>
              </a:rPr>
              <a:t>Tyr</a:t>
            </a:r>
            <a:r>
              <a:rPr lang="sk-SK" sz="2400" b="1" dirty="0" smtClean="0">
                <a:solidFill>
                  <a:srgbClr val="0070C0"/>
                </a:solidFill>
              </a:rPr>
              <a:t>, Ser</a:t>
            </a:r>
          </a:p>
          <a:p>
            <a:pPr lvl="1" algn="just"/>
            <a:r>
              <a:rPr lang="sk-SK" sz="1800" b="1" dirty="0" smtClean="0"/>
              <a:t>Zvyšky </a:t>
            </a:r>
            <a:r>
              <a:rPr lang="sk-SK" sz="1800" b="1" dirty="0" err="1" smtClean="0"/>
              <a:t>glutamátov</a:t>
            </a:r>
            <a:r>
              <a:rPr lang="sk-SK" sz="1800" b="1" dirty="0" smtClean="0"/>
              <a:t>, </a:t>
            </a:r>
            <a:r>
              <a:rPr lang="sk-SK" sz="1800" b="1" dirty="0" err="1" smtClean="0"/>
              <a:t>aspartátov</a:t>
            </a:r>
            <a:r>
              <a:rPr lang="sk-SK" sz="1800" b="1" dirty="0" smtClean="0"/>
              <a:t>, </a:t>
            </a:r>
            <a:r>
              <a:rPr lang="sk-SK" sz="1800" b="1" dirty="0" err="1" smtClean="0"/>
              <a:t>tyrozinátov</a:t>
            </a:r>
            <a:r>
              <a:rPr lang="sk-SK" sz="1800" b="1" dirty="0" smtClean="0"/>
              <a:t> (prostredníctvom atómov kyslíka </a:t>
            </a:r>
            <a:r>
              <a:rPr lang="sk-SK" sz="1800" b="1" dirty="0" err="1" smtClean="0"/>
              <a:t>karboxylátu</a:t>
            </a:r>
            <a:r>
              <a:rPr lang="sk-SK" sz="1800" b="1" dirty="0" smtClean="0"/>
              <a:t> – </a:t>
            </a:r>
            <a:r>
              <a:rPr lang="sk-SK" sz="1800" b="1" dirty="0" err="1" smtClean="0"/>
              <a:t>monodentátne</a:t>
            </a:r>
            <a:r>
              <a:rPr lang="sk-SK" sz="1800" b="1" dirty="0" smtClean="0"/>
              <a:t>, </a:t>
            </a:r>
            <a:r>
              <a:rPr lang="sk-SK" sz="1800" b="1" dirty="0" err="1" smtClean="0"/>
              <a:t>bidentátne</a:t>
            </a:r>
            <a:r>
              <a:rPr lang="sk-SK" sz="1800" b="1" dirty="0" smtClean="0"/>
              <a:t>, mostíkovo)</a:t>
            </a:r>
          </a:p>
          <a:p>
            <a:pPr lvl="1" algn="just"/>
            <a:r>
              <a:rPr lang="sk-SK" sz="1800" b="1" dirty="0" smtClean="0"/>
              <a:t>Atóm kyslíka </a:t>
            </a:r>
            <a:r>
              <a:rPr lang="sk-SK" sz="1800" b="1" dirty="0" err="1" smtClean="0"/>
              <a:t>karbonylovej</a:t>
            </a:r>
            <a:r>
              <a:rPr lang="sk-SK" sz="1800" b="1" dirty="0" smtClean="0"/>
              <a:t> skupiny </a:t>
            </a:r>
            <a:r>
              <a:rPr lang="sk-SK" sz="1800" b="1" dirty="0" err="1" smtClean="0"/>
              <a:t>peptidu</a:t>
            </a:r>
            <a:endParaRPr lang="sk-SK" sz="1800" b="1" dirty="0" smtClean="0"/>
          </a:p>
          <a:p>
            <a:pPr lvl="1" algn="just"/>
            <a:r>
              <a:rPr lang="sk-SK" sz="1800" b="1" dirty="0" smtClean="0"/>
              <a:t>Atóm kyslíka </a:t>
            </a:r>
            <a:r>
              <a:rPr lang="sk-SK" sz="1800" b="1" dirty="0" err="1" smtClean="0"/>
              <a:t>treonínu</a:t>
            </a:r>
            <a:r>
              <a:rPr lang="sk-SK" sz="1800" b="1" dirty="0" smtClean="0"/>
              <a:t> a </a:t>
            </a:r>
            <a:r>
              <a:rPr lang="sk-SK" sz="1800" b="1" dirty="0" err="1" smtClean="0"/>
              <a:t>serínu</a:t>
            </a:r>
            <a:endParaRPr lang="sk-SK" sz="1800" b="1" dirty="0" smtClean="0"/>
          </a:p>
          <a:p>
            <a:pPr marL="0" indent="0" algn="just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xmlns="" val="4415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Spôsob interakcie kovových iónov s proteínmi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5326969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Aminokyseliny obsahujúce </a:t>
            </a:r>
            <a:r>
              <a:rPr lang="sk-SK" dirty="0" err="1" smtClean="0"/>
              <a:t>donorové</a:t>
            </a:r>
            <a:r>
              <a:rPr lang="sk-SK" dirty="0" smtClean="0"/>
              <a:t> atómy vo svojich postranných reťazcoch.</a:t>
            </a:r>
          </a:p>
          <a:p>
            <a:r>
              <a:rPr lang="sk-SK" dirty="0" err="1" smtClean="0"/>
              <a:t>Cys</a:t>
            </a:r>
            <a:endParaRPr lang="sk-SK" dirty="0" smtClean="0"/>
          </a:p>
          <a:p>
            <a:r>
              <a:rPr lang="sk-SK" dirty="0" smtClean="0"/>
              <a:t>Met</a:t>
            </a:r>
          </a:p>
          <a:p>
            <a:r>
              <a:rPr lang="sk-SK" dirty="0" err="1" smtClean="0"/>
              <a:t>His</a:t>
            </a:r>
            <a:endParaRPr lang="sk-SK" dirty="0" smtClean="0"/>
          </a:p>
          <a:p>
            <a:r>
              <a:rPr lang="sk-SK" dirty="0" err="1" smtClean="0"/>
              <a:t>Asp</a:t>
            </a:r>
            <a:endParaRPr lang="sk-SK" dirty="0" smtClean="0"/>
          </a:p>
          <a:p>
            <a:r>
              <a:rPr lang="sk-SK" dirty="0" err="1" smtClean="0"/>
              <a:t>Glu</a:t>
            </a:r>
            <a:endParaRPr lang="sk-SK" dirty="0" smtClean="0"/>
          </a:p>
          <a:p>
            <a:r>
              <a:rPr lang="sk-SK" dirty="0" err="1" smtClean="0"/>
              <a:t>Tyr</a:t>
            </a:r>
            <a:endParaRPr lang="sk-SK" dirty="0" smtClean="0"/>
          </a:p>
          <a:p>
            <a:r>
              <a:rPr lang="sk-SK" dirty="0" smtClean="0"/>
              <a:t>Ser</a:t>
            </a:r>
          </a:p>
          <a:p>
            <a:r>
              <a:rPr lang="sk-SK" dirty="0" err="1" smtClean="0"/>
              <a:t>Thr</a:t>
            </a:r>
            <a:endParaRPr lang="sk-SK" dirty="0" smtClean="0"/>
          </a:p>
          <a:p>
            <a:r>
              <a:rPr lang="sk-SK" dirty="0" err="1" smtClean="0"/>
              <a:t>Asn</a:t>
            </a:r>
            <a:endParaRPr lang="sk-SK" dirty="0" smtClean="0"/>
          </a:p>
          <a:p>
            <a:r>
              <a:rPr lang="sk-SK" dirty="0" err="1" smtClean="0"/>
              <a:t>Gln</a:t>
            </a:r>
            <a:r>
              <a:rPr lang="sk-S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362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Interakcie </a:t>
            </a:r>
            <a:r>
              <a:rPr lang="sk-SK" dirty="0"/>
              <a:t>kovových iónov s proteínmi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394720" cy="5141168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A) koordinácia na </a:t>
            </a:r>
            <a:r>
              <a:rPr lang="sk-SK" dirty="0" err="1" smtClean="0"/>
              <a:t>Cys</a:t>
            </a:r>
            <a:endParaRPr lang="sk-SK" dirty="0" smtClean="0"/>
          </a:p>
          <a:p>
            <a:r>
              <a:rPr lang="sk-SK" dirty="0" smtClean="0"/>
              <a:t>B) koordinácia na Met</a:t>
            </a:r>
          </a:p>
          <a:p>
            <a:r>
              <a:rPr lang="sk-SK" dirty="0" smtClean="0"/>
              <a:t>C) </a:t>
            </a:r>
            <a:r>
              <a:rPr lang="sk-SK" dirty="0" err="1" smtClean="0"/>
              <a:t>tautomérne</a:t>
            </a:r>
            <a:r>
              <a:rPr lang="sk-SK" dirty="0" smtClean="0"/>
              <a:t> formy </a:t>
            </a:r>
            <a:r>
              <a:rPr lang="sk-SK" dirty="0" err="1" smtClean="0"/>
              <a:t>histidínu</a:t>
            </a:r>
            <a:r>
              <a:rPr lang="sk-SK" dirty="0" smtClean="0"/>
              <a:t>, koordinácia na </a:t>
            </a:r>
            <a:r>
              <a:rPr lang="sk-SK" dirty="0" err="1" smtClean="0"/>
              <a:t>His</a:t>
            </a:r>
            <a:endParaRPr lang="sk-SK" dirty="0" smtClean="0"/>
          </a:p>
          <a:p>
            <a:r>
              <a:rPr lang="sk-SK" dirty="0" smtClean="0"/>
              <a:t>D) koordinácia na </a:t>
            </a:r>
            <a:r>
              <a:rPr lang="sk-SK" dirty="0" err="1" smtClean="0"/>
              <a:t>Glu</a:t>
            </a:r>
            <a:r>
              <a:rPr lang="sk-SK" dirty="0" smtClean="0"/>
              <a:t> a </a:t>
            </a:r>
            <a:r>
              <a:rPr lang="sk-SK" dirty="0" err="1" smtClean="0"/>
              <a:t>Asp</a:t>
            </a:r>
            <a:endParaRPr lang="sk-SK" dirty="0" smtClean="0"/>
          </a:p>
          <a:p>
            <a:r>
              <a:rPr lang="sk-SK" dirty="0" smtClean="0"/>
              <a:t>E) koordinácia na </a:t>
            </a:r>
            <a:r>
              <a:rPr lang="sk-SK" dirty="0" err="1" smtClean="0"/>
              <a:t>deprotonizovanú</a:t>
            </a:r>
            <a:r>
              <a:rPr lang="sk-SK" dirty="0" smtClean="0"/>
              <a:t> a </a:t>
            </a:r>
            <a:r>
              <a:rPr lang="sk-SK" dirty="0" err="1" smtClean="0"/>
              <a:t>protonizovanú</a:t>
            </a:r>
            <a:r>
              <a:rPr lang="sk-SK" dirty="0" smtClean="0"/>
              <a:t> formu </a:t>
            </a:r>
            <a:r>
              <a:rPr lang="sk-SK" dirty="0" err="1" smtClean="0"/>
              <a:t>Tyr</a:t>
            </a:r>
            <a:endParaRPr lang="sk-SK" dirty="0" smtClean="0"/>
          </a:p>
          <a:p>
            <a:r>
              <a:rPr lang="sk-SK" dirty="0" smtClean="0"/>
              <a:t>F) koordinácia na Ser a </a:t>
            </a:r>
            <a:r>
              <a:rPr lang="sk-SK" dirty="0" err="1" smtClean="0"/>
              <a:t>Gln</a:t>
            </a:r>
            <a:endParaRPr lang="sk-SK" dirty="0" smtClean="0"/>
          </a:p>
          <a:p>
            <a:r>
              <a:rPr lang="sk-SK" dirty="0" smtClean="0"/>
              <a:t>G)koordinácia </a:t>
            </a:r>
            <a:r>
              <a:rPr lang="sk-SK" dirty="0" err="1" smtClean="0"/>
              <a:t>Asn</a:t>
            </a:r>
            <a:r>
              <a:rPr lang="sk-SK" dirty="0" smtClean="0"/>
              <a:t> a </a:t>
            </a:r>
            <a:r>
              <a:rPr lang="sk-SK" dirty="0" err="1" smtClean="0"/>
              <a:t>Gln</a:t>
            </a:r>
            <a:r>
              <a:rPr lang="sk-SK" dirty="0" smtClean="0"/>
              <a:t> prostredníctvom atómu kyslíka </a:t>
            </a:r>
            <a:r>
              <a:rPr lang="sk-SK" dirty="0" err="1" smtClean="0"/>
              <a:t>karbonylu</a:t>
            </a: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01" t="45800" r="37400" b="10101"/>
          <a:stretch/>
        </p:blipFill>
        <p:spPr>
          <a:xfrm>
            <a:off x="3851920" y="1417638"/>
            <a:ext cx="5150692" cy="51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57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Špecifická interakcia k. i. s proteínmi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Post-</a:t>
            </a:r>
            <a:r>
              <a:rPr lang="sk-SK" dirty="0" err="1" smtClean="0"/>
              <a:t>translačná</a:t>
            </a:r>
            <a:r>
              <a:rPr lang="sk-SK" dirty="0" smtClean="0"/>
              <a:t> modifikácia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- reakcia iónu kovu s </a:t>
            </a:r>
            <a:r>
              <a:rPr lang="sk-SK" dirty="0" err="1" smtClean="0"/>
              <a:t>peptidom</a:t>
            </a:r>
            <a:r>
              <a:rPr lang="sk-SK" dirty="0" smtClean="0"/>
              <a:t>, ktorá vyvolá </a:t>
            </a:r>
            <a:r>
              <a:rPr lang="sk-SK" dirty="0" err="1" smtClean="0"/>
              <a:t>kovalentné</a:t>
            </a:r>
            <a:r>
              <a:rPr lang="sk-SK" dirty="0" smtClean="0"/>
              <a:t> zmeny v špecifickej AMK, ktorej modifikovaný postranný reťazec poskytuje </a:t>
            </a:r>
            <a:r>
              <a:rPr lang="sk-SK" dirty="0" err="1" smtClean="0"/>
              <a:t>donorový</a:t>
            </a:r>
            <a:r>
              <a:rPr lang="sk-SK" dirty="0" smtClean="0"/>
              <a:t> atóm = vznik radikálového zvyšku</a:t>
            </a:r>
          </a:p>
          <a:p>
            <a:pPr marL="0" indent="0">
              <a:buNone/>
            </a:pPr>
            <a:r>
              <a:rPr lang="sk-SK" dirty="0" smtClean="0"/>
              <a:t>Napr. enzým ,,</a:t>
            </a:r>
            <a:r>
              <a:rPr lang="sk-SK" dirty="0" err="1" smtClean="0"/>
              <a:t>galactose</a:t>
            </a:r>
            <a:r>
              <a:rPr lang="sk-SK" dirty="0" smtClean="0"/>
              <a:t> </a:t>
            </a:r>
            <a:r>
              <a:rPr lang="sk-SK" dirty="0" err="1" smtClean="0"/>
              <a:t>oxidase</a:t>
            </a:r>
            <a:r>
              <a:rPr lang="sk-SK" dirty="0" smtClean="0"/>
              <a:t>“ </a:t>
            </a:r>
            <a:r>
              <a:rPr lang="sk-SK" dirty="0" err="1" smtClean="0"/>
              <a:t>katalyzuje</a:t>
            </a:r>
            <a:r>
              <a:rPr lang="sk-SK" dirty="0" smtClean="0"/>
              <a:t> oxidáciu primárnych alkoholov na zodpovedajúce </a:t>
            </a:r>
            <a:r>
              <a:rPr lang="sk-SK" dirty="0" err="1" smtClean="0"/>
              <a:t>aldahydy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r>
              <a:rPr lang="sk-SK" dirty="0" smtClean="0"/>
              <a:t>RCH2OH + O2 -&gt; RCHO + H2O2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44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ůvod">
  <a:themeElements>
    <a:clrScheme name="Původ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ůvod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ůvod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3269</TotalTime>
  <Words>881</Words>
  <Application>Microsoft Office PowerPoint</Application>
  <PresentationFormat>Předvádění na obrazovce (4:3)</PresentationFormat>
  <Paragraphs>154</Paragraphs>
  <Slides>27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28" baseType="lpstr">
      <vt:lpstr>Původ</vt:lpstr>
      <vt:lpstr>Bioanorganická chémia I</vt:lpstr>
      <vt:lpstr>Kofaktory</vt:lpstr>
      <vt:lpstr>Klasifikácia kofaktorov </vt:lpstr>
      <vt:lpstr>Stabilita kovových kofaktorov s proteínmi</vt:lpstr>
      <vt:lpstr>Metaloenzými</vt:lpstr>
      <vt:lpstr>Spôsob interakcie kovových iónov s proteínmi</vt:lpstr>
      <vt:lpstr>Spôsob interakcie kovových iónov s proteínmi</vt:lpstr>
      <vt:lpstr>Interakcie kovových iónov s proteínmi</vt:lpstr>
      <vt:lpstr>Špecifická interakcia k. i. s proteínmi</vt:lpstr>
      <vt:lpstr>Špecifické kofaktory</vt:lpstr>
      <vt:lpstr>Transport a uskladňovanie iónov kovov</vt:lpstr>
      <vt:lpstr>Snímek 12</vt:lpstr>
      <vt:lpstr>Transport Fe</vt:lpstr>
      <vt:lpstr>Transport Fe  chelatácia</vt:lpstr>
      <vt:lpstr>Transport Fe  redukcia</vt:lpstr>
      <vt:lpstr>Transport Fe  acidifikácia</vt:lpstr>
      <vt:lpstr>Transport ďalších iónov kovov</vt:lpstr>
      <vt:lpstr>Transport ďalších iónov kovov</vt:lpstr>
      <vt:lpstr>Transport ďalších iónov kovov</vt:lpstr>
      <vt:lpstr>Mechanizmy skladovania iónov kovov</vt:lpstr>
      <vt:lpstr>Mechanizmy skladovania iónov kovov</vt:lpstr>
      <vt:lpstr>Transport a uskladňovanie iónov kovov</vt:lpstr>
      <vt:lpstr>Transport a uskladňovanie iónov kovov v biológii</vt:lpstr>
      <vt:lpstr>Transport a uskladňovanie iónov kovov v biológii</vt:lpstr>
      <vt:lpstr>Transport a uskladňovanie iónov kovov v biológii</vt:lpstr>
      <vt:lpstr>Transport a uskladňovanie iónov kovov v biológii</vt:lpstr>
      <vt:lpstr>Transport a uskladňovanie iónov kovov v biológii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Interakcia biokovov s proteínmi</dc:title>
  <dc:creator>vargovaz</dc:creator>
  <cp:lastModifiedBy>Doma</cp:lastModifiedBy>
  <cp:revision>126</cp:revision>
  <dcterms:created xsi:type="dcterms:W3CDTF">2013-08-26T14:34:55Z</dcterms:created>
  <dcterms:modified xsi:type="dcterms:W3CDTF">2021-01-02T18:08:55Z</dcterms:modified>
</cp:coreProperties>
</file>