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E73C-7D55-408E-9E3A-D29AE2D2327C}" type="datetimeFigureOut">
              <a:rPr lang="sk-SK" smtClean="0"/>
              <a:t>23. 10. 2023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7D00-A3DB-49E4-8BD9-15310EAF2B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85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E73C-7D55-408E-9E3A-D29AE2D2327C}" type="datetimeFigureOut">
              <a:rPr lang="sk-SK" smtClean="0"/>
              <a:t>23. 10. 2023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7D00-A3DB-49E4-8BD9-15310EAF2B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646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E73C-7D55-408E-9E3A-D29AE2D2327C}" type="datetimeFigureOut">
              <a:rPr lang="sk-SK" smtClean="0"/>
              <a:t>23. 10. 2023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7D00-A3DB-49E4-8BD9-15310EAF2B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09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E73C-7D55-408E-9E3A-D29AE2D2327C}" type="datetimeFigureOut">
              <a:rPr lang="sk-SK" smtClean="0"/>
              <a:t>23. 10. 2023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7D00-A3DB-49E4-8BD9-15310EAF2B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443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E73C-7D55-408E-9E3A-D29AE2D2327C}" type="datetimeFigureOut">
              <a:rPr lang="sk-SK" smtClean="0"/>
              <a:t>23. 10. 2023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7D00-A3DB-49E4-8BD9-15310EAF2B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10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E73C-7D55-408E-9E3A-D29AE2D2327C}" type="datetimeFigureOut">
              <a:rPr lang="sk-SK" smtClean="0"/>
              <a:t>23. 10. 2023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7D00-A3DB-49E4-8BD9-15310EAF2B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862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E73C-7D55-408E-9E3A-D29AE2D2327C}" type="datetimeFigureOut">
              <a:rPr lang="sk-SK" smtClean="0"/>
              <a:t>23. 10. 2023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7D00-A3DB-49E4-8BD9-15310EAF2B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689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E73C-7D55-408E-9E3A-D29AE2D2327C}" type="datetimeFigureOut">
              <a:rPr lang="sk-SK" smtClean="0"/>
              <a:t>23. 10. 2023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7D00-A3DB-49E4-8BD9-15310EAF2B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015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E73C-7D55-408E-9E3A-D29AE2D2327C}" type="datetimeFigureOut">
              <a:rPr lang="sk-SK" smtClean="0"/>
              <a:t>23. 10. 2023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7D00-A3DB-49E4-8BD9-15310EAF2B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377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E73C-7D55-408E-9E3A-D29AE2D2327C}" type="datetimeFigureOut">
              <a:rPr lang="sk-SK" smtClean="0"/>
              <a:t>23. 10. 2023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7D00-A3DB-49E4-8BD9-15310EAF2B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553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E73C-7D55-408E-9E3A-D29AE2D2327C}" type="datetimeFigureOut">
              <a:rPr lang="sk-SK" smtClean="0"/>
              <a:t>23. 10. 2023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7D00-A3DB-49E4-8BD9-15310EAF2B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99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E73C-7D55-408E-9E3A-D29AE2D2327C}" type="datetimeFigureOut">
              <a:rPr lang="sk-SK" smtClean="0"/>
              <a:t>23. 10. 2023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7D00-A3DB-49E4-8BD9-15310EAF2B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771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-231322" y="476250"/>
            <a:ext cx="5260522" cy="2305049"/>
          </a:xfrm>
        </p:spPr>
        <p:txBody>
          <a:bodyPr>
            <a:normAutofit/>
          </a:bodyPr>
          <a:lstStyle/>
          <a:p>
            <a:r>
              <a:rPr lang="sk-SK" sz="8000" b="1" dirty="0" smtClean="0">
                <a:solidFill>
                  <a:schemeClr val="bg1"/>
                </a:solidFill>
              </a:rPr>
              <a:t>Napoleon </a:t>
            </a:r>
            <a:br>
              <a:rPr lang="sk-SK" sz="8000" b="1" dirty="0" smtClean="0">
                <a:solidFill>
                  <a:schemeClr val="bg1"/>
                </a:solidFill>
              </a:rPr>
            </a:br>
            <a:r>
              <a:rPr lang="sk-SK" sz="8000" b="1" dirty="0" smtClean="0">
                <a:solidFill>
                  <a:schemeClr val="bg1"/>
                </a:solidFill>
              </a:rPr>
              <a:t>Bonaparte </a:t>
            </a:r>
            <a:endParaRPr lang="sk-SK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9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80975" y="138618"/>
            <a:ext cx="7219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Veľkým súperom Francúzska bolo Anglicko, preto sa ho Napoleon snažil zničiť aj hospodársky. </a:t>
            </a:r>
            <a:endParaRPr lang="sk-SK" sz="2800" dirty="0"/>
          </a:p>
        </p:txBody>
      </p:sp>
      <p:sp>
        <p:nvSpPr>
          <p:cNvPr id="3" name="BlokTextu 2"/>
          <p:cNvSpPr txBox="1"/>
          <p:nvPr/>
        </p:nvSpPr>
        <p:spPr>
          <a:xfrm>
            <a:off x="180975" y="1523613"/>
            <a:ext cx="4086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Zaviedol tzv. „kontinentálnu blokádu“ - systém politických a ekonomických opatrení, ktorými sa zakazovali obchodné﻿, poštové a iné styky s Anglickom a s jeho kolóniami s cieľom dosiahnuť jeho hospodársky kolaps. </a:t>
            </a: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9067800" y="138618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Rusko však s Anglickom naďalej obchodovalo, preto sa Napoleon rozhodol vojensky napadnúť. </a:t>
            </a:r>
            <a:endParaRPr lang="sk-S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6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19100" y="285750"/>
            <a:ext cx="11029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bg1"/>
                </a:solidFill>
              </a:rPr>
              <a:t>V roku 1812 sa Napoleon vybral na čele takmer 500 – tisícovej armády do Ruska. Spočiatku víťazil, ale napokon prišiel o mnoho vojakov. 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6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058150" y="266700"/>
            <a:ext cx="3981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Aby </a:t>
            </a:r>
            <a:r>
              <a:rPr lang="sk-SK" sz="2400" dirty="0" err="1" smtClean="0">
                <a:solidFill>
                  <a:schemeClr val="bg1"/>
                </a:solidFill>
              </a:rPr>
              <a:t>Kutuzov</a:t>
            </a:r>
            <a:r>
              <a:rPr lang="sk-SK" sz="2400" dirty="0" smtClean="0">
                <a:solidFill>
                  <a:schemeClr val="bg1"/>
                </a:solidFill>
              </a:rPr>
              <a:t> ochránil Moskvu pred Napoleonom a jeho vojskami, rozhodol sa na ústup – vysťahoval obyvateľstvo a Moskvu dal vypáliť. </a:t>
            </a:r>
            <a:r>
              <a:rPr lang="sk-SK" sz="2400" dirty="0" smtClean="0"/>
              <a:t> </a:t>
            </a:r>
            <a:endParaRPr lang="sk-SK" sz="2400" dirty="0"/>
          </a:p>
        </p:txBody>
      </p:sp>
      <p:sp>
        <p:nvSpPr>
          <p:cNvPr id="3" name="BlokTextu 2"/>
          <p:cNvSpPr txBox="1"/>
          <p:nvPr/>
        </p:nvSpPr>
        <p:spPr>
          <a:xfrm>
            <a:off x="209550" y="266700"/>
            <a:ext cx="3105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V bitke o Moskvu zohral významnú úlohu  ruský vojvodca </a:t>
            </a:r>
            <a:r>
              <a:rPr lang="sk-SK" sz="2400" b="1" dirty="0" err="1">
                <a:solidFill>
                  <a:schemeClr val="bg1"/>
                </a:solidFill>
              </a:rPr>
              <a:t>Michail</a:t>
            </a:r>
            <a:r>
              <a:rPr lang="sk-SK" sz="2400" b="1" dirty="0">
                <a:solidFill>
                  <a:schemeClr val="bg1"/>
                </a:solidFill>
              </a:rPr>
              <a:t> </a:t>
            </a:r>
            <a:r>
              <a:rPr lang="sk-SK" sz="2400" b="1" dirty="0" err="1">
                <a:solidFill>
                  <a:schemeClr val="bg1"/>
                </a:solidFill>
              </a:rPr>
              <a:t>Illarionovič</a:t>
            </a:r>
            <a:r>
              <a:rPr lang="sk-SK" sz="2400" b="1" dirty="0">
                <a:solidFill>
                  <a:schemeClr val="bg1"/>
                </a:solidFill>
              </a:rPr>
              <a:t> </a:t>
            </a:r>
            <a:r>
              <a:rPr lang="sk-SK" sz="2400" b="1" dirty="0" err="1">
                <a:solidFill>
                  <a:schemeClr val="bg1"/>
                </a:solidFill>
              </a:rPr>
              <a:t>Kutuzov</a:t>
            </a:r>
            <a:r>
              <a:rPr lang="sk-SK" sz="2400" dirty="0">
                <a:solidFill>
                  <a:schemeClr val="bg1"/>
                </a:solidFill>
              </a:rPr>
              <a:t> </a:t>
            </a:r>
            <a:r>
              <a:rPr lang="sk-SK" sz="2400" dirty="0" smtClean="0">
                <a:solidFill>
                  <a:schemeClr val="bg1"/>
                </a:solidFill>
              </a:rPr>
              <a:t>. </a:t>
            </a: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33350" y="3924300"/>
            <a:ext cx="3257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bg1"/>
                </a:solidFill>
              </a:rPr>
              <a:t>Napoleonove vojská prišli do </a:t>
            </a:r>
          </a:p>
          <a:p>
            <a:r>
              <a:rPr lang="sk-SK" sz="2000" dirty="0">
                <a:solidFill>
                  <a:schemeClr val="bg1"/>
                </a:solidFill>
              </a:rPr>
              <a:t>v</a:t>
            </a:r>
            <a:r>
              <a:rPr lang="sk-SK" sz="2000" dirty="0" smtClean="0">
                <a:solidFill>
                  <a:schemeClr val="bg1"/>
                </a:solidFill>
              </a:rPr>
              <a:t>yľudnenej a prázdnej Moskvy. Po 34  dňoch sa dali na ústup, pretože neboli pripravení na zimu a život bez zásob. </a:t>
            </a:r>
            <a:endParaRPr lang="sk-SK" sz="2000" dirty="0">
              <a:solidFill>
                <a:schemeClr val="bg1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058150" y="3162300"/>
            <a:ext cx="398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Bitka pri Moskve sa považuje za začiatok konca Napoleona. </a:t>
            </a:r>
            <a:endParaRPr lang="sk-S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2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90500" y="209550"/>
            <a:ext cx="12001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Napoleon napokon utrpel definitívnu porážku v „bitke národov“ pri Lipsku, v roku 1813. Hoci Francúzi odolávali presile vojsk 3 dni, skončila sa porážkou Francúzov a tým aj porážkou Napoleona.  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51214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267200" y="5042118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rgbClr val="FF0000"/>
                </a:solidFill>
              </a:rPr>
              <a:t>Následne na to sa Napoleon vzdal a odišiel do vyhnanstva na ostrov Elba. Nevedel sa však zmierniť s vyhnanstvom, preto sa pokúsil o útek a na čele svojich verných sa vrátil do Paríža. 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0" y="5257800"/>
            <a:ext cx="3067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>
                <a:solidFill>
                  <a:schemeClr val="bg1"/>
                </a:solidFill>
              </a:rPr>
              <a:t>Vyhnanstvo = nútený pobyt v cudzine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9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0" y="4854476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Napoleonova „vláda“ trvala </a:t>
            </a:r>
          </a:p>
          <a:p>
            <a:r>
              <a:rPr lang="sk-SK" sz="3600" b="1" dirty="0" smtClean="0"/>
              <a:t>však iba 100 dní. </a:t>
            </a:r>
            <a:endParaRPr lang="sk-SK" sz="36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8972550" y="5029200"/>
            <a:ext cx="3219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/>
              <a:t>Utrpel totiž definitívnu porážku pri meste </a:t>
            </a:r>
            <a:r>
              <a:rPr lang="sk-SK" sz="2800" b="1" dirty="0" err="1"/>
              <a:t>Waterloo</a:t>
            </a:r>
            <a:r>
              <a:rPr lang="sk-SK" sz="2800" b="1" dirty="0"/>
              <a:t>, v dnešnom Belgicku. </a:t>
            </a:r>
          </a:p>
        </p:txBody>
      </p:sp>
    </p:spTree>
    <p:extLst>
      <p:ext uri="{BB962C8B-B14F-4D97-AF65-F5344CB8AC3E}">
        <p14:creationId xmlns:p14="http://schemas.microsoft.com/office/powerpoint/2010/main" val="120236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47650" y="133350"/>
            <a:ext cx="4838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bg1"/>
                </a:solidFill>
              </a:rPr>
              <a:t>Po tejto porážke </a:t>
            </a:r>
            <a:r>
              <a:rPr lang="sk-SK" sz="2800" dirty="0">
                <a:solidFill>
                  <a:schemeClr val="bg1"/>
                </a:solidFill>
              </a:rPr>
              <a:t>Angličania internovali </a:t>
            </a:r>
            <a:r>
              <a:rPr lang="sk-SK" sz="2800" dirty="0" smtClean="0">
                <a:solidFill>
                  <a:schemeClr val="bg1"/>
                </a:solidFill>
              </a:rPr>
              <a:t>Napoleona (nariadili mu </a:t>
            </a:r>
            <a:r>
              <a:rPr lang="sk-SK" sz="2800" dirty="0">
                <a:solidFill>
                  <a:schemeClr val="bg1"/>
                </a:solidFill>
              </a:rPr>
              <a:t>nútený </a:t>
            </a:r>
            <a:r>
              <a:rPr lang="sk-SK" sz="2800" dirty="0" smtClean="0">
                <a:solidFill>
                  <a:schemeClr val="bg1"/>
                </a:solidFill>
              </a:rPr>
              <a:t>pobyt) na ostrove sv. Heleny, kde o 6 rokov zomrel</a:t>
            </a:r>
            <a:r>
              <a:rPr lang="sk-SK" sz="2800" dirty="0" smtClean="0"/>
              <a:t>.   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4673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33400" y="419100"/>
            <a:ext cx="415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>
                <a:solidFill>
                  <a:schemeClr val="bg1"/>
                </a:solidFill>
              </a:rPr>
              <a:t>Čo si zapamätám: </a:t>
            </a:r>
            <a:endParaRPr lang="sk-SK" sz="4000" b="1" dirty="0">
              <a:solidFill>
                <a:schemeClr val="bg1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66700" y="1530072"/>
            <a:ext cx="50863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solidFill>
                  <a:schemeClr val="bg1"/>
                </a:solidFill>
              </a:rPr>
              <a:t>Ako sa dostal k moci Napoleon.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solidFill>
                  <a:schemeClr val="bg1"/>
                </a:solidFill>
              </a:rPr>
              <a:t>Ako sa volal občiansky zákonník vydaný Napoleonom.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solidFill>
                  <a:schemeClr val="bg1"/>
                </a:solidFill>
              </a:rPr>
              <a:t>Bitka pri </a:t>
            </a:r>
            <a:r>
              <a:rPr lang="sk-SK" sz="2800" dirty="0" err="1" smtClean="0">
                <a:solidFill>
                  <a:schemeClr val="bg1"/>
                </a:solidFill>
              </a:rPr>
              <a:t>Trafalgare</a:t>
            </a:r>
            <a:r>
              <a:rPr lang="sk-SK" sz="2800" dirty="0" smtClean="0">
                <a:solidFill>
                  <a:schemeClr val="bg1"/>
                </a:solidFill>
              </a:rPr>
              <a:t> a Slavkove.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solidFill>
                  <a:schemeClr val="bg1"/>
                </a:solidFill>
              </a:rPr>
              <a:t>Čo je to kontinentálna blokáda, ktorú zaviedol Napoleon.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solidFill>
                  <a:schemeClr val="bg1"/>
                </a:solidFill>
              </a:rPr>
              <a:t>Napoleonov vpád do Ruska.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solidFill>
                  <a:schemeClr val="bg1"/>
                </a:solidFill>
              </a:rPr>
              <a:t>Vyhnanstvo na ostrove Elba a ostrove sv. Heleny. </a:t>
            </a:r>
          </a:p>
        </p:txBody>
      </p:sp>
    </p:spTree>
    <p:extLst>
      <p:ext uri="{BB962C8B-B14F-4D97-AF65-F5344CB8AC3E}">
        <p14:creationId xmlns:p14="http://schemas.microsoft.com/office/powerpoint/2010/main" val="80514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19100" y="247650"/>
            <a:ext cx="3486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/>
              <a:t>Čo si napíšem: </a:t>
            </a:r>
            <a:endParaRPr lang="sk-SK" sz="40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171450" y="1219200"/>
            <a:ext cx="117919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Napoleon Bonaparte bol francúzsky dôstojník delostrelectva, ktorý sa neskôr stal francúzskym cisárom.</a:t>
            </a:r>
          </a:p>
          <a:p>
            <a:r>
              <a:rPr lang="sk-SK" sz="2800" dirty="0" smtClean="0"/>
              <a:t>Jeho významným dielom je občiansky zákonník s názvom „</a:t>
            </a:r>
            <a:r>
              <a:rPr lang="sk-SK" sz="2800" dirty="0" err="1" smtClean="0"/>
              <a:t>Code</a:t>
            </a:r>
            <a:r>
              <a:rPr lang="sk-SK" sz="2800" dirty="0" smtClean="0"/>
              <a:t> civil“. </a:t>
            </a:r>
          </a:p>
          <a:p>
            <a:r>
              <a:rPr lang="sk-SK" sz="2800" dirty="0" smtClean="0"/>
              <a:t>Viedol </a:t>
            </a:r>
            <a:r>
              <a:rPr lang="sk-SK" sz="2800" dirty="0"/>
              <a:t>veľa úspešných bojových ťažení </a:t>
            </a:r>
            <a:r>
              <a:rPr lang="sk-SK" sz="2800" dirty="0" smtClean="0"/>
              <a:t>proti </a:t>
            </a:r>
            <a:r>
              <a:rPr lang="sk-SK" sz="2800" dirty="0"/>
              <a:t>Rakúšanom, Prusom, Angličanom a Rusom. </a:t>
            </a:r>
            <a:endParaRPr lang="sk-SK" sz="2800" dirty="0" smtClean="0"/>
          </a:p>
          <a:p>
            <a:r>
              <a:rPr lang="sk-SK" sz="2800" dirty="0" smtClean="0"/>
              <a:t>Významnými napoleonskými bitkami sa stali bitka pri </a:t>
            </a:r>
            <a:r>
              <a:rPr lang="sk-SK" sz="2800" dirty="0" err="1" smtClean="0"/>
              <a:t>Trafalgare</a:t>
            </a:r>
            <a:r>
              <a:rPr lang="sk-SK" sz="2800" dirty="0" smtClean="0"/>
              <a:t> a bitka pri Slavkove.  Voči svojmu nepriateľovi – Anglicku – nariadil kontinentálnu blokádu. </a:t>
            </a:r>
          </a:p>
          <a:p>
            <a:r>
              <a:rPr lang="sk-SK" sz="2800" dirty="0" smtClean="0"/>
              <a:t>V bitke o Moskvu boli jeho vojská porazené a definitívnu porážku utrpel v bitke pri Lipsku. Následne bol poslaný do vyhnanstva na ostrov Elba, z ktorého utiekol a ujal sa vlády vo Francúzsku na 100 dní. Opäť bol poslaný do vyhnanstva na ostrov sv. Heleny, kde aj zomrel. </a:t>
            </a:r>
          </a:p>
        </p:txBody>
      </p:sp>
    </p:spTree>
    <p:extLst>
      <p:ext uri="{BB962C8B-B14F-4D97-AF65-F5344CB8AC3E}">
        <p14:creationId xmlns:p14="http://schemas.microsoft.com/office/powerpoint/2010/main" val="249595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47650" y="895350"/>
            <a:ext cx="35242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Napoleon sa narodil v meste Ajaccio na ostrove Korzika rodičom zo starej šľachtickej rodiny pôvodom z Janova. Vo Francúzsku získal vzdelanie a hodnosť dôstojníka delostrelectva.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8657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000250" y="1524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 smtClean="0">
                <a:solidFill>
                  <a:schemeClr val="bg1"/>
                </a:solidFill>
              </a:rPr>
              <a:t>Jeho kariéru naštartovala francúzska revolúcia, ktorá viedla k vojne s Európou, k pádu monarchie a spôsobila emigráciu (vysťahovanie) mnohých dôstojníkov z radov šľachty. </a:t>
            </a:r>
            <a:endParaRPr lang="sk-SK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2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3850" y="152400"/>
            <a:ext cx="426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chemeClr val="bg1"/>
                </a:solidFill>
              </a:rPr>
              <a:t>V roku 1804 sa v katedrále </a:t>
            </a:r>
            <a:r>
              <a:rPr lang="sk-SK" sz="3200" dirty="0" err="1" smtClean="0">
                <a:solidFill>
                  <a:schemeClr val="bg1"/>
                </a:solidFill>
              </a:rPr>
              <a:t>Notre</a:t>
            </a:r>
            <a:r>
              <a:rPr lang="sk-SK" sz="3200" dirty="0" smtClean="0">
                <a:solidFill>
                  <a:schemeClr val="bg1"/>
                </a:solidFill>
              </a:rPr>
              <a:t> </a:t>
            </a:r>
            <a:r>
              <a:rPr lang="sk-SK" sz="3200" dirty="0" err="1" smtClean="0">
                <a:solidFill>
                  <a:schemeClr val="bg1"/>
                </a:solidFill>
              </a:rPr>
              <a:t>Dame</a:t>
            </a:r>
            <a:r>
              <a:rPr lang="sk-SK" sz="3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sk-SK" sz="3200" dirty="0" smtClean="0">
                <a:solidFill>
                  <a:schemeClr val="bg1"/>
                </a:solidFill>
              </a:rPr>
              <a:t>v Paríži Napoleon sám vymenoval a korunoval za cisára, následne korunoval aj svoju manželku - Jozefínu I. - za cisárovnú.</a:t>
            </a:r>
            <a:endParaRPr lang="sk-SK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7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85800" y="152400"/>
            <a:ext cx="51435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000" dirty="0" smtClean="0"/>
              <a:t>Ako cisár vydal občiansky zákonník („</a:t>
            </a:r>
            <a:r>
              <a:rPr lang="sk-SK" sz="3000" dirty="0" err="1" smtClean="0"/>
              <a:t>Code</a:t>
            </a:r>
            <a:r>
              <a:rPr lang="sk-SK" sz="3000" dirty="0" smtClean="0"/>
              <a:t> civil“). </a:t>
            </a:r>
          </a:p>
          <a:p>
            <a:pPr algn="ctr"/>
            <a:r>
              <a:rPr lang="sk-SK" sz="3000" dirty="0" smtClean="0"/>
              <a:t>Vytvoril ho s cieľom kodifikovať (uzákoniť) niektoré výdobytky Francúzskej revolúcie. </a:t>
            </a:r>
            <a:r>
              <a:rPr lang="sk-SK" sz="3000" dirty="0" err="1" smtClean="0"/>
              <a:t>Code</a:t>
            </a:r>
            <a:r>
              <a:rPr lang="sk-SK" sz="3000" dirty="0" smtClean="0"/>
              <a:t> civil zabezpečoval a garantoval rovnosť pred zákonom, nedotknuteľnosť súkromného vlastníctva, občiansku slobodu, náboženskú slobodu a podporoval súkromné podnikanie. </a:t>
            </a:r>
            <a:endParaRPr lang="sk-SK" sz="3000" dirty="0"/>
          </a:p>
        </p:txBody>
      </p:sp>
    </p:spTree>
    <p:extLst>
      <p:ext uri="{BB962C8B-B14F-4D97-AF65-F5344CB8AC3E}">
        <p14:creationId xmlns:p14="http://schemas.microsoft.com/office/powerpoint/2010/main" val="363890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0" y="5581650"/>
            <a:ext cx="967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Napoleon viedol veľa úspešných bojových ťažení </a:t>
            </a:r>
          </a:p>
          <a:p>
            <a:r>
              <a:rPr lang="sk-SK" sz="3200" b="1" dirty="0" smtClean="0">
                <a:solidFill>
                  <a:schemeClr val="bg1"/>
                </a:solidFill>
              </a:rPr>
              <a:t>proti Rakúšanom, Prusom, Angličanom a Rusom. </a:t>
            </a:r>
            <a:endParaRPr lang="sk-SK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2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439150" y="19050"/>
            <a:ext cx="375285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800" dirty="0" smtClean="0">
                <a:solidFill>
                  <a:schemeClr val="bg1"/>
                </a:solidFill>
              </a:rPr>
              <a:t>Postupne sa mu podarilo ovládnuť takmer celú západnú a strednú </a:t>
            </a:r>
            <a:r>
              <a:rPr lang="sk-SK" sz="3800" dirty="0">
                <a:solidFill>
                  <a:schemeClr val="bg1"/>
                </a:solidFill>
              </a:rPr>
              <a:t>E</a:t>
            </a:r>
            <a:r>
              <a:rPr lang="sk-SK" sz="3800" dirty="0" smtClean="0">
                <a:solidFill>
                  <a:schemeClr val="bg1"/>
                </a:solidFill>
              </a:rPr>
              <a:t>urópu. </a:t>
            </a:r>
            <a:endParaRPr lang="sk-SK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3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52400" y="0"/>
            <a:ext cx="11830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21. októbra 1805 sa pri </a:t>
            </a:r>
            <a:r>
              <a:rPr lang="sk-SK" sz="2800" b="1" dirty="0" err="1" smtClean="0"/>
              <a:t>Trafalgare</a:t>
            </a:r>
            <a:r>
              <a:rPr lang="sk-SK" sz="2800" b="1" dirty="0" smtClean="0"/>
              <a:t> uskutočnila najznámejšia</a:t>
            </a:r>
          </a:p>
          <a:p>
            <a:r>
              <a:rPr lang="sk-SK" sz="2800" b="1" dirty="0" smtClean="0"/>
              <a:t>námorná bitka dejín. Anglické vojnové loďstvo v nej </a:t>
            </a:r>
          </a:p>
          <a:p>
            <a:r>
              <a:rPr lang="sk-SK" sz="2800" b="1" dirty="0" smtClean="0"/>
              <a:t>porazilo </a:t>
            </a:r>
            <a:r>
              <a:rPr lang="sk-SK" sz="2800" b="1" dirty="0"/>
              <a:t>f</a:t>
            </a:r>
            <a:r>
              <a:rPr lang="sk-SK" sz="2800" b="1" dirty="0" smtClean="0"/>
              <a:t>rancúzsku vojnovú flotilu. Týmto víťazstvom </a:t>
            </a:r>
          </a:p>
          <a:p>
            <a:r>
              <a:rPr lang="sk-SK" sz="2800" b="1" dirty="0" smtClean="0"/>
              <a:t>potvrdilo Anglicko </a:t>
            </a:r>
          </a:p>
          <a:p>
            <a:r>
              <a:rPr lang="sk-SK" sz="2800" b="1" dirty="0" smtClean="0"/>
              <a:t>svoju námornú </a:t>
            </a:r>
          </a:p>
          <a:p>
            <a:r>
              <a:rPr lang="sk-SK" sz="2800" b="1" dirty="0" smtClean="0"/>
              <a:t>prevahu. 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229889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619501" y="0"/>
            <a:ext cx="83867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b="1" dirty="0" smtClean="0"/>
              <a:t>Bitka pri Slavkove</a:t>
            </a:r>
            <a:r>
              <a:rPr lang="sk-SK" sz="2800" dirty="0" smtClean="0"/>
              <a:t> alebo </a:t>
            </a:r>
            <a:r>
              <a:rPr lang="sk-SK" sz="2800" b="1" dirty="0" smtClean="0"/>
              <a:t>bitka troch cisárov</a:t>
            </a:r>
            <a:r>
              <a:rPr lang="sk-SK" sz="2800" dirty="0" smtClean="0"/>
              <a:t> sa odohrala 2. decembra 1805 blízko Slavkova u Brna (po nemecky </a:t>
            </a:r>
            <a:r>
              <a:rPr lang="sk-SK" sz="2800" dirty="0" err="1" smtClean="0"/>
              <a:t>Austerlitz</a:t>
            </a:r>
            <a:r>
              <a:rPr lang="sk-SK" sz="2800" dirty="0" smtClean="0"/>
              <a:t>), v ktorej stáli proti sebe francúzsky cisár </a:t>
            </a:r>
            <a:r>
              <a:rPr lang="sk-SK" sz="2800" u="sng" dirty="0" smtClean="0"/>
              <a:t>Napoleon Bonaparte </a:t>
            </a:r>
            <a:r>
              <a:rPr lang="sk-SK" sz="2800" dirty="0" smtClean="0"/>
              <a:t>a ruský cár </a:t>
            </a:r>
            <a:r>
              <a:rPr lang="sk-SK" sz="2800" u="sng" dirty="0" smtClean="0"/>
              <a:t>Alexander I.</a:t>
            </a:r>
            <a:r>
              <a:rPr lang="sk-SK" sz="2800" dirty="0" smtClean="0"/>
              <a:t> spolu s </a:t>
            </a:r>
            <a:r>
              <a:rPr lang="sk-SK" sz="2800" dirty="0" err="1" smtClean="0"/>
              <a:t>rímskonemeckým</a:t>
            </a:r>
            <a:r>
              <a:rPr lang="sk-SK" sz="2800" dirty="0" smtClean="0"/>
              <a:t> cisárom </a:t>
            </a:r>
            <a:r>
              <a:rPr lang="sk-SK" sz="2800" u="sng" dirty="0" smtClean="0"/>
              <a:t>Františkom I.</a:t>
            </a:r>
            <a:r>
              <a:rPr lang="sk-SK" sz="2800" dirty="0" smtClean="0"/>
              <a:t> 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7296150" y="2246769"/>
            <a:ext cx="3371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Bitku vyhral Napoleon, ktorý ju až do konca svojho života považoval za svoje najväčšie víťazstvo. </a:t>
            </a:r>
          </a:p>
          <a:p>
            <a:pPr algn="ctr"/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27972051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690</Words>
  <Application>Microsoft Office PowerPoint</Application>
  <PresentationFormat>Širokouhlá</PresentationFormat>
  <Paragraphs>47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Motív balíka Office</vt:lpstr>
      <vt:lpstr>Napoleon  Bonaparte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Napoleon  Bonaparte</dc:title>
  <dc:creator>Veronika</dc:creator>
  <cp:lastModifiedBy>Windows-felhasználó</cp:lastModifiedBy>
  <cp:revision>36</cp:revision>
  <dcterms:created xsi:type="dcterms:W3CDTF">2023-10-04T19:09:56Z</dcterms:created>
  <dcterms:modified xsi:type="dcterms:W3CDTF">2023-10-23T08:42:34Z</dcterms:modified>
</cp:coreProperties>
</file>