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1" r:id="rId7"/>
    <p:sldId id="262" r:id="rId8"/>
    <p:sldId id="260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8711-9D21-4AD9-9667-990147BB816B}" type="datetimeFigureOut">
              <a:rPr lang="sk-SK" smtClean="0"/>
              <a:pPr/>
              <a:t>9.5.2021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D3B6-0DD3-47CA-9A8E-66975DDC878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7140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8711-9D21-4AD9-9667-990147BB816B}" type="datetimeFigureOut">
              <a:rPr lang="sk-SK" smtClean="0"/>
              <a:pPr/>
              <a:t>9.5.2021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D3B6-0DD3-47CA-9A8E-66975DDC878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25291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8711-9D21-4AD9-9667-990147BB816B}" type="datetimeFigureOut">
              <a:rPr lang="sk-SK" smtClean="0"/>
              <a:pPr/>
              <a:t>9.5.2021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D3B6-0DD3-47CA-9A8E-66975DDC878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06897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8711-9D21-4AD9-9667-990147BB816B}" type="datetimeFigureOut">
              <a:rPr lang="sk-SK" smtClean="0"/>
              <a:pPr/>
              <a:t>9.5.2021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D3B6-0DD3-47CA-9A8E-66975DDC878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8811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8711-9D21-4AD9-9667-990147BB816B}" type="datetimeFigureOut">
              <a:rPr lang="sk-SK" smtClean="0"/>
              <a:pPr/>
              <a:t>9.5.2021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D3B6-0DD3-47CA-9A8E-66975DDC878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0315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8711-9D21-4AD9-9667-990147BB816B}" type="datetimeFigureOut">
              <a:rPr lang="sk-SK" smtClean="0"/>
              <a:pPr/>
              <a:t>9.5.2021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D3B6-0DD3-47CA-9A8E-66975DDC878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8161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8711-9D21-4AD9-9667-990147BB816B}" type="datetimeFigureOut">
              <a:rPr lang="sk-SK" smtClean="0"/>
              <a:pPr/>
              <a:t>9.5.2021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D3B6-0DD3-47CA-9A8E-66975DDC878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144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8711-9D21-4AD9-9667-990147BB816B}" type="datetimeFigureOut">
              <a:rPr lang="sk-SK" smtClean="0"/>
              <a:pPr/>
              <a:t>9.5.2021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D3B6-0DD3-47CA-9A8E-66975DDC878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0068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8711-9D21-4AD9-9667-990147BB816B}" type="datetimeFigureOut">
              <a:rPr lang="sk-SK" smtClean="0"/>
              <a:pPr/>
              <a:t>9.5.2021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D3B6-0DD3-47CA-9A8E-66975DDC878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7213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8711-9D21-4AD9-9667-990147BB816B}" type="datetimeFigureOut">
              <a:rPr lang="sk-SK" smtClean="0"/>
              <a:pPr/>
              <a:t>9.5.2021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D3B6-0DD3-47CA-9A8E-66975DDC878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14558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8711-9D21-4AD9-9667-990147BB816B}" type="datetimeFigureOut">
              <a:rPr lang="sk-SK" smtClean="0"/>
              <a:pPr/>
              <a:t>9.5.2021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D3B6-0DD3-47CA-9A8E-66975DDC878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88864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28711-9D21-4AD9-9667-990147BB816B}" type="datetimeFigureOut">
              <a:rPr lang="sk-SK" smtClean="0"/>
              <a:pPr/>
              <a:t>9.5.2021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AD3B6-0DD3-47CA-9A8E-66975DDC878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1705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MIERKA MAPY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 descr="Mierka mapy a plán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7270" y="0"/>
            <a:ext cx="9234085" cy="69166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628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ČÍSELNÁ MIERKA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895045" y="421157"/>
            <a:ext cx="7041966" cy="1325563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Aká je skutočná (vzdušná) vzdialenosť medzi 2 najväčšími ukrajinskými mestami KYJEV a CHARKOV?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86390" y="5513250"/>
            <a:ext cx="1150621" cy="1344750"/>
          </a:xfrm>
          <a:prstGeom prst="rect">
            <a:avLst/>
          </a:prstGeom>
        </p:spPr>
      </p:pic>
      <p:sp>
        <p:nvSpPr>
          <p:cNvPr id="5" name="BlokTextu 6"/>
          <p:cNvSpPr txBox="1"/>
          <p:nvPr/>
        </p:nvSpPr>
        <p:spPr>
          <a:xfrm>
            <a:off x="9455462" y="6125184"/>
            <a:ext cx="120147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b="1" dirty="0" smtClean="0"/>
              <a:t>Atlas </a:t>
            </a:r>
          </a:p>
          <a:p>
            <a:r>
              <a:rPr lang="sk-SK" b="1" dirty="0" smtClean="0"/>
              <a:t>str. 78</a:t>
            </a:r>
            <a:endParaRPr lang="sk-SK" b="1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56" y="1802752"/>
            <a:ext cx="7524750" cy="497205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4"/>
          <a:srcRect l="15146" t="43633" r="11979" b="45320"/>
          <a:stretch/>
        </p:blipFill>
        <p:spPr>
          <a:xfrm rot="480000">
            <a:off x="2677230" y="3992429"/>
            <a:ext cx="10332000" cy="1566150"/>
          </a:xfrm>
          <a:prstGeom prst="rect">
            <a:avLst/>
          </a:prstGeom>
        </p:spPr>
      </p:pic>
      <p:cxnSp>
        <p:nvCxnSpPr>
          <p:cNvPr id="9" name="Rovná spojnica 8"/>
          <p:cNvCxnSpPr/>
          <p:nvPr/>
        </p:nvCxnSpPr>
        <p:spPr>
          <a:xfrm>
            <a:off x="3012141" y="3281082"/>
            <a:ext cx="2971800" cy="430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9086222" y="1934164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6 cm </a:t>
            </a:r>
            <a:r>
              <a:rPr lang="sk-SK" sz="2400" dirty="0" smtClean="0"/>
              <a:t>na mape</a:t>
            </a:r>
            <a:endParaRPr lang="sk-SK" sz="2400" dirty="0"/>
          </a:p>
        </p:txBody>
      </p:sp>
      <p:pic>
        <p:nvPicPr>
          <p:cNvPr id="11" name="Obrázok 10"/>
          <p:cNvPicPr>
            <a:picLocks noChangeAspect="1"/>
          </p:cNvPicPr>
          <p:nvPr/>
        </p:nvPicPr>
        <p:blipFill rotWithShape="1">
          <a:blip r:embed="rId5"/>
          <a:srcRect r="12298" b="30475"/>
          <a:stretch/>
        </p:blipFill>
        <p:spPr>
          <a:xfrm>
            <a:off x="8558825" y="2481761"/>
            <a:ext cx="2916251" cy="1111445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8179719" y="3761190"/>
            <a:ext cx="4090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1 cm </a:t>
            </a:r>
            <a:r>
              <a:rPr lang="sk-SK" sz="2400" dirty="0" smtClean="0"/>
              <a:t>na mape = </a:t>
            </a:r>
            <a:r>
              <a:rPr lang="sk-SK" sz="2400" b="1" dirty="0" smtClean="0"/>
              <a:t>7 000 000 cm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                         v skutočnosti   </a:t>
            </a:r>
            <a:endParaRPr lang="sk-SK" sz="2400" dirty="0"/>
          </a:p>
        </p:txBody>
      </p:sp>
      <p:sp>
        <p:nvSpPr>
          <p:cNvPr id="13" name="BlokTextu 12"/>
          <p:cNvSpPr txBox="1"/>
          <p:nvPr/>
        </p:nvSpPr>
        <p:spPr>
          <a:xfrm>
            <a:off x="8179719" y="4726435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7 000 000 cm </a:t>
            </a:r>
            <a:r>
              <a:rPr lang="sk-SK" sz="2400" dirty="0" smtClean="0"/>
              <a:t>=</a:t>
            </a:r>
            <a:r>
              <a:rPr lang="sk-SK" sz="2400" b="1" dirty="0" smtClean="0"/>
              <a:t> 70 km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8224004" y="5421201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6 </a:t>
            </a:r>
            <a:r>
              <a:rPr lang="sk-SK" sz="2400" b="1" dirty="0" smtClean="0"/>
              <a:t>. 70 </a:t>
            </a:r>
            <a:r>
              <a:rPr lang="sk-SK" sz="2400" dirty="0" smtClean="0"/>
              <a:t>=</a:t>
            </a:r>
            <a:r>
              <a:rPr lang="sk-SK" sz="2400" b="1" dirty="0" smtClean="0"/>
              <a:t> 420 km</a:t>
            </a:r>
          </a:p>
        </p:txBody>
      </p:sp>
      <p:cxnSp>
        <p:nvCxnSpPr>
          <p:cNvPr id="16" name="Rovná spojnica 15"/>
          <p:cNvCxnSpPr/>
          <p:nvPr/>
        </p:nvCxnSpPr>
        <p:spPr>
          <a:xfrm>
            <a:off x="9266674" y="5764575"/>
            <a:ext cx="10008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8662950" y="4960786"/>
            <a:ext cx="812847" cy="73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0396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ČÍSELNÁ MIERKA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PRÍKLAD: </a:t>
            </a:r>
            <a:r>
              <a:rPr lang="sk-SK" dirty="0"/>
              <a:t>Mapa má mierku 1 : 500 000. Aká je vzdialenosť 2 miest v skutočnosti, ak na mape je ich vzdialenosť </a:t>
            </a:r>
            <a:r>
              <a:rPr lang="sk-SK" b="1" dirty="0">
                <a:solidFill>
                  <a:srgbClr val="00B050"/>
                </a:solidFill>
              </a:rPr>
              <a:t>8 cm</a:t>
            </a:r>
            <a:r>
              <a:rPr lang="sk-SK" dirty="0" smtClean="0"/>
              <a:t>?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dirty="0" smtClean="0"/>
              <a:t>	</a:t>
            </a:r>
            <a:r>
              <a:rPr lang="sk-SK" b="1" dirty="0" smtClean="0"/>
              <a:t>1 </a:t>
            </a:r>
            <a:r>
              <a:rPr lang="sk-SK" b="1" dirty="0"/>
              <a:t>cm </a:t>
            </a:r>
            <a:r>
              <a:rPr lang="sk-SK" dirty="0"/>
              <a:t>na mape = </a:t>
            </a:r>
            <a:r>
              <a:rPr lang="sk-SK" b="1" dirty="0"/>
              <a:t>500 000 cm </a:t>
            </a:r>
            <a:r>
              <a:rPr lang="sk-SK" dirty="0"/>
              <a:t>v skutočnosti</a:t>
            </a:r>
          </a:p>
          <a:p>
            <a:pPr marL="0" indent="0">
              <a:buNone/>
            </a:pPr>
            <a:r>
              <a:rPr lang="sk-SK" dirty="0" smtClean="0"/>
              <a:t>	500</a:t>
            </a:r>
            <a:r>
              <a:rPr lang="sk-SK" dirty="0"/>
              <a:t> 000 cm = 5 km</a:t>
            </a:r>
          </a:p>
          <a:p>
            <a:pPr marL="0" indent="0">
              <a:buNone/>
            </a:pPr>
            <a:r>
              <a:rPr lang="sk-SK" dirty="0" smtClean="0"/>
              <a:t>	</a:t>
            </a:r>
            <a:r>
              <a:rPr lang="sk-SK" b="1" dirty="0" smtClean="0">
                <a:solidFill>
                  <a:srgbClr val="00B050"/>
                </a:solidFill>
              </a:rPr>
              <a:t>8 </a:t>
            </a:r>
            <a:r>
              <a:rPr lang="sk-SK" b="1" dirty="0">
                <a:solidFill>
                  <a:srgbClr val="00B050"/>
                </a:solidFill>
              </a:rPr>
              <a:t>cm </a:t>
            </a:r>
            <a:r>
              <a:rPr lang="sk-SK" dirty="0"/>
              <a:t>na mape = </a:t>
            </a:r>
            <a:r>
              <a:rPr lang="sk-SK" b="1" dirty="0">
                <a:solidFill>
                  <a:srgbClr val="00B050"/>
                </a:solidFill>
              </a:rPr>
              <a:t>8</a:t>
            </a:r>
            <a:r>
              <a:rPr lang="sk-SK" dirty="0"/>
              <a:t> . 5 = </a:t>
            </a:r>
            <a:r>
              <a:rPr lang="sk-SK" u="dbl" dirty="0"/>
              <a:t>40 km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2021983" y="3928056"/>
            <a:ext cx="965916" cy="12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034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ČÍSELNÁ MIERKA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PRÍKLAD: Podľa číselnej </a:t>
            </a:r>
            <a:r>
              <a:rPr lang="sk-SK" dirty="0"/>
              <a:t>mierky mapy sú 4 cm na mape 12 km v skutočnosti. Ak sú dve miesta v skutočnosti od seba vzdialené </a:t>
            </a:r>
            <a:r>
              <a:rPr lang="sk-SK" dirty="0" smtClean="0"/>
              <a:t>        48 </a:t>
            </a:r>
            <a:r>
              <a:rPr lang="sk-SK" dirty="0"/>
              <a:t>km, aká je ich vzdialenosť na tej istej mape?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dirty="0" smtClean="0"/>
              <a:t>		</a:t>
            </a:r>
            <a:r>
              <a:rPr lang="sk-SK" b="1" dirty="0" smtClean="0"/>
              <a:t>4 </a:t>
            </a:r>
            <a:r>
              <a:rPr lang="sk-SK" b="1" dirty="0"/>
              <a:t>cm </a:t>
            </a:r>
            <a:r>
              <a:rPr lang="sk-SK" dirty="0"/>
              <a:t>na mape = </a:t>
            </a:r>
            <a:r>
              <a:rPr lang="sk-SK" b="1" dirty="0" smtClean="0"/>
              <a:t>12 km </a:t>
            </a:r>
            <a:r>
              <a:rPr lang="sk-SK" dirty="0"/>
              <a:t>v skutočnosti</a:t>
            </a:r>
          </a:p>
          <a:p>
            <a:pPr marL="0" indent="0">
              <a:buNone/>
            </a:pPr>
            <a:r>
              <a:rPr lang="sk-SK" dirty="0" smtClean="0"/>
              <a:t>		? </a:t>
            </a:r>
            <a:r>
              <a:rPr lang="sk-SK" b="1" dirty="0" smtClean="0"/>
              <a:t>cm</a:t>
            </a:r>
            <a:r>
              <a:rPr lang="sk-SK" dirty="0" smtClean="0"/>
              <a:t> na mape = </a:t>
            </a:r>
            <a:r>
              <a:rPr lang="sk-SK" b="1" dirty="0" smtClean="0"/>
              <a:t>48 km </a:t>
            </a:r>
            <a:r>
              <a:rPr lang="sk-SK" dirty="0" smtClean="0"/>
              <a:t>v skutočnosti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	</a:t>
            </a:r>
            <a:endParaRPr lang="sk-SK" dirty="0"/>
          </a:p>
        </p:txBody>
      </p:sp>
      <p:sp>
        <p:nvSpPr>
          <p:cNvPr id="4" name="Zahnutá šípka nadol 3"/>
          <p:cNvSpPr/>
          <p:nvPr/>
        </p:nvSpPr>
        <p:spPr>
          <a:xfrm rot="5400000">
            <a:off x="8185587" y="3869339"/>
            <a:ext cx="720000" cy="4756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8873543" y="3770461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12 . </a:t>
            </a:r>
            <a:r>
              <a:rPr lang="sk-SK" sz="2400" b="1" dirty="0" smtClean="0">
                <a:solidFill>
                  <a:srgbClr val="FF0000"/>
                </a:solidFill>
              </a:rPr>
              <a:t>4</a:t>
            </a:r>
            <a:r>
              <a:rPr lang="sk-SK" sz="2400" dirty="0" smtClean="0"/>
              <a:t> = 48 km</a:t>
            </a:r>
            <a:endParaRPr lang="sk-SK" sz="2400" dirty="0"/>
          </a:p>
        </p:txBody>
      </p:sp>
      <p:sp>
        <p:nvSpPr>
          <p:cNvPr id="7" name="Zahnutá šípka nadol 6"/>
          <p:cNvSpPr/>
          <p:nvPr/>
        </p:nvSpPr>
        <p:spPr>
          <a:xfrm rot="16200000" flipH="1">
            <a:off x="1978132" y="3869339"/>
            <a:ext cx="720000" cy="4756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252965" y="3770461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4 . </a:t>
            </a:r>
            <a:r>
              <a:rPr lang="sk-SK" sz="2400" b="1" dirty="0" smtClean="0">
                <a:solidFill>
                  <a:srgbClr val="FF0000"/>
                </a:solidFill>
              </a:rPr>
              <a:t>4</a:t>
            </a:r>
            <a:r>
              <a:rPr lang="sk-SK" sz="2400" dirty="0" smtClean="0"/>
              <a:t> = </a:t>
            </a: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cm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2575936" y="5715298"/>
            <a:ext cx="622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Na mape budú tieto 2 miesta vzdialené 16 cm ! 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xmlns="" val="9306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ZOPAKUJME SI ...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Mapa je ............................... obraz Zeme. Zmenšenie sa vyjadruje pomocou ................................. </a:t>
            </a:r>
            <a:r>
              <a:rPr lang="sk-SK" dirty="0" smtClean="0"/>
              <a:t>mapy.</a:t>
            </a:r>
          </a:p>
          <a:p>
            <a:pPr marL="0" indent="0">
              <a:buNone/>
            </a:pPr>
            <a:r>
              <a:rPr lang="sk-SK" dirty="0" smtClean="0"/>
              <a:t>Poznáme </a:t>
            </a:r>
            <a:r>
              <a:rPr lang="sk-SK" dirty="0"/>
              <a:t>.................................. a ........................... mierku. </a:t>
            </a: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Pomocou </a:t>
            </a:r>
            <a:r>
              <a:rPr lang="sk-SK" dirty="0"/>
              <a:t>mierky  môžeme ľahko určiť vzdialenosť dvoch miest vyznačených na mape.                          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Vyjadrenie </a:t>
            </a:r>
            <a:r>
              <a:rPr lang="sk-SK" b="1" dirty="0"/>
              <a:t>1 : 1 000 000</a:t>
            </a:r>
            <a:r>
              <a:rPr lang="sk-SK" dirty="0"/>
              <a:t> znamená, že 1 cm ............................... je                           v skutočnosti  ................... km. 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2717442" y="1667528"/>
            <a:ext cx="1672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zmenšený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3350711" y="2064075"/>
            <a:ext cx="1220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mierky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2717441" y="2500418"/>
            <a:ext cx="1369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grafickú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6276854" y="2500418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číselnú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7497060" y="4958136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na mape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4114555" y="536544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10</a:t>
            </a:r>
            <a:endParaRPr lang="sk-SK" sz="2800" b="1" dirty="0">
              <a:solidFill>
                <a:srgbClr val="FF0000"/>
              </a:solidFill>
            </a:endParaRPr>
          </a:p>
        </p:txBody>
      </p:sp>
      <p:cxnSp>
        <p:nvCxnSpPr>
          <p:cNvPr id="12" name="Rovná spojnica 11"/>
          <p:cNvCxnSpPr/>
          <p:nvPr/>
        </p:nvCxnSpPr>
        <p:spPr>
          <a:xfrm flipV="1">
            <a:off x="3401987" y="5344732"/>
            <a:ext cx="987644" cy="12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8060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 ZA POZORNOSŤ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16000" y="3093736"/>
            <a:ext cx="2160000" cy="2160000"/>
          </a:xfrm>
        </p:spPr>
      </p:pic>
    </p:spTree>
    <p:extLst>
      <p:ext uri="{BB962C8B-B14F-4D97-AF65-F5344CB8AC3E}">
        <p14:creationId xmlns:p14="http://schemas.microsoft.com/office/powerpoint/2010/main" xmlns="" val="21721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46329" y="2014778"/>
            <a:ext cx="31885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zmenšený </a:t>
            </a:r>
          </a:p>
          <a:p>
            <a:r>
              <a:rPr lang="sk-SK" sz="3200" dirty="0" smtClean="0"/>
              <a:t>rovinný </a:t>
            </a:r>
          </a:p>
          <a:p>
            <a:r>
              <a:rPr lang="sk-SK" sz="3200" dirty="0" smtClean="0"/>
              <a:t>(plochý)</a:t>
            </a:r>
          </a:p>
          <a:p>
            <a:r>
              <a:rPr lang="sk-SK" sz="3200" dirty="0" smtClean="0"/>
              <a:t>obraz Zeme</a:t>
            </a:r>
          </a:p>
          <a:p>
            <a:r>
              <a:rPr lang="sk-SK" sz="3200" dirty="0" smtClean="0"/>
              <a:t>alebo jej časti</a:t>
            </a:r>
            <a:endParaRPr lang="sk-SK" sz="3200" dirty="0"/>
          </a:p>
        </p:txBody>
      </p:sp>
      <p:pic>
        <p:nvPicPr>
          <p:cNvPr id="6" name="Zástupný objekt pre obsah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3483" y="912339"/>
            <a:ext cx="7944668" cy="4999064"/>
          </a:xfrm>
          <a:prstGeom prst="rect">
            <a:avLst/>
          </a:prstGeom>
        </p:spPr>
      </p:pic>
      <p:sp>
        <p:nvSpPr>
          <p:cNvPr id="8" name="BlokTextu 6"/>
          <p:cNvSpPr txBox="1"/>
          <p:nvPr/>
        </p:nvSpPr>
        <p:spPr>
          <a:xfrm>
            <a:off x="7435080" y="6135451"/>
            <a:ext cx="120147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b="1" dirty="0" smtClean="0"/>
              <a:t>Atlas </a:t>
            </a:r>
          </a:p>
          <a:p>
            <a:r>
              <a:rPr lang="sk-SK" b="1" dirty="0" smtClean="0"/>
              <a:t>str. 12 - 13</a:t>
            </a:r>
            <a:endParaRPr lang="sk-SK" b="1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57530" y="5513250"/>
            <a:ext cx="1150621" cy="1344750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 flipH="1">
            <a:off x="177604" y="4893413"/>
            <a:ext cx="6561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Koľkokrát je mapa </a:t>
            </a:r>
          </a:p>
          <a:p>
            <a:r>
              <a:rPr lang="sk-SK" sz="2400" dirty="0" smtClean="0">
                <a:solidFill>
                  <a:srgbClr val="FF0000"/>
                </a:solidFill>
              </a:rPr>
              <a:t>zmenšená</a:t>
            </a:r>
            <a:r>
              <a:rPr lang="sk-SK" sz="2400" dirty="0" smtClean="0"/>
              <a:t> oproti skutočnosti? </a:t>
            </a:r>
            <a:endParaRPr lang="sk-SK" sz="2400" dirty="0"/>
          </a:p>
        </p:txBody>
      </p:sp>
      <p:sp>
        <p:nvSpPr>
          <p:cNvPr id="11" name="BlokTextu 10"/>
          <p:cNvSpPr txBox="1"/>
          <p:nvPr/>
        </p:nvSpPr>
        <p:spPr>
          <a:xfrm>
            <a:off x="176735" y="6185625"/>
            <a:ext cx="456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O tom nám hovorí </a:t>
            </a:r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MIERKA MAPY</a:t>
            </a:r>
            <a:r>
              <a:rPr lang="sk-SK" sz="2400" dirty="0" smtClean="0"/>
              <a:t> !</a:t>
            </a:r>
            <a:endParaRPr lang="sk-SK" sz="2400" dirty="0"/>
          </a:p>
        </p:txBody>
      </p:sp>
      <p:sp>
        <p:nvSpPr>
          <p:cNvPr id="12" name="Ovál 11"/>
          <p:cNvSpPr/>
          <p:nvPr/>
        </p:nvSpPr>
        <p:spPr>
          <a:xfrm>
            <a:off x="4063483" y="1286886"/>
            <a:ext cx="1365160" cy="5409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5101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MIERKA MAPY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udáva, koľkokrát je mapa (glóbus) zmenšená oproti skutočnosti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73493" y="2034472"/>
            <a:ext cx="2679164" cy="4549751"/>
          </a:xfrm>
          <a:prstGeom prst="rect">
            <a:avLst/>
          </a:prstGeom>
        </p:spPr>
      </p:pic>
      <p:sp>
        <p:nvSpPr>
          <p:cNvPr id="5" name="BlokTextu 6"/>
          <p:cNvSpPr txBox="1"/>
          <p:nvPr/>
        </p:nvSpPr>
        <p:spPr>
          <a:xfrm>
            <a:off x="2512338" y="5988734"/>
            <a:ext cx="120147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b="1" dirty="0" smtClean="0"/>
              <a:t>Atlas </a:t>
            </a:r>
          </a:p>
          <a:p>
            <a:r>
              <a:rPr lang="sk-SK" b="1" dirty="0" smtClean="0"/>
              <a:t>str. 12 - 13</a:t>
            </a:r>
            <a:endParaRPr lang="sk-SK" b="1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6406" y="5436035"/>
            <a:ext cx="1150621" cy="134475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6055090" y="2969765"/>
            <a:ext cx="5350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Táto mapa je zmenšená </a:t>
            </a:r>
            <a:r>
              <a:rPr lang="sk-SK" sz="2400" b="1" dirty="0" smtClean="0">
                <a:solidFill>
                  <a:srgbClr val="FF0000"/>
                </a:solidFill>
              </a:rPr>
              <a:t>80 000 000 </a:t>
            </a:r>
            <a:r>
              <a:rPr lang="sk-SK" sz="2400" dirty="0" smtClean="0"/>
              <a:t>– krát</a:t>
            </a:r>
          </a:p>
          <a:p>
            <a:r>
              <a:rPr lang="sk-SK" sz="2400" dirty="0" smtClean="0"/>
              <a:t>oproti skutočnosti.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6055090" y="4135627"/>
            <a:ext cx="4955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ALEBO:</a:t>
            </a:r>
          </a:p>
          <a:p>
            <a:r>
              <a:rPr lang="sk-SK" sz="2400" dirty="0" smtClean="0"/>
              <a:t>skutočnosť je </a:t>
            </a:r>
            <a:r>
              <a:rPr lang="sk-SK" sz="2400" b="1" dirty="0" smtClean="0">
                <a:solidFill>
                  <a:srgbClr val="FF0000"/>
                </a:solidFill>
              </a:rPr>
              <a:t>80 000 000 </a:t>
            </a:r>
            <a:r>
              <a:rPr lang="sk-SK" sz="2400" dirty="0" smtClean="0"/>
              <a:t>– krát väčšia </a:t>
            </a:r>
          </a:p>
          <a:p>
            <a:r>
              <a:rPr lang="sk-SK" sz="2400" dirty="0" smtClean="0"/>
              <a:t>než mapa.</a:t>
            </a:r>
          </a:p>
        </p:txBody>
      </p:sp>
      <p:cxnSp>
        <p:nvCxnSpPr>
          <p:cNvPr id="11" name="Rovná spojovacia šípka 10"/>
          <p:cNvCxnSpPr/>
          <p:nvPr/>
        </p:nvCxnSpPr>
        <p:spPr>
          <a:xfrm flipH="1">
            <a:off x="3113074" y="3385263"/>
            <a:ext cx="2824087" cy="7503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2406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MIERKA MAPY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udáva, koľkokrát je mapa (glóbus) zmenšená oproti skutočnosti</a:t>
            </a:r>
            <a:endParaRPr lang="sk-SK" dirty="0"/>
          </a:p>
        </p:txBody>
      </p:sp>
      <p:sp>
        <p:nvSpPr>
          <p:cNvPr id="5" name="BlokTextu 6"/>
          <p:cNvSpPr txBox="1"/>
          <p:nvPr/>
        </p:nvSpPr>
        <p:spPr>
          <a:xfrm>
            <a:off x="9338140" y="5865497"/>
            <a:ext cx="120147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b="1" dirty="0" smtClean="0"/>
              <a:t>Atlas </a:t>
            </a:r>
          </a:p>
          <a:p>
            <a:r>
              <a:rPr lang="sk-SK" b="1" dirty="0" smtClean="0"/>
              <a:t>str. 61</a:t>
            </a:r>
            <a:endParaRPr lang="sk-SK" b="1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5996" y="5394268"/>
            <a:ext cx="1150621" cy="134475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6055090" y="2969765"/>
            <a:ext cx="5350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Táto mapa je zmenšená </a:t>
            </a:r>
            <a:r>
              <a:rPr lang="sk-SK" sz="2400" b="1" dirty="0" smtClean="0">
                <a:solidFill>
                  <a:srgbClr val="FF0000"/>
                </a:solidFill>
              </a:rPr>
              <a:t>25 000 000 </a:t>
            </a:r>
            <a:r>
              <a:rPr lang="sk-SK" sz="2400" dirty="0" smtClean="0"/>
              <a:t>– krát</a:t>
            </a:r>
          </a:p>
          <a:p>
            <a:r>
              <a:rPr lang="sk-SK" sz="2400" dirty="0" smtClean="0"/>
              <a:t>oproti skutočnosti.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6055090" y="4135627"/>
            <a:ext cx="5432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Je podrobnejšia, zobrazuje menšie územie</a:t>
            </a:r>
          </a:p>
          <a:p>
            <a:r>
              <a:rPr lang="sk-SK" sz="2400" dirty="0" smtClean="0"/>
              <a:t>než mapa Zeme na str. 12 – 13.</a:t>
            </a:r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15" y="2261925"/>
            <a:ext cx="3240000" cy="4477093"/>
          </a:xfrm>
          <a:prstGeom prst="rect">
            <a:avLst/>
          </a:prstGeom>
        </p:spPr>
      </p:pic>
      <p:cxnSp>
        <p:nvCxnSpPr>
          <p:cNvPr id="11" name="Rovná spojovacia šípka 10"/>
          <p:cNvCxnSpPr/>
          <p:nvPr/>
        </p:nvCxnSpPr>
        <p:spPr>
          <a:xfrm flipH="1">
            <a:off x="3113074" y="3385263"/>
            <a:ext cx="2824087" cy="7503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5749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AKÉ MIERKY POZNÁME? 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ástupný objekt pre obsah 5"/>
          <p:cNvSpPr>
            <a:spLocks noGrp="1"/>
          </p:cNvSpPr>
          <p:nvPr>
            <p:ph idx="1"/>
          </p:nvPr>
        </p:nvSpPr>
        <p:spPr>
          <a:xfrm>
            <a:off x="838200" y="1833317"/>
            <a:ext cx="10515600" cy="4351338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GRAFICKÁ</a:t>
            </a:r>
          </a:p>
          <a:p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109901" y="-712797"/>
            <a:ext cx="2679164" cy="4549751"/>
          </a:xfrm>
          <a:prstGeom prst="rect">
            <a:avLst/>
          </a:prstGeom>
        </p:spPr>
      </p:pic>
      <p:pic>
        <p:nvPicPr>
          <p:cNvPr id="12" name="Obrázo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74" y="4108160"/>
            <a:ext cx="5174097" cy="967514"/>
          </a:xfrm>
          <a:prstGeom prst="rect">
            <a:avLst/>
          </a:prstGeom>
        </p:spPr>
      </p:pic>
      <p:sp>
        <p:nvSpPr>
          <p:cNvPr id="13" name="Ľavá zložená zátvorka 12"/>
          <p:cNvSpPr/>
          <p:nvPr/>
        </p:nvSpPr>
        <p:spPr>
          <a:xfrm rot="5400000">
            <a:off x="1952610" y="3368125"/>
            <a:ext cx="399245" cy="79556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Ľavá zložená zátvorka 13"/>
          <p:cNvSpPr/>
          <p:nvPr/>
        </p:nvSpPr>
        <p:spPr>
          <a:xfrm rot="16200000" flipV="1">
            <a:off x="1952609" y="5020139"/>
            <a:ext cx="399245" cy="79556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/>
          <p:cNvSpPr txBox="1"/>
          <p:nvPr/>
        </p:nvSpPr>
        <p:spPr>
          <a:xfrm>
            <a:off x="1833874" y="312564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1 cm</a:t>
            </a:r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1833874" y="56663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800 km</a:t>
            </a:r>
            <a:endParaRPr lang="sk-SK" dirty="0"/>
          </a:p>
        </p:txBody>
      </p:sp>
      <p:sp>
        <p:nvSpPr>
          <p:cNvPr id="17" name="Ovál 16"/>
          <p:cNvSpPr/>
          <p:nvPr/>
        </p:nvSpPr>
        <p:spPr>
          <a:xfrm>
            <a:off x="7482625" y="1690688"/>
            <a:ext cx="2820474" cy="550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/>
          <p:cNvSpPr txBox="1"/>
          <p:nvPr/>
        </p:nvSpPr>
        <p:spPr>
          <a:xfrm>
            <a:off x="7156366" y="4361084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1 dielik </a:t>
            </a:r>
            <a:endParaRPr lang="sk-SK" sz="2400" dirty="0"/>
          </a:p>
        </p:txBody>
      </p:sp>
      <p:sp>
        <p:nvSpPr>
          <p:cNvPr id="19" name="BlokTextu 18"/>
          <p:cNvSpPr txBox="1"/>
          <p:nvPr/>
        </p:nvSpPr>
        <p:spPr>
          <a:xfrm>
            <a:off x="8539680" y="3965533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1 cm na mape </a:t>
            </a:r>
            <a:endParaRPr lang="sk-SK" sz="2400" dirty="0"/>
          </a:p>
        </p:txBody>
      </p:sp>
      <p:sp>
        <p:nvSpPr>
          <p:cNvPr id="20" name="BlokTextu 19"/>
          <p:cNvSpPr txBox="1"/>
          <p:nvPr/>
        </p:nvSpPr>
        <p:spPr>
          <a:xfrm>
            <a:off x="8569482" y="4756636"/>
            <a:ext cx="287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800 km v skutočnosti </a:t>
            </a:r>
            <a:endParaRPr lang="sk-SK" sz="2400" dirty="0"/>
          </a:p>
        </p:txBody>
      </p:sp>
      <p:cxnSp>
        <p:nvCxnSpPr>
          <p:cNvPr id="22" name="Rovná spojovacia šípka 21"/>
          <p:cNvCxnSpPr>
            <a:endCxn id="19" idx="1"/>
          </p:cNvCxnSpPr>
          <p:nvPr/>
        </p:nvCxnSpPr>
        <p:spPr>
          <a:xfrm flipV="1">
            <a:off x="8226715" y="4196366"/>
            <a:ext cx="312965" cy="3734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/>
          <p:cNvCxnSpPr>
            <a:stCxn id="18" idx="3"/>
            <a:endCxn id="20" idx="1"/>
          </p:cNvCxnSpPr>
          <p:nvPr/>
        </p:nvCxnSpPr>
        <p:spPr>
          <a:xfrm>
            <a:off x="8301231" y="4591917"/>
            <a:ext cx="268251" cy="3955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lokTextu 27"/>
          <p:cNvSpPr txBox="1"/>
          <p:nvPr/>
        </p:nvSpPr>
        <p:spPr>
          <a:xfrm>
            <a:off x="7156365" y="4350040"/>
            <a:ext cx="128432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400" dirty="0" smtClean="0"/>
              <a:t>2 dieliky </a:t>
            </a:r>
            <a:endParaRPr lang="sk-SK" sz="2400" dirty="0"/>
          </a:p>
        </p:txBody>
      </p:sp>
      <p:sp>
        <p:nvSpPr>
          <p:cNvPr id="29" name="BlokTextu 28"/>
          <p:cNvSpPr txBox="1"/>
          <p:nvPr/>
        </p:nvSpPr>
        <p:spPr>
          <a:xfrm>
            <a:off x="8539679" y="3965532"/>
            <a:ext cx="200888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400" dirty="0" smtClean="0"/>
              <a:t>2 cm na mape </a:t>
            </a:r>
            <a:endParaRPr lang="sk-SK" sz="2400" dirty="0"/>
          </a:p>
        </p:txBody>
      </p:sp>
      <p:sp>
        <p:nvSpPr>
          <p:cNvPr id="30" name="BlokTextu 29"/>
          <p:cNvSpPr txBox="1"/>
          <p:nvPr/>
        </p:nvSpPr>
        <p:spPr>
          <a:xfrm>
            <a:off x="8569482" y="4756635"/>
            <a:ext cx="302922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400" dirty="0" smtClean="0"/>
              <a:t>1600 km v skutočnosti </a:t>
            </a:r>
            <a:endParaRPr lang="sk-SK" sz="2400" dirty="0"/>
          </a:p>
        </p:txBody>
      </p:sp>
      <p:sp>
        <p:nvSpPr>
          <p:cNvPr id="31" name="Pravá zložená zátvorka 30"/>
          <p:cNvSpPr/>
          <p:nvPr/>
        </p:nvSpPr>
        <p:spPr>
          <a:xfrm rot="16200000">
            <a:off x="2257117" y="2971214"/>
            <a:ext cx="562962" cy="15683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2" name="Pravá zložená zátvorka 31"/>
          <p:cNvSpPr/>
          <p:nvPr/>
        </p:nvSpPr>
        <p:spPr>
          <a:xfrm rot="5400000" flipV="1">
            <a:off x="2257117" y="4704184"/>
            <a:ext cx="562962" cy="15683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BlokTextu 32"/>
          <p:cNvSpPr txBox="1"/>
          <p:nvPr/>
        </p:nvSpPr>
        <p:spPr>
          <a:xfrm>
            <a:off x="2272455" y="306132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2 cm</a:t>
            </a:r>
            <a:endParaRPr lang="sk-SK" dirty="0"/>
          </a:p>
        </p:txBody>
      </p:sp>
      <p:sp>
        <p:nvSpPr>
          <p:cNvPr id="34" name="BlokTextu 33"/>
          <p:cNvSpPr txBox="1"/>
          <p:nvPr/>
        </p:nvSpPr>
        <p:spPr>
          <a:xfrm>
            <a:off x="2213945" y="586539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1600 km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52124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6" grpId="0"/>
      <p:bldP spid="16" grpId="1"/>
      <p:bldP spid="17" grpId="0" animBg="1"/>
      <p:bldP spid="18" grpId="0"/>
      <p:bldP spid="19" grpId="0"/>
      <p:bldP spid="20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GRAFICKÁ MIERKA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PRÍKLAD: </a:t>
            </a:r>
            <a:r>
              <a:rPr lang="sk-SK" dirty="0"/>
              <a:t>Na mape je vzdialenosť Bratislavy a Paríža 6 cm. Aká je skutočná vzdialenosť, ak grafická mierka mapy vyzerá: </a:t>
            </a:r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b="1" dirty="0" smtClean="0"/>
              <a:t>1 cm </a:t>
            </a:r>
            <a:r>
              <a:rPr lang="sk-SK" dirty="0" smtClean="0"/>
              <a:t>na mape = </a:t>
            </a:r>
            <a:r>
              <a:rPr lang="sk-SK" b="1" dirty="0" smtClean="0"/>
              <a:t>200 km </a:t>
            </a:r>
            <a:r>
              <a:rPr lang="sk-SK" dirty="0" smtClean="0"/>
              <a:t>v skutočnosti</a:t>
            </a:r>
          </a:p>
          <a:p>
            <a:r>
              <a:rPr lang="sk-SK" b="1" dirty="0" smtClean="0"/>
              <a:t>6 cm </a:t>
            </a:r>
            <a:r>
              <a:rPr lang="sk-SK" dirty="0" smtClean="0"/>
              <a:t>na mape = 6 . 200 = </a:t>
            </a:r>
            <a:r>
              <a:rPr lang="sk-SK" b="1" dirty="0" smtClean="0"/>
              <a:t>1200 km </a:t>
            </a:r>
            <a:r>
              <a:rPr lang="sk-SK" dirty="0" smtClean="0"/>
              <a:t>v skutočnosti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27" y="2847907"/>
            <a:ext cx="4191080" cy="91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710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GRAFICKÁ MIERKA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PRÍKLAD: </a:t>
            </a:r>
            <a:r>
              <a:rPr lang="cs-CZ" dirty="0"/>
              <a:t>Na </a:t>
            </a:r>
            <a:r>
              <a:rPr lang="cs-CZ" dirty="0" err="1"/>
              <a:t>grafickej</a:t>
            </a:r>
            <a:r>
              <a:rPr lang="cs-CZ" dirty="0"/>
              <a:t> </a:t>
            </a:r>
            <a:r>
              <a:rPr lang="cs-CZ" dirty="0" err="1"/>
              <a:t>mierke</a:t>
            </a:r>
            <a:r>
              <a:rPr lang="cs-CZ" dirty="0"/>
              <a:t> mapy zmizli 4 číslice. </a:t>
            </a:r>
            <a:r>
              <a:rPr lang="cs-CZ" dirty="0" err="1" smtClean="0"/>
              <a:t>Ktoré</a:t>
            </a:r>
            <a:r>
              <a:rPr lang="cs-CZ" dirty="0" smtClean="0"/>
              <a:t> to sú? </a:t>
            </a:r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72" y="3577777"/>
            <a:ext cx="6591740" cy="891191"/>
          </a:xfrm>
          <a:prstGeom prst="rect">
            <a:avLst/>
          </a:prstGeom>
        </p:spPr>
      </p:pic>
      <p:cxnSp>
        <p:nvCxnSpPr>
          <p:cNvPr id="7" name="Rovná spojovacia šípka 6"/>
          <p:cNvCxnSpPr/>
          <p:nvPr/>
        </p:nvCxnSpPr>
        <p:spPr>
          <a:xfrm flipV="1">
            <a:off x="4056845" y="4340180"/>
            <a:ext cx="0" cy="8371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 flipV="1">
            <a:off x="5200919" y="4340179"/>
            <a:ext cx="0" cy="8371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V="1">
            <a:off x="6372895" y="4340178"/>
            <a:ext cx="0" cy="8371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4402429" y="5437942"/>
            <a:ext cx="4696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3 cm </a:t>
            </a:r>
            <a:r>
              <a:rPr lang="sk-SK" sz="2400" dirty="0" smtClean="0"/>
              <a:t>na mape = </a:t>
            </a:r>
            <a:r>
              <a:rPr lang="sk-SK" sz="2400" b="1" dirty="0" smtClean="0"/>
              <a:t>33 km</a:t>
            </a:r>
            <a:r>
              <a:rPr lang="sk-SK" sz="2400" dirty="0" smtClean="0"/>
              <a:t> v skutočnosti</a:t>
            </a:r>
            <a:endParaRPr lang="sk-SK" sz="2400" dirty="0"/>
          </a:p>
        </p:txBody>
      </p:sp>
      <p:sp>
        <p:nvSpPr>
          <p:cNvPr id="11" name="BlokTextu 10"/>
          <p:cNvSpPr txBox="1"/>
          <p:nvPr/>
        </p:nvSpPr>
        <p:spPr>
          <a:xfrm>
            <a:off x="3847493" y="35777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11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4991567" y="35777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22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7278543" y="35777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44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8479806" y="35777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55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042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GRAFICKÁ MIERKA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ástupný objekt pre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z najjužnejšieho bodu Afriky (Strelkový mys) po Antarktídu viac alebo menej než 4000 km? 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540" y="2804634"/>
            <a:ext cx="2329835" cy="396000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874" y="2804634"/>
            <a:ext cx="2224569" cy="3960000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4147448" y="4553801"/>
            <a:ext cx="3442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Je to menej než 4000 km! </a:t>
            </a:r>
            <a:endParaRPr lang="sk-SK" sz="2400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76715" y="5419884"/>
            <a:ext cx="1150621" cy="1344750"/>
          </a:xfrm>
          <a:prstGeom prst="rect">
            <a:avLst/>
          </a:prstGeom>
        </p:spPr>
      </p:pic>
      <p:sp>
        <p:nvSpPr>
          <p:cNvPr id="10" name="BlokTextu 6"/>
          <p:cNvSpPr txBox="1"/>
          <p:nvPr/>
        </p:nvSpPr>
        <p:spPr>
          <a:xfrm>
            <a:off x="5952409" y="5788215"/>
            <a:ext cx="120147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b="1" dirty="0" smtClean="0"/>
              <a:t>Atlas </a:t>
            </a:r>
          </a:p>
          <a:p>
            <a:r>
              <a:rPr lang="sk-SK" b="1" dirty="0" smtClean="0"/>
              <a:t>str. 12 - 13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xmlns="" val="177120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AKÉ MIERKY POZNÁME? 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ástupný objekt pre obsah 5"/>
          <p:cNvSpPr>
            <a:spLocks noGrp="1"/>
          </p:cNvSpPr>
          <p:nvPr>
            <p:ph idx="1"/>
          </p:nvPr>
        </p:nvSpPr>
        <p:spPr>
          <a:xfrm>
            <a:off x="838200" y="1833317"/>
            <a:ext cx="10515600" cy="4351338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ČÍSELNÁ</a:t>
            </a:r>
          </a:p>
          <a:p>
            <a:endParaRPr lang="sk-SK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	</a:t>
            </a:r>
            <a:r>
              <a:rPr lang="sk-SK" sz="4000" b="1" dirty="0" smtClean="0"/>
              <a:t>1 : 80 000 000</a:t>
            </a:r>
          </a:p>
          <a:p>
            <a:pPr marL="0" indent="0">
              <a:buNone/>
            </a:pP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109901" y="-712797"/>
            <a:ext cx="2679164" cy="4549751"/>
          </a:xfrm>
          <a:prstGeom prst="rect">
            <a:avLst/>
          </a:prstGeom>
        </p:spPr>
      </p:pic>
      <p:sp>
        <p:nvSpPr>
          <p:cNvPr id="17" name="Ovál 16"/>
          <p:cNvSpPr/>
          <p:nvPr/>
        </p:nvSpPr>
        <p:spPr>
          <a:xfrm>
            <a:off x="7431110" y="1282969"/>
            <a:ext cx="2820474" cy="550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1194090" y="3834286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</a:rPr>
              <a:t>jedna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25" name="BlokTextu 24"/>
          <p:cNvSpPr txBox="1"/>
          <p:nvPr/>
        </p:nvSpPr>
        <p:spPr>
          <a:xfrm>
            <a:off x="2613338" y="3880197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B050"/>
                </a:solidFill>
              </a:rPr>
              <a:t>80 - </a:t>
            </a:r>
            <a:r>
              <a:rPr lang="sk-SK" sz="2400" dirty="0" err="1" smtClean="0">
                <a:solidFill>
                  <a:srgbClr val="00B050"/>
                </a:solidFill>
              </a:rPr>
              <a:t>tim</a:t>
            </a:r>
            <a:r>
              <a:rPr lang="sk-SK" sz="2400" dirty="0" smtClean="0">
                <a:solidFill>
                  <a:srgbClr val="00B050"/>
                </a:solidFill>
              </a:rPr>
              <a:t> miliónom</a:t>
            </a:r>
            <a:endParaRPr lang="sk-SK" sz="2400" dirty="0">
              <a:solidFill>
                <a:srgbClr val="00B050"/>
              </a:solidFill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2021885" y="4295951"/>
            <a:ext cx="48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ku</a:t>
            </a:r>
            <a:endParaRPr lang="sk-SK" sz="2400" dirty="0"/>
          </a:p>
        </p:txBody>
      </p:sp>
      <p:cxnSp>
        <p:nvCxnSpPr>
          <p:cNvPr id="5" name="Rovná spojovacia šípka 4"/>
          <p:cNvCxnSpPr/>
          <p:nvPr/>
        </p:nvCxnSpPr>
        <p:spPr>
          <a:xfrm flipV="1">
            <a:off x="1635877" y="3387144"/>
            <a:ext cx="257317" cy="4471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ovná spojovacia šípka 34"/>
          <p:cNvCxnSpPr/>
          <p:nvPr/>
        </p:nvCxnSpPr>
        <p:spPr>
          <a:xfrm flipH="1" flipV="1">
            <a:off x="3078051" y="3387144"/>
            <a:ext cx="281449" cy="493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ovná spojovacia šípka 35"/>
          <p:cNvCxnSpPr/>
          <p:nvPr/>
        </p:nvCxnSpPr>
        <p:spPr>
          <a:xfrm flipV="1">
            <a:off x="2238914" y="3387144"/>
            <a:ext cx="24031" cy="9623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1313645" y="5409127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</a:rPr>
              <a:t>1 cm </a:t>
            </a:r>
            <a:r>
              <a:rPr lang="sk-SK" sz="2400" dirty="0" smtClean="0"/>
              <a:t>na mape</a:t>
            </a:r>
            <a:endParaRPr lang="sk-SK" sz="2400" dirty="0"/>
          </a:p>
        </p:txBody>
      </p:sp>
      <p:sp>
        <p:nvSpPr>
          <p:cNvPr id="11" name="Vývojový diagram: alternatívny proces 10"/>
          <p:cNvSpPr/>
          <p:nvPr/>
        </p:nvSpPr>
        <p:spPr>
          <a:xfrm>
            <a:off x="1420991" y="2745496"/>
            <a:ext cx="778552" cy="655019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Vývojový diagram: alternatívny proces 36"/>
          <p:cNvSpPr/>
          <p:nvPr/>
        </p:nvSpPr>
        <p:spPr>
          <a:xfrm>
            <a:off x="2374351" y="2745495"/>
            <a:ext cx="2416589" cy="655019"/>
          </a:xfrm>
          <a:prstGeom prst="flowChartAlternate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Vývojový diagram: alternatívny proces 37"/>
          <p:cNvSpPr/>
          <p:nvPr/>
        </p:nvSpPr>
        <p:spPr>
          <a:xfrm>
            <a:off x="1328681" y="5272058"/>
            <a:ext cx="1909882" cy="655019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BlokTextu 20"/>
          <p:cNvSpPr txBox="1"/>
          <p:nvPr/>
        </p:nvSpPr>
        <p:spPr>
          <a:xfrm>
            <a:off x="3283833" y="537834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/>
              <a:t>=</a:t>
            </a:r>
            <a:endParaRPr lang="sk-SK" sz="2800" b="1" dirty="0"/>
          </a:p>
        </p:txBody>
      </p:sp>
      <p:sp>
        <p:nvSpPr>
          <p:cNvPr id="39" name="Vývojový diagram: alternatívny proces 38"/>
          <p:cNvSpPr/>
          <p:nvPr/>
        </p:nvSpPr>
        <p:spPr>
          <a:xfrm>
            <a:off x="3708342" y="5315543"/>
            <a:ext cx="3621895" cy="655019"/>
          </a:xfrm>
          <a:prstGeom prst="flowChartAlternate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BlokTextu 39"/>
          <p:cNvSpPr txBox="1"/>
          <p:nvPr/>
        </p:nvSpPr>
        <p:spPr>
          <a:xfrm>
            <a:off x="3708342" y="5409126"/>
            <a:ext cx="3710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B050"/>
                </a:solidFill>
              </a:rPr>
              <a:t>80 000 000 cm </a:t>
            </a:r>
            <a:r>
              <a:rPr lang="sk-SK" sz="2400" dirty="0" smtClean="0"/>
              <a:t>v skutočnosti</a:t>
            </a:r>
            <a:endParaRPr lang="sk-SK" sz="2400" dirty="0"/>
          </a:p>
        </p:txBody>
      </p:sp>
      <p:sp>
        <p:nvSpPr>
          <p:cNvPr id="41" name="Vývojový diagram: alternatívny proces 40"/>
          <p:cNvSpPr/>
          <p:nvPr/>
        </p:nvSpPr>
        <p:spPr>
          <a:xfrm>
            <a:off x="3725307" y="6100725"/>
            <a:ext cx="2795189" cy="655019"/>
          </a:xfrm>
          <a:prstGeom prst="flowChartAlternate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2" name="BlokTextu 41"/>
          <p:cNvSpPr txBox="1"/>
          <p:nvPr/>
        </p:nvSpPr>
        <p:spPr>
          <a:xfrm>
            <a:off x="3725307" y="6239367"/>
            <a:ext cx="279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B050"/>
                </a:solidFill>
              </a:rPr>
              <a:t>800 km </a:t>
            </a:r>
            <a:r>
              <a:rPr lang="sk-SK" sz="2400" dirty="0" smtClean="0"/>
              <a:t>v skutočnosti</a:t>
            </a:r>
            <a:endParaRPr lang="sk-SK" sz="2400" dirty="0"/>
          </a:p>
        </p:txBody>
      </p:sp>
      <p:sp>
        <p:nvSpPr>
          <p:cNvPr id="23" name="BlokTextu 22"/>
          <p:cNvSpPr txBox="1"/>
          <p:nvPr/>
        </p:nvSpPr>
        <p:spPr>
          <a:xfrm>
            <a:off x="7772499" y="5409125"/>
            <a:ext cx="358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... premeníme na kilometre</a:t>
            </a:r>
            <a:endParaRPr lang="sk-SK" sz="2400" dirty="0"/>
          </a:p>
        </p:txBody>
      </p:sp>
      <p:sp>
        <p:nvSpPr>
          <p:cNvPr id="43" name="BlokTextu 42"/>
          <p:cNvSpPr txBox="1"/>
          <p:nvPr/>
        </p:nvSpPr>
        <p:spPr>
          <a:xfrm>
            <a:off x="7772499" y="6197401"/>
            <a:ext cx="3174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... pomôcka: 5 núl dole! </a:t>
            </a:r>
            <a:endParaRPr lang="sk-SK" sz="2400" dirty="0"/>
          </a:p>
        </p:txBody>
      </p:sp>
      <p:cxnSp>
        <p:nvCxnSpPr>
          <p:cNvPr id="44" name="Rovná spojnica 43"/>
          <p:cNvCxnSpPr/>
          <p:nvPr/>
        </p:nvCxnSpPr>
        <p:spPr>
          <a:xfrm>
            <a:off x="4340180" y="5628068"/>
            <a:ext cx="811369" cy="12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545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25" grpId="0"/>
      <p:bldP spid="26" grpId="0"/>
      <p:bldP spid="10" grpId="0"/>
      <p:bldP spid="11" grpId="0" animBg="1"/>
      <p:bldP spid="37" grpId="0" animBg="1"/>
      <p:bldP spid="38" grpId="0" animBg="1"/>
      <p:bldP spid="21" grpId="0"/>
      <p:bldP spid="39" grpId="0" animBg="1"/>
      <p:bldP spid="40" grpId="0"/>
      <p:bldP spid="41" grpId="0" animBg="1"/>
      <p:bldP spid="42" grpId="0"/>
      <p:bldP spid="23" grpId="0"/>
      <p:bldP spid="43" grpId="0"/>
    </p:bld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425</Words>
  <Application>Microsoft Office PowerPoint</Application>
  <PresentationFormat>Vlastná</PresentationFormat>
  <Paragraphs>111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Motív balíka Office</vt:lpstr>
      <vt:lpstr>MIERKA MAPY</vt:lpstr>
      <vt:lpstr>MAPA</vt:lpstr>
      <vt:lpstr>MIERKA MAPY</vt:lpstr>
      <vt:lpstr>MIERKA MAPY</vt:lpstr>
      <vt:lpstr>AKÉ MIERKY POZNÁME? </vt:lpstr>
      <vt:lpstr>GRAFICKÁ MIERKA</vt:lpstr>
      <vt:lpstr>GRAFICKÁ MIERKA</vt:lpstr>
      <vt:lpstr>GRAFICKÁ MIERKA</vt:lpstr>
      <vt:lpstr>AKÉ MIERKY POZNÁME? </vt:lpstr>
      <vt:lpstr>ČÍSELNÁ MIERKA</vt:lpstr>
      <vt:lpstr>ČÍSELNÁ MIERKA</vt:lpstr>
      <vt:lpstr>ČÍSELNÁ MIERKA</vt:lpstr>
      <vt:lpstr>ZOPAKUJME SI ...</vt:lpstr>
      <vt:lpstr>ĎAKUJEM ZA POZORNOSŤ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MIERKA MAPY</dc:title>
  <dc:creator>Chlupíkovci</dc:creator>
  <cp:lastModifiedBy>hp</cp:lastModifiedBy>
  <cp:revision>15</cp:revision>
  <dcterms:created xsi:type="dcterms:W3CDTF">2021-02-17T05:51:35Z</dcterms:created>
  <dcterms:modified xsi:type="dcterms:W3CDTF">2021-05-09T09:26:32Z</dcterms:modified>
</cp:coreProperties>
</file>