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80C43C-41EE-4BB1-B329-CA851C139D92}" type="datetimeFigureOut">
              <a:rPr lang="sk-SK" smtClean="0"/>
              <a:pPr/>
              <a:t>5. 1. 2015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Amíny</a:t>
            </a:r>
            <a:r>
              <a:rPr lang="sk-SK" dirty="0" smtClean="0"/>
              <a:t> </a:t>
            </a:r>
            <a:r>
              <a:rPr lang="sk-SK" dirty="0" smtClean="0"/>
              <a:t>– vlastnosti, názvoslovie, význam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sz="2800" dirty="0" smtClean="0"/>
              <a:t>Zásaditý charakter </a:t>
            </a:r>
            <a:r>
              <a:rPr lang="sk-SK" sz="2800" dirty="0" err="1" smtClean="0"/>
              <a:t>amínov</a:t>
            </a:r>
            <a:r>
              <a:rPr lang="sk-SK" sz="2800" dirty="0" smtClean="0"/>
              <a:t> im dáva schopnosť reagovať s kyselinami - viazať kyselinou uvoľnený katión vodíka H+ → vznikajú pri tom </a:t>
            </a:r>
            <a:r>
              <a:rPr lang="sk-SK" sz="2800" dirty="0" smtClean="0">
                <a:solidFill>
                  <a:srgbClr val="FFC000"/>
                </a:solidFill>
              </a:rPr>
              <a:t>amóniové soli</a:t>
            </a:r>
            <a:r>
              <a:rPr lang="sk-SK" sz="2800" dirty="0" smtClean="0"/>
              <a:t>, v ktorých ma atóm dusíka náboj +1 (kvartérny atóm dusíka). 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   Sú to iónové zlúčeniny, ktorých súčasťou je anión odvodený od použitej kyseliny.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</a:t>
            </a:r>
            <a:r>
              <a:rPr lang="sk-SK" dirty="0" err="1" smtClean="0">
                <a:solidFill>
                  <a:srgbClr val="FFC000"/>
                </a:solidFill>
              </a:rPr>
              <a:t>Metylamín</a:t>
            </a:r>
            <a:r>
              <a:rPr lang="sk-SK" dirty="0" smtClean="0">
                <a:solidFill>
                  <a:srgbClr val="FFC000"/>
                </a:solidFill>
              </a:rPr>
              <a:t> 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, </a:t>
            </a:r>
            <a:r>
              <a:rPr lang="sk-SK" dirty="0" err="1" smtClean="0">
                <a:solidFill>
                  <a:srgbClr val="FFC000"/>
                </a:solidFill>
              </a:rPr>
              <a:t>dimetylamín</a:t>
            </a:r>
            <a:r>
              <a:rPr lang="sk-SK" dirty="0" smtClean="0">
                <a:solidFill>
                  <a:srgbClr val="FFC000"/>
                </a:solidFill>
              </a:rPr>
              <a:t> (CH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NH a </a:t>
            </a:r>
            <a:r>
              <a:rPr lang="sk-SK" dirty="0" err="1" smtClean="0">
                <a:solidFill>
                  <a:srgbClr val="FFC000"/>
                </a:solidFill>
              </a:rPr>
              <a:t>trimetylamín</a:t>
            </a:r>
            <a:r>
              <a:rPr lang="sk-SK" dirty="0" smtClean="0">
                <a:solidFill>
                  <a:srgbClr val="FFC000"/>
                </a:solidFill>
              </a:rPr>
              <a:t> (CH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N </a:t>
            </a:r>
          </a:p>
          <a:p>
            <a:pPr>
              <a:buNone/>
            </a:pPr>
            <a:endParaRPr lang="sk-SK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sk-SK" sz="2800" dirty="0" smtClean="0"/>
              <a:t>vznikajú pri rozklade bielkovín</a:t>
            </a:r>
          </a:p>
          <a:p>
            <a:pPr>
              <a:buFontTx/>
              <a:buChar char="-"/>
            </a:pPr>
            <a:r>
              <a:rPr lang="sk-SK" sz="2800" dirty="0" smtClean="0"/>
              <a:t>Spôsobujú aj charakteristický zápach pri tepelnej úprave rýb, ktorý je možné zmierniť pokvapkaním rybacieho mäsa citrónom alebo octom (organickou kyselinou)</a:t>
            </a:r>
          </a:p>
          <a:p>
            <a:pPr>
              <a:buFontTx/>
              <a:buChar char="-"/>
            </a:pPr>
            <a:r>
              <a:rPr lang="sk-SK" sz="2800" dirty="0" smtClean="0"/>
              <a:t>Používajú sa aj pri výrobe niektorých liečiv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</a:t>
            </a:r>
            <a:r>
              <a:rPr lang="sk-SK" dirty="0" err="1" smtClean="0">
                <a:solidFill>
                  <a:srgbClr val="FFC000"/>
                </a:solidFill>
              </a:rPr>
              <a:t>Putrescín</a:t>
            </a:r>
            <a:r>
              <a:rPr lang="sk-SK" dirty="0" smtClean="0">
                <a:solidFill>
                  <a:srgbClr val="FFC000"/>
                </a:solidFill>
              </a:rPr>
              <a:t> (</a:t>
            </a:r>
            <a:r>
              <a:rPr lang="sk-SK" dirty="0" err="1" smtClean="0">
                <a:solidFill>
                  <a:srgbClr val="FFC000"/>
                </a:solidFill>
              </a:rPr>
              <a:t>tetrametyléndiamín</a:t>
            </a:r>
            <a:r>
              <a:rPr lang="sk-SK" dirty="0" smtClean="0">
                <a:solidFill>
                  <a:srgbClr val="FFC000"/>
                </a:solidFill>
              </a:rPr>
              <a:t>)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)4-NH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a </a:t>
            </a:r>
            <a:r>
              <a:rPr lang="sk-SK" dirty="0" err="1" smtClean="0">
                <a:solidFill>
                  <a:srgbClr val="FFC000"/>
                </a:solidFill>
              </a:rPr>
              <a:t>kadaverín</a:t>
            </a:r>
            <a:r>
              <a:rPr lang="sk-SK" dirty="0" smtClean="0">
                <a:solidFill>
                  <a:srgbClr val="FFC000"/>
                </a:solidFill>
              </a:rPr>
              <a:t> (</a:t>
            </a:r>
            <a:r>
              <a:rPr lang="sk-SK" dirty="0" err="1" smtClean="0">
                <a:solidFill>
                  <a:srgbClr val="FFC000"/>
                </a:solidFill>
              </a:rPr>
              <a:t>pentametyléndiamín</a:t>
            </a:r>
            <a:r>
              <a:rPr lang="sk-SK" dirty="0" smtClean="0">
                <a:solidFill>
                  <a:srgbClr val="FFC000"/>
                </a:solidFill>
              </a:rPr>
              <a:t>)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5</a:t>
            </a:r>
            <a:r>
              <a:rPr lang="sk-SK" dirty="0" smtClean="0">
                <a:solidFill>
                  <a:srgbClr val="FFC000"/>
                </a:solidFill>
              </a:rPr>
              <a:t>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endParaRPr lang="sk-SK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sk-SK" dirty="0" smtClean="0"/>
              <a:t>Vznikajú rozkladom bielkovín pri hnití mäsa</a:t>
            </a:r>
          </a:p>
          <a:p>
            <a:pPr>
              <a:buFontTx/>
              <a:buChar char="-"/>
            </a:pPr>
            <a:r>
              <a:rPr lang="sk-SK" dirty="0" smtClean="0"/>
              <a:t>Sú toxické, preto sa často označujú ako tzv. „mŕtvolné jedy“.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Bután-1,4-diamín </a:t>
            </a:r>
            <a:r>
              <a:rPr lang="sk-SK" sz="2000" dirty="0" err="1" smtClean="0">
                <a:solidFill>
                  <a:srgbClr val="FFC000"/>
                </a:solidFill>
              </a:rPr>
              <a:t>tetrametyléndiamín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putrescín</a:t>
            </a:r>
            <a:endParaRPr lang="sk-SK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dirty="0" smtClean="0">
                <a:solidFill>
                  <a:srgbClr val="00B0F0"/>
                </a:solidFill>
              </a:rPr>
              <a:t>N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</a:t>
            </a:r>
            <a:r>
              <a:rPr lang="sk-SK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  </a:t>
            </a:r>
          </a:p>
          <a:p>
            <a:pPr>
              <a:buNone/>
            </a:pPr>
            <a:endParaRPr lang="sk-SK" sz="1400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Pentán-1,5-diamín </a:t>
            </a:r>
            <a:r>
              <a:rPr lang="sk-SK" sz="2000" dirty="0" err="1" smtClean="0">
                <a:solidFill>
                  <a:srgbClr val="FFC000"/>
                </a:solidFill>
              </a:rPr>
              <a:t>pentametyléndiamín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kadaverín</a:t>
            </a:r>
            <a:endParaRPr lang="sk-SK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sz="2000" dirty="0" smtClean="0">
                <a:solidFill>
                  <a:srgbClr val="00B0F0"/>
                </a:solidFill>
              </a:rPr>
              <a:t>N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</a:t>
            </a:r>
            <a:r>
              <a:rPr lang="sk-SK" sz="2000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>
                <a:solidFill>
                  <a:srgbClr val="FFC000"/>
                </a:solidFill>
              </a:rPr>
              <a:t>Hexametyléndiamín</a:t>
            </a:r>
            <a:r>
              <a:rPr lang="sk-SK" dirty="0" smtClean="0">
                <a:solidFill>
                  <a:srgbClr val="FFC000"/>
                </a:solidFill>
              </a:rPr>
              <a:t>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6</a:t>
            </a:r>
            <a:r>
              <a:rPr lang="sk-SK" dirty="0" smtClean="0">
                <a:solidFill>
                  <a:srgbClr val="FFC000"/>
                </a:solidFill>
              </a:rPr>
              <a:t>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k-SK" dirty="0" smtClean="0"/>
              <a:t>Je surovina na výrobu polyamidových vlákien SILON a NYLON. 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Anilín (</a:t>
            </a:r>
            <a:r>
              <a:rPr lang="sk-SK" dirty="0" err="1" smtClean="0">
                <a:solidFill>
                  <a:srgbClr val="FFC000"/>
                </a:solidFill>
              </a:rPr>
              <a:t>fenylamín</a:t>
            </a:r>
            <a:r>
              <a:rPr lang="sk-SK" dirty="0" smtClean="0">
                <a:solidFill>
                  <a:srgbClr val="FFC000"/>
                </a:solidFill>
              </a:rPr>
              <a:t>) C</a:t>
            </a:r>
            <a:r>
              <a:rPr lang="sk-SK" sz="1400" dirty="0" smtClean="0">
                <a:solidFill>
                  <a:srgbClr val="FFC000"/>
                </a:solidFill>
              </a:rPr>
              <a:t>6</a:t>
            </a:r>
            <a:r>
              <a:rPr lang="sk-SK" dirty="0" smtClean="0">
                <a:solidFill>
                  <a:srgbClr val="FFC000"/>
                </a:solidFill>
              </a:rPr>
              <a:t>H</a:t>
            </a:r>
            <a:r>
              <a:rPr lang="sk-SK" sz="1400" dirty="0" smtClean="0">
                <a:solidFill>
                  <a:srgbClr val="FFC000"/>
                </a:solidFill>
              </a:rPr>
              <a:t>5</a:t>
            </a:r>
            <a:r>
              <a:rPr lang="sk-SK" dirty="0" smtClean="0">
                <a:solidFill>
                  <a:srgbClr val="FFC000"/>
                </a:solidFill>
              </a:rPr>
              <a:t>NH</a:t>
            </a:r>
            <a:r>
              <a:rPr lang="sk-SK" sz="1400" dirty="0" smtClean="0">
                <a:solidFill>
                  <a:srgbClr val="FFC000"/>
                </a:solidFill>
              </a:rPr>
              <a:t>2 </a:t>
            </a:r>
          </a:p>
          <a:p>
            <a:pPr>
              <a:buFontTx/>
              <a:buChar char="-"/>
            </a:pPr>
            <a:r>
              <a:rPr lang="sk-SK" dirty="0" smtClean="0"/>
              <a:t>Je súčasťou čiernouhoľného dechtu. </a:t>
            </a:r>
          </a:p>
          <a:p>
            <a:pPr>
              <a:buFontTx/>
              <a:buChar char="-"/>
            </a:pPr>
            <a:r>
              <a:rPr lang="sk-SK" dirty="0" smtClean="0"/>
              <a:t>V čistom stave je to toxická bezfarebná kvapalina, ktorá sa používa na výrobu farbív a liečiv.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3200" dirty="0" smtClean="0">
                <a:latin typeface="Broadway" pitchFamily="82" charset="0"/>
              </a:rPr>
              <a:t>   </a:t>
            </a:r>
            <a:r>
              <a:rPr lang="sk-SK" sz="3200" dirty="0" err="1" smtClean="0">
                <a:solidFill>
                  <a:srgbClr val="FFC000"/>
                </a:solidFill>
              </a:rPr>
              <a:t>Amíny</a:t>
            </a:r>
            <a:r>
              <a:rPr lang="sk-SK" sz="3200" dirty="0" smtClean="0"/>
              <a:t> sú </a:t>
            </a:r>
            <a:r>
              <a:rPr lang="sk-SK" sz="3200" dirty="0" err="1" smtClean="0"/>
              <a:t>dusikaté</a:t>
            </a:r>
            <a:r>
              <a:rPr lang="sk-SK" sz="3200" dirty="0" smtClean="0"/>
              <a:t> deriváty uhľovodíkov, ktoré možno odvodiť nahradením jedného, dvoch alebo troch atómov vodíka v molekule amoniaku NH</a:t>
            </a:r>
            <a:r>
              <a:rPr lang="sk-SK" sz="1600" spc="-300" dirty="0" smtClean="0"/>
              <a:t>3</a:t>
            </a:r>
            <a:r>
              <a:rPr lang="sk-SK" sz="3200" spc="-300" dirty="0" smtClean="0"/>
              <a:t>   uhľo</a:t>
            </a:r>
            <a:r>
              <a:rPr lang="sk-SK" sz="3200" dirty="0" smtClean="0"/>
              <a:t>vodíkovým zvyškom –R, -</a:t>
            </a:r>
            <a:r>
              <a:rPr lang="sk-SK" sz="3200" dirty="0" err="1" smtClean="0"/>
              <a:t>Ar</a:t>
            </a:r>
            <a:r>
              <a:rPr lang="sk-SK" sz="3200" dirty="0" smtClean="0"/>
              <a:t> (</a:t>
            </a:r>
            <a:r>
              <a:rPr lang="sk-SK" sz="3200" dirty="0" err="1" smtClean="0"/>
              <a:t>alkylom</a:t>
            </a:r>
            <a:r>
              <a:rPr lang="sk-SK" sz="3200" dirty="0" smtClean="0"/>
              <a:t> alebo </a:t>
            </a:r>
            <a:r>
              <a:rPr lang="sk-SK" sz="3200" dirty="0" err="1" smtClean="0"/>
              <a:t>arylom</a:t>
            </a:r>
            <a:r>
              <a:rPr lang="sk-SK" sz="3200" dirty="0" smtClean="0"/>
              <a:t>). 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počtu nahradených atómov vodíka v molekule amoniaku rozlišujeme: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7467600" cy="4873752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Primárne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jedného atómu vodíka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FFC000"/>
                </a:solidFill>
              </a:rPr>
              <a:t>Sekundárne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dvoch atómov vodíka 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FFC000"/>
                </a:solidFill>
              </a:rPr>
              <a:t>Terciárne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troch atómov vodíka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Primárny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Sekundárny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Terciárny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</p:txBody>
      </p:sp>
      <p:pic>
        <p:nvPicPr>
          <p:cNvPr id="4" name="Obrázek 3" descr="primarny a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908720"/>
            <a:ext cx="1584176" cy="1363769"/>
          </a:xfrm>
          <a:prstGeom prst="rect">
            <a:avLst/>
          </a:prstGeom>
        </p:spPr>
      </p:pic>
      <p:pic>
        <p:nvPicPr>
          <p:cNvPr id="5" name="Obrázek 4" descr="sekundarny am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708920"/>
            <a:ext cx="1455787" cy="1533222"/>
          </a:xfrm>
          <a:prstGeom prst="rect">
            <a:avLst/>
          </a:prstGeom>
        </p:spPr>
      </p:pic>
      <p:pic>
        <p:nvPicPr>
          <p:cNvPr id="6" name="Obrázek 5" descr="terciarny ami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5157192"/>
            <a:ext cx="1512168" cy="119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643192" cy="6264696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</a:p>
          <a:p>
            <a:pPr>
              <a:buNone/>
            </a:pPr>
            <a:r>
              <a:rPr lang="sk-SK" dirty="0" smtClean="0"/>
              <a:t>   Uhľovodíkové zvyšky –R v sekundárnych a terciárnych </a:t>
            </a:r>
            <a:r>
              <a:rPr lang="sk-SK" dirty="0" err="1" smtClean="0"/>
              <a:t>amínoch</a:t>
            </a:r>
            <a:r>
              <a:rPr lang="sk-SK" dirty="0" smtClean="0"/>
              <a:t> môžu byť rovnaké alebo rozdielne (</a:t>
            </a:r>
            <a:r>
              <a:rPr lang="sk-SK" u="sng" dirty="0" smtClean="0"/>
              <a:t>zmiešané </a:t>
            </a:r>
            <a:r>
              <a:rPr lang="sk-SK" u="sng" dirty="0" err="1" smtClean="0"/>
              <a:t>amíny</a:t>
            </a:r>
            <a:r>
              <a:rPr lang="sk-SK" dirty="0" smtClean="0"/>
              <a:t>).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Názvy </a:t>
            </a:r>
            <a:r>
              <a:rPr lang="sk-SK" dirty="0" err="1" smtClean="0"/>
              <a:t>amínov</a:t>
            </a:r>
            <a:r>
              <a:rPr lang="sk-SK" dirty="0" smtClean="0"/>
              <a:t> sa podľa systémového názvoslovia tvoria buď pomocou predpony </a:t>
            </a:r>
            <a:r>
              <a:rPr lang="sk-SK" b="1" dirty="0" smtClean="0"/>
              <a:t>–</a:t>
            </a:r>
            <a:r>
              <a:rPr lang="sk-SK" b="1" dirty="0" err="1" smtClean="0">
                <a:solidFill>
                  <a:srgbClr val="FFC000"/>
                </a:solidFill>
              </a:rPr>
              <a:t>amino</a:t>
            </a:r>
            <a:r>
              <a:rPr lang="sk-SK" dirty="0" smtClean="0"/>
              <a:t>, alebo prípony </a:t>
            </a:r>
            <a:r>
              <a:rPr lang="sk-SK" b="1" dirty="0" smtClean="0"/>
              <a:t>–</a:t>
            </a:r>
            <a:r>
              <a:rPr lang="sk-SK" b="1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/>
              <a:t>, pripojenej k názvu príslušného uhľovodíka.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Častejšie sa používajú triviálne názvy (anilín, </a:t>
            </a:r>
            <a:r>
              <a:rPr lang="sk-SK" dirty="0" err="1" smtClean="0"/>
              <a:t>kadaverín</a:t>
            </a:r>
            <a:r>
              <a:rPr lang="sk-SK" dirty="0" smtClean="0"/>
              <a:t>, </a:t>
            </a:r>
            <a:r>
              <a:rPr lang="sk-SK" dirty="0" err="1" smtClean="0"/>
              <a:t>putrescín</a:t>
            </a:r>
            <a:r>
              <a:rPr lang="sk-SK" dirty="0" smtClean="0"/>
              <a:t>).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496944" cy="6213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err="1" smtClean="0">
                <a:solidFill>
                  <a:srgbClr val="FFC000"/>
                </a:solidFill>
              </a:rPr>
              <a:t>Metylamín</a:t>
            </a:r>
            <a:r>
              <a:rPr lang="sk-SK" sz="1800" dirty="0" smtClean="0">
                <a:solidFill>
                  <a:srgbClr val="FFC000"/>
                </a:solidFill>
              </a:rPr>
              <a:t> </a:t>
            </a:r>
            <a:r>
              <a:rPr lang="sk-SK" sz="1800" dirty="0" smtClean="0"/>
              <a:t>           </a:t>
            </a:r>
            <a:r>
              <a:rPr lang="sk-SK" sz="1800" dirty="0" err="1" smtClean="0">
                <a:solidFill>
                  <a:srgbClr val="FFC000"/>
                </a:solidFill>
              </a:rPr>
              <a:t>dimetylamín</a:t>
            </a:r>
            <a:r>
              <a:rPr lang="sk-SK" sz="1800" dirty="0" smtClean="0">
                <a:solidFill>
                  <a:srgbClr val="FFC000"/>
                </a:solidFill>
              </a:rPr>
              <a:t>  </a:t>
            </a:r>
            <a:r>
              <a:rPr lang="sk-SK" sz="1800" dirty="0" smtClean="0"/>
              <a:t>         </a:t>
            </a:r>
            <a:r>
              <a:rPr lang="sk-SK" sz="1800" dirty="0" err="1" smtClean="0">
                <a:solidFill>
                  <a:srgbClr val="FFC000"/>
                </a:solidFill>
              </a:rPr>
              <a:t>trimetylamín</a:t>
            </a:r>
            <a:r>
              <a:rPr lang="sk-SK" sz="1800" dirty="0" smtClean="0">
                <a:solidFill>
                  <a:srgbClr val="FFC000"/>
                </a:solidFill>
              </a:rPr>
              <a:t>   </a:t>
            </a:r>
            <a:r>
              <a:rPr lang="sk-SK" sz="1800" dirty="0" smtClean="0"/>
              <a:t>        </a:t>
            </a:r>
            <a:r>
              <a:rPr lang="sk-SK" sz="1800" dirty="0" err="1" smtClean="0">
                <a:solidFill>
                  <a:srgbClr val="FFC000"/>
                </a:solidFill>
              </a:rPr>
              <a:t>fenylamín</a:t>
            </a:r>
            <a:r>
              <a:rPr lang="sk-SK" sz="1800" dirty="0" smtClean="0">
                <a:solidFill>
                  <a:srgbClr val="FFC000"/>
                </a:solidFill>
              </a:rPr>
              <a:t> anilín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solidFill>
                  <a:srgbClr val="FFC000"/>
                </a:solidFill>
              </a:rPr>
              <a:t>Hexán-1,6-diamín </a:t>
            </a:r>
            <a:r>
              <a:rPr lang="sk-SK" sz="1800" dirty="0" err="1" smtClean="0">
                <a:solidFill>
                  <a:srgbClr val="FFC000"/>
                </a:solidFill>
              </a:rPr>
              <a:t>hexametyléndiamín</a:t>
            </a:r>
            <a:r>
              <a:rPr lang="sk-SK" sz="1800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sz="1800" dirty="0" smtClean="0">
                <a:solidFill>
                  <a:srgbClr val="00B0F0"/>
                </a:solidFill>
              </a:rPr>
              <a:t>N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</a:t>
            </a:r>
            <a:r>
              <a:rPr lang="sk-SK" sz="1800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sz="1800" dirty="0" smtClean="0">
                <a:solidFill>
                  <a:srgbClr val="FFC000"/>
                </a:solidFill>
              </a:rPr>
              <a:t>Benzén-1,4-diamín </a:t>
            </a:r>
            <a:r>
              <a:rPr lang="sk-SK" sz="1800" dirty="0" err="1" smtClean="0">
                <a:solidFill>
                  <a:srgbClr val="FFC000"/>
                </a:solidFill>
              </a:rPr>
              <a:t>p-fetyléndiamín</a:t>
            </a:r>
            <a:r>
              <a:rPr lang="sk-SK" sz="1800" dirty="0" smtClean="0">
                <a:solidFill>
                  <a:srgbClr val="FFC000"/>
                </a:solidFill>
              </a:rPr>
              <a:t>  </a:t>
            </a:r>
          </a:p>
          <a:p>
            <a:pPr>
              <a:buNone/>
            </a:pPr>
            <a:endParaRPr lang="sk-SK" sz="1800" dirty="0"/>
          </a:p>
        </p:txBody>
      </p:sp>
      <p:pic>
        <p:nvPicPr>
          <p:cNvPr id="4" name="Obrázek 3" descr="metyla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378348" cy="1512168"/>
          </a:xfrm>
          <a:prstGeom prst="rect">
            <a:avLst/>
          </a:prstGeom>
        </p:spPr>
      </p:pic>
      <p:pic>
        <p:nvPicPr>
          <p:cNvPr id="5" name="Obrázek 4" descr="dimetylam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196752"/>
            <a:ext cx="1744530" cy="692274"/>
          </a:xfrm>
          <a:prstGeom prst="rect">
            <a:avLst/>
          </a:prstGeom>
        </p:spPr>
      </p:pic>
      <p:pic>
        <p:nvPicPr>
          <p:cNvPr id="6" name="Obrázek 5" descr="trimetylami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1340768"/>
            <a:ext cx="1605909" cy="749424"/>
          </a:xfrm>
          <a:prstGeom prst="rect">
            <a:avLst/>
          </a:prstGeom>
        </p:spPr>
      </p:pic>
      <p:pic>
        <p:nvPicPr>
          <p:cNvPr id="7" name="Obrázek 6" descr="fenylamin anil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836712"/>
            <a:ext cx="997726" cy="1622968"/>
          </a:xfrm>
          <a:prstGeom prst="rect">
            <a:avLst/>
          </a:prstGeom>
        </p:spPr>
      </p:pic>
      <p:pic>
        <p:nvPicPr>
          <p:cNvPr id="8" name="Obrázek 7" descr="benz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4581128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83568" y="620688"/>
            <a:ext cx="7467600" cy="556523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dirty="0" err="1" smtClean="0"/>
              <a:t>Amínový</a:t>
            </a:r>
            <a:r>
              <a:rPr lang="sk-SK" dirty="0" smtClean="0"/>
              <a:t> atóm dusíka môže byť súčasťou cyklu. Názvy cyklických </a:t>
            </a:r>
            <a:r>
              <a:rPr lang="sk-SK" dirty="0" err="1" smtClean="0"/>
              <a:t>amínov</a:t>
            </a:r>
            <a:r>
              <a:rPr lang="sk-SK" dirty="0" smtClean="0"/>
              <a:t> sú väčšinou triviálne.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     </a:t>
            </a:r>
            <a:r>
              <a:rPr lang="sk-SK" sz="2000" dirty="0" err="1" smtClean="0">
                <a:solidFill>
                  <a:srgbClr val="FFC000"/>
                </a:solidFill>
              </a:rPr>
              <a:t>priperidín</a:t>
            </a:r>
            <a:r>
              <a:rPr lang="sk-SK" sz="2000" dirty="0" smtClean="0">
                <a:solidFill>
                  <a:srgbClr val="FFC000"/>
                </a:solidFill>
              </a:rPr>
              <a:t>                       </a:t>
            </a:r>
            <a:r>
              <a:rPr lang="sk-SK" sz="2000" dirty="0" err="1" smtClean="0">
                <a:solidFill>
                  <a:srgbClr val="FFC000"/>
                </a:solidFill>
              </a:rPr>
              <a:t>pyridín</a:t>
            </a:r>
            <a:r>
              <a:rPr lang="sk-SK" sz="2000" dirty="0" smtClean="0">
                <a:solidFill>
                  <a:srgbClr val="FFC000"/>
                </a:solidFill>
              </a:rPr>
              <a:t>                          </a:t>
            </a:r>
            <a:r>
              <a:rPr lang="sk-SK" sz="2000" dirty="0" err="1" smtClean="0">
                <a:solidFill>
                  <a:srgbClr val="FFC000"/>
                </a:solidFill>
              </a:rPr>
              <a:t>pyrol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endParaRPr lang="sk-SK" sz="2000" dirty="0">
              <a:solidFill>
                <a:srgbClr val="FFC000"/>
              </a:solidFill>
            </a:endParaRPr>
          </a:p>
        </p:txBody>
      </p:sp>
      <p:pic>
        <p:nvPicPr>
          <p:cNvPr id="4" name="Obrázek 3" descr="piperid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80928"/>
            <a:ext cx="3134466" cy="2664296"/>
          </a:xfrm>
          <a:prstGeom prst="rect">
            <a:avLst/>
          </a:prstGeom>
        </p:spPr>
      </p:pic>
      <p:pic>
        <p:nvPicPr>
          <p:cNvPr id="5" name="Obrázek 4" descr="pyrid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3284984"/>
            <a:ext cx="1674605" cy="2160240"/>
          </a:xfrm>
          <a:prstGeom prst="rect">
            <a:avLst/>
          </a:prstGeom>
        </p:spPr>
      </p:pic>
      <p:pic>
        <p:nvPicPr>
          <p:cNvPr id="6" name="Obrázek 5" descr="pyr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3429000"/>
            <a:ext cx="1623454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Fyzikálne vlastnosti </a:t>
            </a:r>
            <a:r>
              <a:rPr lang="sk-SK" dirty="0" err="1" smtClean="0">
                <a:solidFill>
                  <a:srgbClr val="FFC000"/>
                </a:solidFill>
              </a:rPr>
              <a:t>amínov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err="1" smtClean="0">
                <a:solidFill>
                  <a:srgbClr val="FFC000"/>
                </a:solidFill>
              </a:rPr>
              <a:t>Alkylamíny</a:t>
            </a:r>
            <a:r>
              <a:rPr lang="sk-SK" sz="2000" dirty="0" smtClean="0"/>
              <a:t> s najmenším počtom uhlíkových atómov sú: </a:t>
            </a:r>
          </a:p>
          <a:p>
            <a:pPr>
              <a:buFontTx/>
              <a:buChar char="-"/>
            </a:pPr>
            <a:r>
              <a:rPr lang="sk-SK" sz="2000" dirty="0" smtClean="0"/>
              <a:t>Plyny štipľavého zápachu pripomínajúceho zápach amoniaku</a:t>
            </a:r>
          </a:p>
          <a:p>
            <a:pPr>
              <a:buFontTx/>
              <a:buChar char="-"/>
            </a:pPr>
            <a:r>
              <a:rPr lang="sk-SK" sz="2000" dirty="0" smtClean="0"/>
              <a:t>Rozpustné vo vode</a:t>
            </a:r>
          </a:p>
          <a:p>
            <a:pPr>
              <a:buFontTx/>
              <a:buChar char="-"/>
            </a:pPr>
            <a:r>
              <a:rPr lang="sk-SK" sz="2000" dirty="0" smtClean="0"/>
              <a:t>Ich molekuly tvoria s molekulami vody </a:t>
            </a:r>
            <a:r>
              <a:rPr lang="sk-SK" sz="2000" dirty="0" smtClean="0">
                <a:solidFill>
                  <a:srgbClr val="FFC000"/>
                </a:solidFill>
              </a:rPr>
              <a:t>vodíkové väzby</a:t>
            </a:r>
          </a:p>
          <a:p>
            <a:pPr>
              <a:buFontTx/>
              <a:buChar char="-"/>
            </a:pPr>
            <a:r>
              <a:rPr lang="sk-SK" sz="2000" dirty="0" smtClean="0"/>
              <a:t>S rastúcou </a:t>
            </a:r>
            <a:r>
              <a:rPr lang="sk-SK" sz="2000" dirty="0" err="1" smtClean="0"/>
              <a:t>rel</a:t>
            </a:r>
            <a:r>
              <a:rPr lang="sk-SK" sz="2000" dirty="0" smtClean="0"/>
              <a:t>. </a:t>
            </a:r>
            <a:r>
              <a:rPr lang="sk-SK" sz="2000" dirty="0" err="1" smtClean="0"/>
              <a:t>at</a:t>
            </a:r>
            <a:r>
              <a:rPr lang="sk-SK" sz="2000" dirty="0" smtClean="0"/>
              <a:t>. molekulovou hmotnosťou </a:t>
            </a:r>
            <a:r>
              <a:rPr lang="sk-SK" sz="2000" dirty="0" err="1" smtClean="0"/>
              <a:t>amínov</a:t>
            </a:r>
            <a:r>
              <a:rPr lang="sk-SK" sz="2000" dirty="0" smtClean="0"/>
              <a:t> ich rozpustnosť klesá a mení sa ich skupenstvo</a:t>
            </a:r>
          </a:p>
          <a:p>
            <a:pPr>
              <a:buFontTx/>
              <a:buChar char="-"/>
            </a:pPr>
            <a:endParaRPr lang="sk-SK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sz="2000" dirty="0" smtClean="0"/>
              <a:t>    </a:t>
            </a:r>
          </a:p>
          <a:p>
            <a:pPr>
              <a:buNone/>
            </a:pPr>
            <a:r>
              <a:rPr lang="sk-SK" sz="2000" dirty="0" smtClean="0"/>
              <a:t>    Stredne veľké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amíny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smtClean="0"/>
              <a:t>a </a:t>
            </a:r>
            <a:r>
              <a:rPr lang="sk-SK" sz="2000" dirty="0" err="1" smtClean="0">
                <a:solidFill>
                  <a:srgbClr val="FFC000"/>
                </a:solidFill>
              </a:rPr>
              <a:t>arylamíny</a:t>
            </a:r>
            <a:r>
              <a:rPr lang="sk-SK" sz="2000" dirty="0" smtClean="0"/>
              <a:t> sú kvapaliny nepríjemného zápachu, kým </a:t>
            </a:r>
            <a:r>
              <a:rPr lang="sk-SK" sz="2000" dirty="0" err="1" smtClean="0"/>
              <a:t>amíny</a:t>
            </a:r>
            <a:r>
              <a:rPr lang="sk-SK" sz="2000" dirty="0" smtClean="0"/>
              <a:t> s väčším počtom atómov uhlíka sú tuhé látky bez zápachu. 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Chemické vlastnosti </a:t>
            </a:r>
            <a:r>
              <a:rPr lang="sk-SK" dirty="0" err="1" smtClean="0">
                <a:solidFill>
                  <a:srgbClr val="FFC000"/>
                </a:solidFill>
              </a:rPr>
              <a:t>amínov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200" dirty="0" smtClean="0"/>
              <a:t>Určuje ich predovšetkým prítomnosť </a:t>
            </a:r>
            <a:r>
              <a:rPr lang="sk-SK" sz="2200" dirty="0" err="1" smtClean="0"/>
              <a:t>aminoskupiny</a:t>
            </a:r>
            <a:r>
              <a:rPr lang="sk-SK" sz="2200" dirty="0" smtClean="0"/>
              <a:t> v molekule. </a:t>
            </a:r>
          </a:p>
          <a:p>
            <a:endParaRPr lang="sk-SK" sz="2200" dirty="0" smtClean="0"/>
          </a:p>
          <a:p>
            <a:r>
              <a:rPr lang="sk-SK" sz="2200" dirty="0" smtClean="0"/>
              <a:t>Atóm dusíka v </a:t>
            </a:r>
            <a:r>
              <a:rPr lang="sk-SK" sz="2200" dirty="0" err="1" smtClean="0"/>
              <a:t>aminoskupine</a:t>
            </a:r>
            <a:r>
              <a:rPr lang="sk-SK" sz="2200" dirty="0" smtClean="0"/>
              <a:t> má voľný elektrónový pár, ktorý spôsobuje, že </a:t>
            </a:r>
            <a:r>
              <a:rPr lang="sk-SK" sz="2200" dirty="0" err="1" smtClean="0"/>
              <a:t>amíny</a:t>
            </a:r>
            <a:r>
              <a:rPr lang="sk-SK" sz="2200" dirty="0" smtClean="0"/>
              <a:t> majú </a:t>
            </a:r>
            <a:r>
              <a:rPr lang="sk-SK" sz="2200" dirty="0" smtClean="0">
                <a:solidFill>
                  <a:srgbClr val="FFC000"/>
                </a:solidFill>
              </a:rPr>
              <a:t>zásaditý charakter</a:t>
            </a:r>
            <a:r>
              <a:rPr lang="sk-SK" sz="2200" dirty="0" smtClean="0"/>
              <a:t>. </a:t>
            </a:r>
          </a:p>
          <a:p>
            <a:endParaRPr lang="sk-SK" sz="2200" dirty="0" smtClean="0"/>
          </a:p>
          <a:p>
            <a:r>
              <a:rPr lang="sk-SK" sz="2200" dirty="0" smtClean="0"/>
              <a:t>Zásadité vlastnosti </a:t>
            </a:r>
            <a:r>
              <a:rPr lang="sk-SK" sz="2200" dirty="0" err="1" smtClean="0"/>
              <a:t>amínov</a:t>
            </a:r>
            <a:r>
              <a:rPr lang="sk-SK" sz="2200" dirty="0" smtClean="0"/>
              <a:t> ovplyvňuje aj charakter a počet uhľovodíkových zvyškov naviazaných na </a:t>
            </a:r>
            <a:r>
              <a:rPr lang="sk-SK" sz="2200" dirty="0" err="1" smtClean="0"/>
              <a:t>amínový</a:t>
            </a:r>
            <a:r>
              <a:rPr lang="sk-SK" sz="2200" dirty="0" smtClean="0"/>
              <a:t> atóm dusíka. </a:t>
            </a:r>
            <a:r>
              <a:rPr lang="sk-SK" sz="2200" dirty="0" err="1" smtClean="0">
                <a:solidFill>
                  <a:srgbClr val="FFC000"/>
                </a:solidFill>
              </a:rPr>
              <a:t>Alkylamíny</a:t>
            </a:r>
            <a:r>
              <a:rPr lang="sk-SK" sz="2200" dirty="0" smtClean="0">
                <a:solidFill>
                  <a:srgbClr val="FFC000"/>
                </a:solidFill>
              </a:rPr>
              <a:t> sú zásaditejšie ako amoniak, </a:t>
            </a:r>
            <a:r>
              <a:rPr lang="sk-SK" sz="2200" dirty="0" err="1" smtClean="0">
                <a:solidFill>
                  <a:srgbClr val="FFC000"/>
                </a:solidFill>
              </a:rPr>
              <a:t>arylamíny</a:t>
            </a:r>
            <a:r>
              <a:rPr lang="sk-SK" sz="2200" dirty="0" smtClean="0">
                <a:solidFill>
                  <a:srgbClr val="FFC000"/>
                </a:solidFill>
              </a:rPr>
              <a:t> sú menej zásadité ako amoniak.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127</TotalTime>
  <Words>520</Words>
  <Application>Microsoft Office PowerPoint</Application>
  <PresentationFormat>Prezentácia na obrazovke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Arkýř</vt:lpstr>
      <vt:lpstr>Amíny – vlastnosti, názvoslovie, význam</vt:lpstr>
      <vt:lpstr>Snímka 2</vt:lpstr>
      <vt:lpstr>Podľa počtu nahradených atómov vodíka v molekule amoniaku rozlišujeme: </vt:lpstr>
      <vt:lpstr>Snímka 4</vt:lpstr>
      <vt:lpstr>Snímka 5</vt:lpstr>
      <vt:lpstr>Snímka 6</vt:lpstr>
      <vt:lpstr>Snímka 7</vt:lpstr>
      <vt:lpstr>Fyzikálne vlastnosti amínov</vt:lpstr>
      <vt:lpstr>Chemické vlastnosti amínov</vt:lpstr>
      <vt:lpstr>Snímka 10</vt:lpstr>
      <vt:lpstr>Snímka 11</vt:lpstr>
      <vt:lpstr>Snímka 12</vt:lpstr>
      <vt:lpstr>Snímka 13</vt:lpstr>
    </vt:vector>
  </TitlesOfParts>
  <Company>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AMÍNY</dc:title>
  <dc:creator>lensk</dc:creator>
  <cp:lastModifiedBy>Gymgl</cp:lastModifiedBy>
  <cp:revision>14</cp:revision>
  <dcterms:created xsi:type="dcterms:W3CDTF">2014-12-31T12:03:33Z</dcterms:created>
  <dcterms:modified xsi:type="dcterms:W3CDTF">2015-01-05T17:44:25Z</dcterms:modified>
</cp:coreProperties>
</file>