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FE4FD24-8CEE-496E-8AE2-6D7A753FA170}" type="datetimeFigureOut">
              <a:rPr lang="sk-SK" smtClean="0"/>
              <a:t>23. 3. 2021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A5EEB0-B50C-435B-826F-267B2BE9E41F}" type="slidenum">
              <a:rPr lang="sk-SK" smtClean="0"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hry-vodplan.sazp.sk/index.php?choice=kviz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sk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000" b="1" dirty="0" smtClean="0"/>
              <a:t>Čistenie vôd</a:t>
            </a:r>
            <a:endParaRPr lang="sk-SK" sz="8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4941168"/>
            <a:ext cx="6400800" cy="1473200"/>
          </a:xfrm>
        </p:spPr>
        <p:txBody>
          <a:bodyPr>
            <a:normAutofit/>
          </a:bodyPr>
          <a:lstStyle/>
          <a:p>
            <a:pPr algn="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923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755576" y="2276872"/>
            <a:ext cx="7408333" cy="1872208"/>
          </a:xfrm>
        </p:spPr>
        <p:txBody>
          <a:bodyPr/>
          <a:lstStyle/>
          <a:p>
            <a:r>
              <a:rPr lang="sk-SK" dirty="0"/>
              <a:t>s</a:t>
            </a:r>
            <a:r>
              <a:rPr lang="sk-SK" dirty="0" smtClean="0"/>
              <a:t>túpa,</a:t>
            </a:r>
          </a:p>
          <a:p>
            <a:r>
              <a:rPr lang="sk-SK" dirty="0"/>
              <a:t>n</a:t>
            </a:r>
            <a:r>
              <a:rPr lang="sk-SK" dirty="0" smtClean="0"/>
              <a:t>ajvzácnejšia tekutina,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na Zemi sú miesta, kde voda chýba,</a:t>
            </a:r>
          </a:p>
          <a:p>
            <a:r>
              <a:rPr lang="sk-SK" b="1" dirty="0">
                <a:solidFill>
                  <a:schemeClr val="tx1"/>
                </a:solidFill>
              </a:rPr>
              <a:t>o</a:t>
            </a:r>
            <a:r>
              <a:rPr lang="sk-SK" b="1" dirty="0" smtClean="0">
                <a:solidFill>
                  <a:schemeClr val="tx1"/>
                </a:solidFill>
              </a:rPr>
              <a:t>byvateľstvo trpí nedostatkom vody.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Hodnota vody</a:t>
            </a:r>
            <a:endParaRPr lang="sk-SK" b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352155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38"/>
          <a:stretch/>
        </p:blipFill>
        <p:spPr bwMode="auto">
          <a:xfrm>
            <a:off x="3851920" y="4310026"/>
            <a:ext cx="5094856" cy="235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0768"/>
            <a:ext cx="2865106" cy="214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9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2019" y="2132856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sk-SK" sz="2800" b="1" dirty="0">
                <a:solidFill>
                  <a:srgbClr val="0000FF"/>
                </a:solidFill>
              </a:rPr>
              <a:t>s</a:t>
            </a:r>
            <a:r>
              <a:rPr lang="sk-SK" sz="2800" b="1" dirty="0" smtClean="0">
                <a:solidFill>
                  <a:srgbClr val="0000FF"/>
                </a:solidFill>
              </a:rPr>
              <a:t>a získava: </a:t>
            </a:r>
          </a:p>
          <a:p>
            <a:r>
              <a:rPr lang="sk-SK" sz="2800" b="1" dirty="0" smtClean="0">
                <a:solidFill>
                  <a:srgbClr val="0000FF"/>
                </a:solidFill>
              </a:rPr>
              <a:t>z podzemnej </a:t>
            </a:r>
          </a:p>
          <a:p>
            <a:r>
              <a:rPr lang="sk-SK" sz="2800" b="1" dirty="0" smtClean="0">
                <a:solidFill>
                  <a:srgbClr val="0000FF"/>
                </a:solidFill>
              </a:rPr>
              <a:t>z povrchovej – kde nie je dostatok podzemnej vody,</a:t>
            </a:r>
          </a:p>
          <a:p>
            <a:endParaRPr lang="sk-SK" sz="2800" b="1" dirty="0" smtClean="0">
              <a:solidFill>
                <a:srgbClr val="0000FF"/>
              </a:solidFill>
            </a:endParaRPr>
          </a:p>
          <a:p>
            <a:r>
              <a:rPr lang="sk-SK" sz="2800" b="1" dirty="0">
                <a:solidFill>
                  <a:srgbClr val="0000FF"/>
                </a:solidFill>
              </a:rPr>
              <a:t>ú</a:t>
            </a:r>
            <a:r>
              <a:rPr lang="sk-SK" sz="2800" b="1" dirty="0" smtClean="0">
                <a:solidFill>
                  <a:srgbClr val="0000FF"/>
                </a:solidFill>
              </a:rPr>
              <a:t>prava vody - </a:t>
            </a:r>
            <a:r>
              <a:rPr lang="sk-SK" sz="2800" b="1" u="sng" dirty="0" smtClean="0">
                <a:solidFill>
                  <a:srgbClr val="0000FF"/>
                </a:solidFill>
              </a:rPr>
              <a:t>vo vodárňach,</a:t>
            </a:r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FF00"/>
                </a:solidFill>
              </a:rPr>
              <a:t>Pitná voda</a:t>
            </a:r>
            <a:endParaRPr lang="sk-SK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Image result for pitná vo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10" y="260648"/>
            <a:ext cx="367937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48043" y="3861048"/>
            <a:ext cx="7768373" cy="2232248"/>
          </a:xfrm>
        </p:spPr>
        <p:txBody>
          <a:bodyPr/>
          <a:lstStyle/>
          <a:p>
            <a:pPr>
              <a:buFontTx/>
              <a:buChar char="-"/>
            </a:pPr>
            <a:r>
              <a:rPr lang="sk-SK" sz="2800" b="1" dirty="0" smtClean="0">
                <a:solidFill>
                  <a:srgbClr val="0000FF"/>
                </a:solidFill>
              </a:rPr>
              <a:t>má </a:t>
            </a:r>
            <a:r>
              <a:rPr lang="sk-SK" sz="2800" b="1" dirty="0">
                <a:solidFill>
                  <a:srgbClr val="0000FF"/>
                </a:solidFill>
              </a:rPr>
              <a:t>dobrú kvalitu</a:t>
            </a:r>
          </a:p>
          <a:p>
            <a:pPr>
              <a:buFontTx/>
              <a:buChar char="-"/>
            </a:pPr>
            <a:r>
              <a:rPr lang="sk-SK" sz="2800" b="1" dirty="0">
                <a:solidFill>
                  <a:srgbClr val="0000FF"/>
                </a:solidFill>
              </a:rPr>
              <a:t>len sa dezinfikuje, aby neobsahovala škodlivé mikroorganizmy,</a:t>
            </a:r>
          </a:p>
          <a:p>
            <a:pPr>
              <a:buFontTx/>
              <a:buChar char="-"/>
            </a:pPr>
            <a:r>
              <a:rPr lang="sk-SK" sz="2800" b="1" dirty="0">
                <a:solidFill>
                  <a:srgbClr val="0000FF"/>
                </a:solidFill>
              </a:rPr>
              <a:t>na dezinfekciu sa používa – chlórovanie</a:t>
            </a:r>
            <a:r>
              <a:rPr lang="sk-SK" sz="2800" b="1" dirty="0" smtClean="0">
                <a:solidFill>
                  <a:srgbClr val="0000FF"/>
                </a:solidFill>
              </a:rPr>
              <a:t>,</a:t>
            </a:r>
            <a:endParaRPr lang="sk-SK" sz="2800" b="1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b="1" dirty="0">
                <a:solidFill>
                  <a:srgbClr val="FFFF00"/>
                </a:solidFill>
              </a:rPr>
              <a:t>Podzemná voda </a:t>
            </a:r>
          </a:p>
        </p:txBody>
      </p:sp>
      <p:pic>
        <p:nvPicPr>
          <p:cNvPr id="5122" name="Picture 2" descr="Image result for podzemná vo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72" y="1268760"/>
            <a:ext cx="4439816" cy="30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2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3212976"/>
            <a:ext cx="8640960" cy="2448272"/>
          </a:xfrm>
        </p:spPr>
        <p:txBody>
          <a:bodyPr>
            <a:normAutofit/>
          </a:bodyPr>
          <a:lstStyle/>
          <a:p>
            <a:r>
              <a:rPr lang="sk-SK" sz="2800" b="1" u="sng" dirty="0">
                <a:solidFill>
                  <a:srgbClr val="0000FF"/>
                </a:solidFill>
              </a:rPr>
              <a:t>m</a:t>
            </a:r>
            <a:r>
              <a:rPr lang="sk-SK" sz="2800" b="1" u="sng" dirty="0" smtClean="0">
                <a:solidFill>
                  <a:srgbClr val="0000FF"/>
                </a:solidFill>
              </a:rPr>
              <a:t>ôže byť znečistená činnosťou človeka </a:t>
            </a:r>
            <a:r>
              <a:rPr lang="sk-SK" sz="2800" b="1" dirty="0" smtClean="0">
                <a:solidFill>
                  <a:srgbClr val="0000FF"/>
                </a:solidFill>
              </a:rPr>
              <a:t>– odpadmi z priemyselných výrob, domácností (napr. čistiacimi a pracími prostriedkami), hnojivami, prostriedkami na ochranu rastlín a pod.,</a:t>
            </a:r>
          </a:p>
          <a:p>
            <a:r>
              <a:rPr lang="sk-SK" sz="2800" b="1" dirty="0">
                <a:solidFill>
                  <a:srgbClr val="0000FF"/>
                </a:solidFill>
              </a:rPr>
              <a:t>v</a:t>
            </a:r>
            <a:r>
              <a:rPr lang="sk-SK" sz="2800" b="1" dirty="0" smtClean="0">
                <a:solidFill>
                  <a:srgbClr val="0000FF"/>
                </a:solidFill>
              </a:rPr>
              <a:t>oda sa najprv čistí a potom dezinfikuje.</a:t>
            </a:r>
            <a:endParaRPr lang="sk-SK" sz="2800" b="1" dirty="0">
              <a:solidFill>
                <a:srgbClr val="0000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FF00"/>
                </a:solidFill>
              </a:rPr>
              <a:t>Povrchová voda</a:t>
            </a:r>
            <a:endParaRPr lang="sk-SK" b="1" dirty="0">
              <a:solidFill>
                <a:srgbClr val="FFFF00"/>
              </a:solidFill>
            </a:endParaRPr>
          </a:p>
        </p:txBody>
      </p:sp>
      <p:pic>
        <p:nvPicPr>
          <p:cNvPr id="3074" name="Picture 2" descr="Image result for úprava vody vo vodárň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98" y="188640"/>
            <a:ext cx="431429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2492896"/>
            <a:ext cx="8496943" cy="4248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>
                <a:solidFill>
                  <a:srgbClr val="FF0000"/>
                </a:solidFill>
              </a:rPr>
              <a:t>Usadzovaním</a:t>
            </a:r>
            <a:r>
              <a:rPr lang="sk-SK" b="1" dirty="0" smtClean="0"/>
              <a:t> </a:t>
            </a:r>
            <a:r>
              <a:rPr lang="sk-SK" b="1" dirty="0" smtClean="0">
                <a:solidFill>
                  <a:srgbClr val="0000FF"/>
                </a:solidFill>
              </a:rPr>
              <a:t>– väčšie nečistoty klesnú na dno nádrže, do nádrže sa pridávajú látky, ktoré obaľujú menšie nečistoty a tiež klesnú na dno, nečistoty z dna sa odvádzajú,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rgbClr val="FF0000"/>
                </a:solidFill>
              </a:rPr>
              <a:t>f</a:t>
            </a:r>
            <a:r>
              <a:rPr lang="sk-SK" b="1" dirty="0" smtClean="0">
                <a:solidFill>
                  <a:srgbClr val="FF0000"/>
                </a:solidFill>
              </a:rPr>
              <a:t>iltráciou</a:t>
            </a:r>
            <a:r>
              <a:rPr lang="sk-SK" b="1" dirty="0" smtClean="0"/>
              <a:t>  </a:t>
            </a:r>
            <a:r>
              <a:rPr lang="sk-SK" b="1" dirty="0" smtClean="0">
                <a:solidFill>
                  <a:srgbClr val="0000FF"/>
                </a:solidFill>
              </a:rPr>
              <a:t>– voda zbavená usadených nečistôt sa čistí cez pieskové filtre, drobnučké nečistoty sa zachytávajú na zrnkách piesku, ktoré obaľujú, pieskové filtre sa musia regenerovať,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>
                <a:solidFill>
                  <a:srgbClr val="00B050"/>
                </a:solidFill>
              </a:rPr>
              <a:t>Dezinfekcia</a:t>
            </a:r>
            <a:r>
              <a:rPr lang="sk-SK" b="1" dirty="0" smtClean="0"/>
              <a:t> </a:t>
            </a:r>
            <a:r>
              <a:rPr lang="sk-SK" b="1" dirty="0" smtClean="0">
                <a:solidFill>
                  <a:srgbClr val="0000FF"/>
                </a:solidFill>
              </a:rPr>
              <a:t>– zbavuje vodu choroboplodných zárodkov, najčastejšie sa používa chlór a ozón.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0" indent="0">
              <a:buNone/>
            </a:pP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hry-vodplan.sazp.sk/index.php?choice=kviz2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402832" cy="1252728"/>
          </a:xfrm>
        </p:spPr>
        <p:txBody>
          <a:bodyPr>
            <a:normAutofit fontScale="90000"/>
          </a:bodyPr>
          <a:lstStyle/>
          <a:p>
            <a:pPr algn="l"/>
            <a:r>
              <a:rPr lang="sk-SK" b="1" dirty="0" smtClean="0">
                <a:solidFill>
                  <a:srgbClr val="FFFF00"/>
                </a:solidFill>
              </a:rPr>
              <a:t>Úprava    povrchovej vody</a:t>
            </a:r>
            <a:endParaRPr lang="sk-SK" b="1" dirty="0">
              <a:solidFill>
                <a:srgbClr val="FFFF00"/>
              </a:solidFill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90" y="260648"/>
            <a:ext cx="445809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2708920"/>
            <a:ext cx="8136904" cy="3450696"/>
          </a:xfrm>
        </p:spPr>
        <p:txBody>
          <a:bodyPr>
            <a:noAutofit/>
          </a:bodyPr>
          <a:lstStyle/>
          <a:p>
            <a:r>
              <a:rPr lang="sk-SK" sz="2800" b="1" dirty="0" smtClean="0">
                <a:solidFill>
                  <a:srgbClr val="0000FF"/>
                </a:solidFill>
              </a:rPr>
              <a:t>„SAMOČISTENÍM“</a:t>
            </a:r>
          </a:p>
          <a:p>
            <a:r>
              <a:rPr lang="sk-SK" sz="2800" b="1" dirty="0">
                <a:solidFill>
                  <a:srgbClr val="0000FF"/>
                </a:solidFill>
              </a:rPr>
              <a:t>j</a:t>
            </a:r>
            <a:r>
              <a:rPr lang="sk-SK" sz="2800" b="1" dirty="0" smtClean="0">
                <a:solidFill>
                  <a:srgbClr val="0000FF"/>
                </a:solidFill>
              </a:rPr>
              <a:t>e to proces, pri ktorom sa voda čistí pomocou pôdnych alebo vodných mikroorganizmov a vzdušného kyslíka,</a:t>
            </a:r>
          </a:p>
          <a:p>
            <a:r>
              <a:rPr lang="sk-SK" sz="2800" b="1" dirty="0" smtClean="0">
                <a:solidFill>
                  <a:srgbClr val="0000FF"/>
                </a:solidFill>
              </a:rPr>
              <a:t>podzemné vody sa čistia –</a:t>
            </a:r>
            <a:r>
              <a:rPr lang="sk-SK" sz="2800" b="1" dirty="0" smtClean="0">
                <a:solidFill>
                  <a:srgbClr val="C00000"/>
                </a:solidFill>
              </a:rPr>
              <a:t> filtráciou </a:t>
            </a:r>
            <a:r>
              <a:rPr lang="sk-SK" sz="2800" b="1" dirty="0" smtClean="0">
                <a:solidFill>
                  <a:srgbClr val="0000FF"/>
                </a:solidFill>
              </a:rPr>
              <a:t>– </a:t>
            </a:r>
            <a:r>
              <a:rPr lang="sk-SK" sz="2800" b="1" u="sng" dirty="0" smtClean="0">
                <a:solidFill>
                  <a:srgbClr val="0000FF"/>
                </a:solidFill>
              </a:rPr>
              <a:t>prechodom cez </a:t>
            </a:r>
            <a:r>
              <a:rPr lang="sk-SK" sz="2800" b="1" u="sng" dirty="0" err="1" smtClean="0">
                <a:solidFill>
                  <a:srgbClr val="0000FF"/>
                </a:solidFill>
              </a:rPr>
              <a:t>vodopriepustné</a:t>
            </a:r>
            <a:r>
              <a:rPr lang="sk-SK" sz="2800" b="1" u="sng" dirty="0" smtClean="0">
                <a:solidFill>
                  <a:srgbClr val="0000FF"/>
                </a:solidFill>
              </a:rPr>
              <a:t> vrstvy pôdy,</a:t>
            </a:r>
          </a:p>
          <a:p>
            <a:r>
              <a:rPr lang="sk-SK" sz="2800" b="1" u="sng" dirty="0">
                <a:solidFill>
                  <a:srgbClr val="0000FF"/>
                </a:solidFill>
              </a:rPr>
              <a:t>n</a:t>
            </a:r>
            <a:r>
              <a:rPr lang="sk-SK" sz="2800" b="1" u="sng" dirty="0" smtClean="0">
                <a:solidFill>
                  <a:srgbClr val="0000FF"/>
                </a:solidFill>
              </a:rPr>
              <a:t>ajväčšia účinnosť čistenia </a:t>
            </a:r>
            <a:r>
              <a:rPr lang="sk-SK" sz="2800" b="1" dirty="0" smtClean="0">
                <a:solidFill>
                  <a:srgbClr val="0000FF"/>
                </a:solidFill>
              </a:rPr>
              <a:t>–                                         je </a:t>
            </a:r>
            <a:r>
              <a:rPr lang="sk-SK" sz="2800" b="1" dirty="0" smtClean="0">
                <a:solidFill>
                  <a:srgbClr val="C00000"/>
                </a:solidFill>
              </a:rPr>
              <a:t>odparovaním a kondenzáciou</a:t>
            </a:r>
            <a:r>
              <a:rPr lang="sk-SK" sz="2800" b="1" dirty="0" smtClean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5122912" cy="1290472"/>
          </a:xfrm>
        </p:spPr>
        <p:txBody>
          <a:bodyPr>
            <a:normAutofit fontScale="90000"/>
          </a:bodyPr>
          <a:lstStyle/>
          <a:p>
            <a:pPr algn="l"/>
            <a:r>
              <a:rPr lang="sk-SK" b="1" dirty="0" smtClean="0">
                <a:solidFill>
                  <a:srgbClr val="FFFF00"/>
                </a:solidFill>
              </a:rPr>
              <a:t>V prírode sa voda čistí...</a:t>
            </a:r>
            <a:endParaRPr lang="sk-SK" b="1" dirty="0">
              <a:solidFill>
                <a:srgbClr val="FFFF00"/>
              </a:solidFill>
            </a:endParaRPr>
          </a:p>
        </p:txBody>
      </p:sp>
      <p:pic>
        <p:nvPicPr>
          <p:cNvPr id="5" name="Obrázok 4"/>
          <p:cNvPicPr/>
          <p:nvPr/>
        </p:nvPicPr>
        <p:blipFill rotWithShape="1">
          <a:blip r:embed="rId2"/>
          <a:srcRect l="31103" t="25647" r="30249" b="28000"/>
          <a:stretch/>
        </p:blipFill>
        <p:spPr bwMode="auto">
          <a:xfrm>
            <a:off x="6012160" y="5028717"/>
            <a:ext cx="2088232" cy="1806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640"/>
            <a:ext cx="44767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7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sk-SK" dirty="0" smtClean="0"/>
              <a:t>Zdroj:</a:t>
            </a:r>
          </a:p>
          <a:p>
            <a:pPr algn="l"/>
            <a:r>
              <a:rPr lang="sk-SK" dirty="0" smtClean="0"/>
              <a:t>Chémia pre 7.roč.ZŠ a 2.roč.Gymnázia s 8-ročným štúdiom – </a:t>
            </a:r>
            <a:r>
              <a:rPr lang="sk-SK" dirty="0" err="1" smtClean="0"/>
              <a:t>H.Vicenová</a:t>
            </a:r>
            <a:r>
              <a:rPr lang="sk-SK" dirty="0" smtClean="0"/>
              <a:t>, </a:t>
            </a:r>
            <a:r>
              <a:rPr lang="sk-SK" dirty="0" err="1" smtClean="0"/>
              <a:t>M.Ganajová</a:t>
            </a:r>
            <a:r>
              <a:rPr lang="sk-SK" dirty="0" smtClean="0"/>
              <a:t>, str.41</a:t>
            </a:r>
          </a:p>
          <a:p>
            <a:pPr algn="l"/>
            <a:r>
              <a:rPr lang="sk-SK" dirty="0" smtClean="0"/>
              <a:t>Obrázky – </a:t>
            </a:r>
            <a:r>
              <a:rPr lang="sk-SK" dirty="0" err="1" smtClean="0">
                <a:hlinkClick r:id="rId2"/>
              </a:rPr>
              <a:t>www.google.sk</a:t>
            </a:r>
            <a:r>
              <a:rPr lang="sk-SK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0229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171</TotalTime>
  <Words>257</Words>
  <Application>Microsoft Office PowerPoint</Application>
  <PresentationFormat>Prezentácia na obrazovke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Tvar vlnenia</vt:lpstr>
      <vt:lpstr>Čistenie vôd</vt:lpstr>
      <vt:lpstr>Hodnota vody</vt:lpstr>
      <vt:lpstr>Pitná voda</vt:lpstr>
      <vt:lpstr>Podzemná voda </vt:lpstr>
      <vt:lpstr>Povrchová voda</vt:lpstr>
      <vt:lpstr>Úprava    povrchovej vody</vt:lpstr>
      <vt:lpstr>V prírode sa voda čistí...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Čistenie vôd</dc:title>
  <dc:creator>Gitka</dc:creator>
  <cp:lastModifiedBy>spravca</cp:lastModifiedBy>
  <cp:revision>13</cp:revision>
  <dcterms:created xsi:type="dcterms:W3CDTF">2017-12-10T13:48:23Z</dcterms:created>
  <dcterms:modified xsi:type="dcterms:W3CDTF">2021-03-23T19:32:19Z</dcterms:modified>
</cp:coreProperties>
</file>