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handoutMasterIdLst>
    <p:handoutMasterId r:id="rId3"/>
  </p:handoutMasterIdLst>
  <p:sldIdLst>
    <p:sldId id="256" r:id="rId2"/>
  </p:sldIdLst>
  <p:sldSz cx="10801350" cy="36004500"/>
  <p:notesSz cx="6858000" cy="9144000"/>
  <p:defaultTextStyle>
    <a:defPPr>
      <a:defRPr lang="sk-SK"/>
    </a:defPPr>
    <a:lvl1pPr marL="0" algn="l" defTabSz="398771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1pPr>
    <a:lvl2pPr marL="1993860" algn="l" defTabSz="398771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2pPr>
    <a:lvl3pPr marL="3987719" algn="l" defTabSz="398771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3pPr>
    <a:lvl4pPr marL="5981575" algn="l" defTabSz="398771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4pPr>
    <a:lvl5pPr marL="7975434" algn="l" defTabSz="398771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5pPr>
    <a:lvl6pPr marL="9969290" algn="l" defTabSz="398771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6pPr>
    <a:lvl7pPr marL="11963149" algn="l" defTabSz="398771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7pPr>
    <a:lvl8pPr marL="13957009" algn="l" defTabSz="398771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8pPr>
    <a:lvl9pPr marL="15950864" algn="l" defTabSz="398771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0" userDrawn="1">
          <p15:clr>
            <a:srgbClr val="A4A3A4"/>
          </p15:clr>
        </p15:guide>
        <p15:guide id="2" pos="10205" userDrawn="1">
          <p15:clr>
            <a:srgbClr val="A4A3A4"/>
          </p15:clr>
        </p15:guide>
        <p15:guide id="3" pos="34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7E3BB"/>
    <a:srgbClr val="FFCC99"/>
    <a:srgbClr val="FFFF99"/>
    <a:srgbClr val="FFFFCC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60" d="100"/>
          <a:sy n="60" d="100"/>
        </p:scale>
        <p:origin x="1579" y="-9734"/>
      </p:cViewPr>
      <p:guideLst>
        <p:guide orient="horz" pos="11340"/>
        <p:guide pos="10205"/>
        <p:guide pos="340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AA9DD-9D74-4D67-897A-C576B641C6CF}" type="datetimeFigureOut">
              <a:rPr lang="sk-SK" smtClean="0"/>
              <a:pPr/>
              <a:t>18. 10. 2022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5EF80-7C45-4F36-B65A-0B605059BD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5888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810101" y="11184739"/>
            <a:ext cx="9181148" cy="7717631"/>
          </a:xfrm>
        </p:spPr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620203" y="20402550"/>
            <a:ext cx="7560945" cy="92011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51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03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554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4062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257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109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960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812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Kliknite sem a upravte štýl predlohy podnadpisov.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7752-C28F-4F34-82AD-31B7B4B842C2}" type="datetimeFigureOut">
              <a:rPr lang="sk-SK" smtClean="0"/>
              <a:pPr/>
              <a:t>18. 10. 2022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B1BD-7AC5-4F62-B1F3-E12BB75C472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7752-C28F-4F34-82AD-31B7B4B842C2}" type="datetimeFigureOut">
              <a:rPr lang="sk-SK" smtClean="0"/>
              <a:pPr/>
              <a:t>18. 10. 2022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B1BD-7AC5-4F62-B1F3-E12BB75C472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24668711" y="7567615"/>
            <a:ext cx="7654707" cy="161286825"/>
          </a:xfrm>
        </p:spPr>
        <p:txBody>
          <a:bodyPr vert="eaVert"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1700838" y="7567615"/>
            <a:ext cx="22787848" cy="161286825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7752-C28F-4F34-82AD-31B7B4B842C2}" type="datetimeFigureOut">
              <a:rPr lang="sk-SK" smtClean="0"/>
              <a:pPr/>
              <a:t>18. 10. 2022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B1BD-7AC5-4F62-B1F3-E12BB75C472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7752-C28F-4F34-82AD-31B7B4B842C2}" type="datetimeFigureOut">
              <a:rPr lang="sk-SK" smtClean="0"/>
              <a:pPr/>
              <a:t>18. 10. 2022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B1BD-7AC5-4F62-B1F3-E12BB75C472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232" y="23136233"/>
            <a:ext cx="9181148" cy="7150894"/>
          </a:xfrm>
        </p:spPr>
        <p:txBody>
          <a:bodyPr anchor="t"/>
          <a:lstStyle>
            <a:lvl1pPr algn="l">
              <a:defRPr sz="16200" b="1" cap="all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53232" y="15260251"/>
            <a:ext cx="9181148" cy="7875982"/>
          </a:xfrm>
        </p:spPr>
        <p:txBody>
          <a:bodyPr anchor="b"/>
          <a:lstStyle>
            <a:lvl1pPr marL="0" indent="0">
              <a:buNone/>
              <a:defRPr sz="8100">
                <a:solidFill>
                  <a:schemeClr val="tx1">
                    <a:tint val="75000"/>
                  </a:schemeClr>
                </a:solidFill>
              </a:defRPr>
            </a:lvl1pPr>
            <a:lvl2pPr marL="1851559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2pPr>
            <a:lvl3pPr marL="3703118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3pPr>
            <a:lvl4pPr marL="5554676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4pPr>
            <a:lvl5pPr marL="7406231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5pPr>
            <a:lvl6pPr marL="9257790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6pPr>
            <a:lvl7pPr marL="11109348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7pPr>
            <a:lvl8pPr marL="12960907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8pPr>
            <a:lvl9pPr marL="14812466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7752-C28F-4F34-82AD-31B7B4B842C2}" type="datetimeFigureOut">
              <a:rPr lang="sk-SK" smtClean="0"/>
              <a:pPr/>
              <a:t>18. 10. 2022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B1BD-7AC5-4F62-B1F3-E12BB75C472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1700840" y="44105515"/>
            <a:ext cx="15221277" cy="124748925"/>
          </a:xfrm>
        </p:spPr>
        <p:txBody>
          <a:bodyPr/>
          <a:lstStyle>
            <a:lvl1pPr>
              <a:defRPr sz="11300"/>
            </a:lvl1pPr>
            <a:lvl2pPr>
              <a:defRPr sz="9700"/>
            </a:lvl2pPr>
            <a:lvl3pPr>
              <a:defRPr sz="81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17102138" y="44105515"/>
            <a:ext cx="15221278" cy="124748925"/>
          </a:xfrm>
        </p:spPr>
        <p:txBody>
          <a:bodyPr/>
          <a:lstStyle>
            <a:lvl1pPr>
              <a:defRPr sz="11300"/>
            </a:lvl1pPr>
            <a:lvl2pPr>
              <a:defRPr sz="9700"/>
            </a:lvl2pPr>
            <a:lvl3pPr>
              <a:defRPr sz="81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7752-C28F-4F34-82AD-31B7B4B842C2}" type="datetimeFigureOut">
              <a:rPr lang="sk-SK" smtClean="0"/>
              <a:pPr/>
              <a:t>18. 10. 2022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B1BD-7AC5-4F62-B1F3-E12BB75C472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40068" y="1441850"/>
            <a:ext cx="9721215" cy="6000750"/>
          </a:xfrm>
        </p:spPr>
        <p:txBody>
          <a:bodyPr/>
          <a:lstStyle>
            <a:lvl1pPr>
              <a:defRPr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40067" y="8059345"/>
            <a:ext cx="4772472" cy="3358751"/>
          </a:xfrm>
        </p:spPr>
        <p:txBody>
          <a:bodyPr anchor="b"/>
          <a:lstStyle>
            <a:lvl1pPr marL="0" indent="0">
              <a:buNone/>
              <a:defRPr sz="9700" b="1"/>
            </a:lvl1pPr>
            <a:lvl2pPr marL="1851559" indent="0">
              <a:buNone/>
              <a:defRPr sz="8100" b="1"/>
            </a:lvl2pPr>
            <a:lvl3pPr marL="3703118" indent="0">
              <a:buNone/>
              <a:defRPr sz="7300" b="1"/>
            </a:lvl3pPr>
            <a:lvl4pPr marL="5554676" indent="0">
              <a:buNone/>
              <a:defRPr sz="6500" b="1"/>
            </a:lvl4pPr>
            <a:lvl5pPr marL="7406231" indent="0">
              <a:buNone/>
              <a:defRPr sz="6500" b="1"/>
            </a:lvl5pPr>
            <a:lvl6pPr marL="9257790" indent="0">
              <a:buNone/>
              <a:defRPr sz="6500" b="1"/>
            </a:lvl6pPr>
            <a:lvl7pPr marL="11109348" indent="0">
              <a:buNone/>
              <a:defRPr sz="6500" b="1"/>
            </a:lvl7pPr>
            <a:lvl8pPr marL="12960907" indent="0">
              <a:buNone/>
              <a:defRPr sz="6500" b="1"/>
            </a:lvl8pPr>
            <a:lvl9pPr marL="14812466" indent="0">
              <a:buNone/>
              <a:defRPr sz="65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540067" y="11418094"/>
            <a:ext cx="4772472" cy="20744262"/>
          </a:xfrm>
        </p:spPr>
        <p:txBody>
          <a:bodyPr/>
          <a:lstStyle>
            <a:lvl1pPr>
              <a:defRPr sz="9700"/>
            </a:lvl1pPr>
            <a:lvl2pPr>
              <a:defRPr sz="8100"/>
            </a:lvl2pPr>
            <a:lvl3pPr>
              <a:defRPr sz="73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5486938" y="8059345"/>
            <a:ext cx="4774347" cy="3358751"/>
          </a:xfrm>
        </p:spPr>
        <p:txBody>
          <a:bodyPr anchor="b"/>
          <a:lstStyle>
            <a:lvl1pPr marL="0" indent="0">
              <a:buNone/>
              <a:defRPr sz="9700" b="1"/>
            </a:lvl1pPr>
            <a:lvl2pPr marL="1851559" indent="0">
              <a:buNone/>
              <a:defRPr sz="8100" b="1"/>
            </a:lvl2pPr>
            <a:lvl3pPr marL="3703118" indent="0">
              <a:buNone/>
              <a:defRPr sz="7300" b="1"/>
            </a:lvl3pPr>
            <a:lvl4pPr marL="5554676" indent="0">
              <a:buNone/>
              <a:defRPr sz="6500" b="1"/>
            </a:lvl4pPr>
            <a:lvl5pPr marL="7406231" indent="0">
              <a:buNone/>
              <a:defRPr sz="6500" b="1"/>
            </a:lvl5pPr>
            <a:lvl6pPr marL="9257790" indent="0">
              <a:buNone/>
              <a:defRPr sz="6500" b="1"/>
            </a:lvl6pPr>
            <a:lvl7pPr marL="11109348" indent="0">
              <a:buNone/>
              <a:defRPr sz="6500" b="1"/>
            </a:lvl7pPr>
            <a:lvl8pPr marL="12960907" indent="0">
              <a:buNone/>
              <a:defRPr sz="6500" b="1"/>
            </a:lvl8pPr>
            <a:lvl9pPr marL="14812466" indent="0">
              <a:buNone/>
              <a:defRPr sz="65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5486938" y="11418094"/>
            <a:ext cx="4774347" cy="20744262"/>
          </a:xfrm>
        </p:spPr>
        <p:txBody>
          <a:bodyPr/>
          <a:lstStyle>
            <a:lvl1pPr>
              <a:defRPr sz="9700"/>
            </a:lvl1pPr>
            <a:lvl2pPr>
              <a:defRPr sz="8100"/>
            </a:lvl2pPr>
            <a:lvl3pPr>
              <a:defRPr sz="73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7752-C28F-4F34-82AD-31B7B4B842C2}" type="datetimeFigureOut">
              <a:rPr lang="sk-SK" smtClean="0"/>
              <a:pPr/>
              <a:t>18. 10. 2022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B1BD-7AC5-4F62-B1F3-E12BB75C472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7752-C28F-4F34-82AD-31B7B4B842C2}" type="datetimeFigureOut">
              <a:rPr lang="sk-SK" smtClean="0"/>
              <a:pPr/>
              <a:t>18. 10. 2022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B1BD-7AC5-4F62-B1F3-E12BB75C472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7752-C28F-4F34-82AD-31B7B4B842C2}" type="datetimeFigureOut">
              <a:rPr lang="sk-SK" smtClean="0"/>
              <a:pPr/>
              <a:t>18. 10. 2022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B1BD-7AC5-4F62-B1F3-E12BB75C472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40069" y="1433514"/>
            <a:ext cx="3553570" cy="6100763"/>
          </a:xfrm>
        </p:spPr>
        <p:txBody>
          <a:bodyPr anchor="b"/>
          <a:lstStyle>
            <a:lvl1pPr algn="l">
              <a:defRPr sz="81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23028" y="1433523"/>
            <a:ext cx="6038255" cy="30728843"/>
          </a:xfrm>
        </p:spPr>
        <p:txBody>
          <a:bodyPr/>
          <a:lstStyle>
            <a:lvl1pPr>
              <a:defRPr sz="13000"/>
            </a:lvl1pPr>
            <a:lvl2pPr>
              <a:defRPr sz="11300"/>
            </a:lvl2pPr>
            <a:lvl3pPr>
              <a:defRPr sz="9700"/>
            </a:lvl3pPr>
            <a:lvl4pPr>
              <a:defRPr sz="8100"/>
            </a:lvl4pPr>
            <a:lvl5pPr>
              <a:defRPr sz="8100"/>
            </a:lvl5pPr>
            <a:lvl6pPr>
              <a:defRPr sz="8100"/>
            </a:lvl6pPr>
            <a:lvl7pPr>
              <a:defRPr sz="8100"/>
            </a:lvl7pPr>
            <a:lvl8pPr>
              <a:defRPr sz="8100"/>
            </a:lvl8pPr>
            <a:lvl9pPr>
              <a:defRPr sz="81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40069" y="7534285"/>
            <a:ext cx="3553570" cy="24628081"/>
          </a:xfrm>
        </p:spPr>
        <p:txBody>
          <a:bodyPr/>
          <a:lstStyle>
            <a:lvl1pPr marL="0" indent="0">
              <a:buNone/>
              <a:defRPr sz="5700"/>
            </a:lvl1pPr>
            <a:lvl2pPr marL="1851559" indent="0">
              <a:buNone/>
              <a:defRPr sz="4900"/>
            </a:lvl2pPr>
            <a:lvl3pPr marL="3703118" indent="0">
              <a:buNone/>
              <a:defRPr sz="4100"/>
            </a:lvl3pPr>
            <a:lvl4pPr marL="5554676" indent="0">
              <a:buNone/>
              <a:defRPr sz="3600"/>
            </a:lvl4pPr>
            <a:lvl5pPr marL="7406231" indent="0">
              <a:buNone/>
              <a:defRPr sz="3600"/>
            </a:lvl5pPr>
            <a:lvl6pPr marL="9257790" indent="0">
              <a:buNone/>
              <a:defRPr sz="3600"/>
            </a:lvl6pPr>
            <a:lvl7pPr marL="11109348" indent="0">
              <a:buNone/>
              <a:defRPr sz="3600"/>
            </a:lvl7pPr>
            <a:lvl8pPr marL="12960907" indent="0">
              <a:buNone/>
              <a:defRPr sz="3600"/>
            </a:lvl8pPr>
            <a:lvl9pPr marL="14812466" indent="0">
              <a:buNone/>
              <a:defRPr sz="36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7752-C28F-4F34-82AD-31B7B4B842C2}" type="datetimeFigureOut">
              <a:rPr lang="sk-SK" smtClean="0"/>
              <a:pPr/>
              <a:t>18. 10. 2022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B1BD-7AC5-4F62-B1F3-E12BB75C472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17140" y="25203152"/>
            <a:ext cx="6480810" cy="2975375"/>
          </a:xfrm>
        </p:spPr>
        <p:txBody>
          <a:bodyPr anchor="b"/>
          <a:lstStyle>
            <a:lvl1pPr algn="l">
              <a:defRPr sz="81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117140" y="3217069"/>
            <a:ext cx="6480810" cy="21602700"/>
          </a:xfrm>
        </p:spPr>
        <p:txBody>
          <a:bodyPr/>
          <a:lstStyle>
            <a:lvl1pPr marL="0" indent="0">
              <a:buNone/>
              <a:defRPr sz="13000"/>
            </a:lvl1pPr>
            <a:lvl2pPr marL="1851559" indent="0">
              <a:buNone/>
              <a:defRPr sz="11300"/>
            </a:lvl2pPr>
            <a:lvl3pPr marL="3703118" indent="0">
              <a:buNone/>
              <a:defRPr sz="9700"/>
            </a:lvl3pPr>
            <a:lvl4pPr marL="5554676" indent="0">
              <a:buNone/>
              <a:defRPr sz="8100"/>
            </a:lvl4pPr>
            <a:lvl5pPr marL="7406231" indent="0">
              <a:buNone/>
              <a:defRPr sz="8100"/>
            </a:lvl5pPr>
            <a:lvl6pPr marL="9257790" indent="0">
              <a:buNone/>
              <a:defRPr sz="8100"/>
            </a:lvl6pPr>
            <a:lvl7pPr marL="11109348" indent="0">
              <a:buNone/>
              <a:defRPr sz="8100"/>
            </a:lvl7pPr>
            <a:lvl8pPr marL="12960907" indent="0">
              <a:buNone/>
              <a:defRPr sz="8100"/>
            </a:lvl8pPr>
            <a:lvl9pPr marL="14812466" indent="0">
              <a:buNone/>
              <a:defRPr sz="81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2117140" y="28178524"/>
            <a:ext cx="6480810" cy="4225526"/>
          </a:xfrm>
        </p:spPr>
        <p:txBody>
          <a:bodyPr/>
          <a:lstStyle>
            <a:lvl1pPr marL="0" indent="0">
              <a:buNone/>
              <a:defRPr sz="5700"/>
            </a:lvl1pPr>
            <a:lvl2pPr marL="1851559" indent="0">
              <a:buNone/>
              <a:defRPr sz="4900"/>
            </a:lvl2pPr>
            <a:lvl3pPr marL="3703118" indent="0">
              <a:buNone/>
              <a:defRPr sz="4100"/>
            </a:lvl3pPr>
            <a:lvl4pPr marL="5554676" indent="0">
              <a:buNone/>
              <a:defRPr sz="3600"/>
            </a:lvl4pPr>
            <a:lvl5pPr marL="7406231" indent="0">
              <a:buNone/>
              <a:defRPr sz="3600"/>
            </a:lvl5pPr>
            <a:lvl6pPr marL="9257790" indent="0">
              <a:buNone/>
              <a:defRPr sz="3600"/>
            </a:lvl6pPr>
            <a:lvl7pPr marL="11109348" indent="0">
              <a:buNone/>
              <a:defRPr sz="3600"/>
            </a:lvl7pPr>
            <a:lvl8pPr marL="12960907" indent="0">
              <a:buNone/>
              <a:defRPr sz="3600"/>
            </a:lvl8pPr>
            <a:lvl9pPr marL="14812466" indent="0">
              <a:buNone/>
              <a:defRPr sz="36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7752-C28F-4F34-82AD-31B7B4B842C2}" type="datetimeFigureOut">
              <a:rPr lang="sk-SK" smtClean="0"/>
              <a:pPr/>
              <a:t>18. 10. 2022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B1BD-7AC5-4F62-B1F3-E12BB75C472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540068" y="1441850"/>
            <a:ext cx="9721215" cy="6000750"/>
          </a:xfrm>
          <a:prstGeom prst="rect">
            <a:avLst/>
          </a:prstGeom>
        </p:spPr>
        <p:txBody>
          <a:bodyPr vert="horz" lIns="370312" tIns="185154" rIns="370312" bIns="185154" rtlCol="0" anchor="ctr">
            <a:normAutofit/>
          </a:bodyPr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40068" y="8401058"/>
            <a:ext cx="9721215" cy="23761306"/>
          </a:xfrm>
          <a:prstGeom prst="rect">
            <a:avLst/>
          </a:prstGeom>
        </p:spPr>
        <p:txBody>
          <a:bodyPr vert="horz" lIns="370312" tIns="185154" rIns="370312" bIns="185154" rtlCol="0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540067" y="33370840"/>
            <a:ext cx="2520315" cy="1916906"/>
          </a:xfrm>
          <a:prstGeom prst="rect">
            <a:avLst/>
          </a:prstGeom>
        </p:spPr>
        <p:txBody>
          <a:bodyPr vert="horz" lIns="370312" tIns="185154" rIns="370312" bIns="185154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07752-C28F-4F34-82AD-31B7B4B842C2}" type="datetimeFigureOut">
              <a:rPr lang="sk-SK" smtClean="0"/>
              <a:pPr/>
              <a:t>18. 10. 2022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690461" y="33370840"/>
            <a:ext cx="3420428" cy="1916906"/>
          </a:xfrm>
          <a:prstGeom prst="rect">
            <a:avLst/>
          </a:prstGeom>
        </p:spPr>
        <p:txBody>
          <a:bodyPr vert="horz" lIns="370312" tIns="185154" rIns="370312" bIns="185154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7740968" y="33370840"/>
            <a:ext cx="2520315" cy="1916906"/>
          </a:xfrm>
          <a:prstGeom prst="rect">
            <a:avLst/>
          </a:prstGeom>
        </p:spPr>
        <p:txBody>
          <a:bodyPr vert="horz" lIns="370312" tIns="185154" rIns="370312" bIns="185154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5B1BD-7AC5-4F62-B1F3-E12BB75C4729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3703118" rtl="0" eaLnBrk="1" latinLnBrk="0" hangingPunct="1">
        <a:spcBef>
          <a:spcPct val="0"/>
        </a:spcBef>
        <a:buNone/>
        <a:defRPr sz="1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88668" indent="-1388668" algn="l" defTabSz="3703118" rtl="0" eaLnBrk="1" latinLnBrk="0" hangingPunct="1">
        <a:spcBef>
          <a:spcPct val="20000"/>
        </a:spcBef>
        <a:buFont typeface="Arial" pitchFamily="34" charset="0"/>
        <a:buChar char="•"/>
        <a:defRPr sz="13000" kern="1200">
          <a:solidFill>
            <a:schemeClr val="tx1"/>
          </a:solidFill>
          <a:latin typeface="+mn-lt"/>
          <a:ea typeface="+mn-ea"/>
          <a:cs typeface="+mn-cs"/>
        </a:defRPr>
      </a:lvl1pPr>
      <a:lvl2pPr marL="3008781" indent="-1157223" algn="l" defTabSz="3703118" rtl="0" eaLnBrk="1" latinLnBrk="0" hangingPunct="1">
        <a:spcBef>
          <a:spcPct val="20000"/>
        </a:spcBef>
        <a:buFont typeface="Arial" pitchFamily="34" charset="0"/>
        <a:buChar char="–"/>
        <a:defRPr sz="11300" kern="1200">
          <a:solidFill>
            <a:schemeClr val="tx1"/>
          </a:solidFill>
          <a:latin typeface="+mn-lt"/>
          <a:ea typeface="+mn-ea"/>
          <a:cs typeface="+mn-cs"/>
        </a:defRPr>
      </a:lvl2pPr>
      <a:lvl3pPr marL="4628895" indent="-925777" algn="l" defTabSz="3703118" rtl="0" eaLnBrk="1" latinLnBrk="0" hangingPunct="1">
        <a:spcBef>
          <a:spcPct val="20000"/>
        </a:spcBef>
        <a:buFont typeface="Arial" pitchFamily="34" charset="0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454" indent="-925777" algn="l" defTabSz="3703118" rtl="0" eaLnBrk="1" latinLnBrk="0" hangingPunct="1">
        <a:spcBef>
          <a:spcPct val="20000"/>
        </a:spcBef>
        <a:buFont typeface="Arial" pitchFamily="34" charset="0"/>
        <a:buChar char="–"/>
        <a:defRPr sz="8100" kern="1200">
          <a:solidFill>
            <a:schemeClr val="tx1"/>
          </a:solidFill>
          <a:latin typeface="+mn-lt"/>
          <a:ea typeface="+mn-ea"/>
          <a:cs typeface="+mn-cs"/>
        </a:defRPr>
      </a:lvl4pPr>
      <a:lvl5pPr marL="8332012" indent="-925777" algn="l" defTabSz="3703118" rtl="0" eaLnBrk="1" latinLnBrk="0" hangingPunct="1">
        <a:spcBef>
          <a:spcPct val="20000"/>
        </a:spcBef>
        <a:buFont typeface="Arial" pitchFamily="34" charset="0"/>
        <a:buChar char="»"/>
        <a:defRPr sz="8100" kern="1200">
          <a:solidFill>
            <a:schemeClr val="tx1"/>
          </a:solidFill>
          <a:latin typeface="+mn-lt"/>
          <a:ea typeface="+mn-ea"/>
          <a:cs typeface="+mn-cs"/>
        </a:defRPr>
      </a:lvl5pPr>
      <a:lvl6pPr marL="10183571" indent="-925777" algn="l" defTabSz="3703118" rtl="0" eaLnBrk="1" latinLnBrk="0" hangingPunct="1">
        <a:spcBef>
          <a:spcPct val="20000"/>
        </a:spcBef>
        <a:buFont typeface="Arial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6pPr>
      <a:lvl7pPr marL="12035130" indent="-925777" algn="l" defTabSz="3703118" rtl="0" eaLnBrk="1" latinLnBrk="0" hangingPunct="1">
        <a:spcBef>
          <a:spcPct val="20000"/>
        </a:spcBef>
        <a:buFont typeface="Arial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7pPr>
      <a:lvl8pPr marL="13886685" indent="-925777" algn="l" defTabSz="3703118" rtl="0" eaLnBrk="1" latinLnBrk="0" hangingPunct="1">
        <a:spcBef>
          <a:spcPct val="20000"/>
        </a:spcBef>
        <a:buFont typeface="Arial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8pPr>
      <a:lvl9pPr marL="15738243" indent="-925777" algn="l" defTabSz="3703118" rtl="0" eaLnBrk="1" latinLnBrk="0" hangingPunct="1">
        <a:spcBef>
          <a:spcPct val="20000"/>
        </a:spcBef>
        <a:buFont typeface="Arial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3703118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851559" algn="l" defTabSz="3703118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2pPr>
      <a:lvl3pPr marL="3703118" algn="l" defTabSz="3703118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3pPr>
      <a:lvl4pPr marL="5554676" algn="l" defTabSz="3703118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4pPr>
      <a:lvl5pPr marL="7406231" algn="l" defTabSz="3703118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5pPr>
      <a:lvl6pPr marL="9257790" algn="l" defTabSz="3703118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6pPr>
      <a:lvl7pPr marL="11109348" algn="l" defTabSz="3703118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7pPr>
      <a:lvl8pPr marL="12960907" algn="l" defTabSz="3703118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8pPr>
      <a:lvl9pPr marL="14812466" algn="l" defTabSz="3703118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5000" r="-7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1050593" y="16779425"/>
            <a:ext cx="9135917" cy="56794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 rotWithShape="1">
          <a:blip r:embed="rId3"/>
          <a:srcRect l="31494" t="31289" r="14562" b="7798"/>
          <a:stretch/>
        </p:blipFill>
        <p:spPr>
          <a:xfrm>
            <a:off x="1322582" y="882249"/>
            <a:ext cx="8064897" cy="4928199"/>
          </a:xfrm>
          <a:prstGeom prst="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4"/>
          <a:srcRect l="33974" t="29010" r="9838" b="8526"/>
          <a:stretch/>
        </p:blipFill>
        <p:spPr>
          <a:xfrm>
            <a:off x="818527" y="5983495"/>
            <a:ext cx="9073008" cy="5458183"/>
          </a:xfrm>
          <a:prstGeom prst="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</p:pic>
      <p:graphicFrame>
        <p:nvGraphicFramePr>
          <p:cNvPr id="2" name="Tabuľk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444401"/>
              </p:ext>
            </p:extLst>
          </p:nvPr>
        </p:nvGraphicFramePr>
        <p:xfrm>
          <a:off x="261600" y="23183653"/>
          <a:ext cx="10382609" cy="38655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56100">
                  <a:extLst>
                    <a:ext uri="{9D8B030D-6E8A-4147-A177-3AD203B41FA5}">
                      <a16:colId xmlns:a16="http://schemas.microsoft.com/office/drawing/2014/main" val="3100037791"/>
                    </a:ext>
                  </a:extLst>
                </a:gridCol>
                <a:gridCol w="1367264">
                  <a:extLst>
                    <a:ext uri="{9D8B030D-6E8A-4147-A177-3AD203B41FA5}">
                      <a16:colId xmlns:a16="http://schemas.microsoft.com/office/drawing/2014/main" val="285103145"/>
                    </a:ext>
                  </a:extLst>
                </a:gridCol>
                <a:gridCol w="1367264">
                  <a:extLst>
                    <a:ext uri="{9D8B030D-6E8A-4147-A177-3AD203B41FA5}">
                      <a16:colId xmlns:a16="http://schemas.microsoft.com/office/drawing/2014/main" val="182389809"/>
                    </a:ext>
                  </a:extLst>
                </a:gridCol>
                <a:gridCol w="1367264">
                  <a:extLst>
                    <a:ext uri="{9D8B030D-6E8A-4147-A177-3AD203B41FA5}">
                      <a16:colId xmlns:a16="http://schemas.microsoft.com/office/drawing/2014/main" val="1700393819"/>
                    </a:ext>
                  </a:extLst>
                </a:gridCol>
                <a:gridCol w="1484870">
                  <a:extLst>
                    <a:ext uri="{9D8B030D-6E8A-4147-A177-3AD203B41FA5}">
                      <a16:colId xmlns:a16="http://schemas.microsoft.com/office/drawing/2014/main" val="371201139"/>
                    </a:ext>
                  </a:extLst>
                </a:gridCol>
                <a:gridCol w="1494075">
                  <a:extLst>
                    <a:ext uri="{9D8B030D-6E8A-4147-A177-3AD203B41FA5}">
                      <a16:colId xmlns:a16="http://schemas.microsoft.com/office/drawing/2014/main" val="577085498"/>
                    </a:ext>
                  </a:extLst>
                </a:gridCol>
                <a:gridCol w="1745772">
                  <a:extLst>
                    <a:ext uri="{9D8B030D-6E8A-4147-A177-3AD203B41FA5}">
                      <a16:colId xmlns:a16="http://schemas.microsoft.com/office/drawing/2014/main" val="4069613672"/>
                    </a:ext>
                  </a:extLst>
                </a:gridCol>
              </a:tblGrid>
              <a:tr h="286634"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 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Prítoky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226695"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       Priehrada Ružín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Maximálna prípustná koncentrácia</a:t>
                      </a:r>
                    </a:p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(mg/l)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5531671"/>
                  </a:ext>
                </a:extLst>
              </a:tr>
              <a:tr h="819826"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Ukazovateľ kvality vody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Hnilec</a:t>
                      </a:r>
                    </a:p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(mg/l)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Hornád</a:t>
                      </a:r>
                    </a:p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(mg/l)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Opátka</a:t>
                      </a:r>
                    </a:p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(mg/l)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Počkaj </a:t>
                      </a:r>
                      <a:r>
                        <a:rPr lang="sk-SK" sz="1200" dirty="0" err="1" smtClean="0">
                          <a:effectLst/>
                        </a:rPr>
                        <a:t>Beach</a:t>
                      </a:r>
                      <a:r>
                        <a:rPr lang="sk-SK" sz="1200" dirty="0" smtClean="0">
                          <a:effectLst/>
                        </a:rPr>
                        <a:t> </a:t>
                      </a:r>
                      <a:endParaRPr lang="sk-SK" sz="1200" dirty="0">
                        <a:effectLst/>
                      </a:endParaRPr>
                    </a:p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(mg/l)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Husia pláž</a:t>
                      </a:r>
                    </a:p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(mg/l)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12781"/>
                  </a:ext>
                </a:extLst>
              </a:tr>
              <a:tr h="683134"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000" dirty="0">
                          <a:effectLst/>
                        </a:rPr>
                        <a:t>Chemická spotreba kyslíka </a:t>
                      </a:r>
                      <a:r>
                        <a:rPr lang="sk-SK" sz="1000" dirty="0" err="1">
                          <a:effectLst/>
                        </a:rPr>
                        <a:t>dichrómanom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25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rgbClr val="FF0000"/>
                          </a:solidFill>
                          <a:effectLst/>
                        </a:rPr>
                        <a:t>44,5</a:t>
                      </a:r>
                      <a:endParaRPr lang="sk-SK" sz="1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rgbClr val="FF0000"/>
                          </a:solidFill>
                          <a:effectLst/>
                        </a:rPr>
                        <a:t>174</a:t>
                      </a:r>
                      <a:endParaRPr lang="sk-SK" sz="1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rgbClr val="FF0000"/>
                          </a:solidFill>
                          <a:effectLst/>
                        </a:rPr>
                        <a:t>117</a:t>
                      </a:r>
                      <a:endParaRPr lang="sk-SK" sz="1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rgbClr val="FF0000"/>
                          </a:solidFill>
                          <a:effectLst/>
                        </a:rPr>
                        <a:t>39,4</a:t>
                      </a:r>
                      <a:endParaRPr lang="sk-SK" sz="1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35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63475167"/>
                  </a:ext>
                </a:extLst>
              </a:tr>
              <a:tr h="447005"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000" dirty="0" err="1">
                          <a:effectLst/>
                        </a:rPr>
                        <a:t>Dusitanový</a:t>
                      </a:r>
                      <a:r>
                        <a:rPr lang="sk-SK" sz="1000" dirty="0">
                          <a:effectLst/>
                        </a:rPr>
                        <a:t> dusík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rgbClr val="FF0000"/>
                          </a:solidFill>
                          <a:effectLst/>
                        </a:rPr>
                        <a:t>0,05</a:t>
                      </a:r>
                      <a:endParaRPr lang="sk-SK" sz="1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rgbClr val="FF0000"/>
                          </a:solidFill>
                          <a:effectLst/>
                        </a:rPr>
                        <a:t>0,05</a:t>
                      </a:r>
                      <a:endParaRPr lang="sk-SK" sz="1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rgbClr val="FF0000"/>
                          </a:solidFill>
                          <a:effectLst/>
                        </a:rPr>
                        <a:t>0,04</a:t>
                      </a:r>
                      <a:endParaRPr lang="sk-SK" sz="1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rgbClr val="FF0000"/>
                          </a:solidFill>
                          <a:effectLst/>
                        </a:rPr>
                        <a:t>0,14</a:t>
                      </a:r>
                      <a:endParaRPr lang="sk-SK" sz="1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rgbClr val="FF0000"/>
                          </a:solidFill>
                          <a:effectLst/>
                        </a:rPr>
                        <a:t>0,07</a:t>
                      </a:r>
                      <a:endParaRPr lang="sk-SK" sz="1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0,02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84921430"/>
                  </a:ext>
                </a:extLst>
              </a:tr>
              <a:tr h="447005"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Dusičnanový dusík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3,19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3,61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0,79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6,02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3,40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5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99886531"/>
                  </a:ext>
                </a:extLst>
              </a:tr>
              <a:tr h="337402"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000" dirty="0">
                          <a:effectLst/>
                        </a:rPr>
                        <a:t>Celkový dusík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rgbClr val="FF0000"/>
                          </a:solidFill>
                          <a:effectLst/>
                        </a:rPr>
                        <a:t>9,39</a:t>
                      </a:r>
                      <a:endParaRPr lang="sk-SK" sz="1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8,62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22,1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rgbClr val="FF0000"/>
                          </a:solidFill>
                          <a:effectLst/>
                        </a:rPr>
                        <a:t>9,33</a:t>
                      </a:r>
                      <a:endParaRPr lang="sk-SK" sz="1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6,97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9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45963445"/>
                  </a:ext>
                </a:extLst>
              </a:tr>
              <a:tr h="337402"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000" dirty="0">
                          <a:effectLst/>
                        </a:rPr>
                        <a:t>Fosforečnany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0,055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0,882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1,23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0,031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0,065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-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02418148"/>
                  </a:ext>
                </a:extLst>
              </a:tr>
              <a:tr h="447005"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000" dirty="0" smtClean="0">
                          <a:effectLst/>
                        </a:rPr>
                        <a:t>Fosfor celkový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0,221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0,235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rgbClr val="FF0000"/>
                          </a:solidFill>
                          <a:effectLst/>
                        </a:rPr>
                        <a:t>1,86</a:t>
                      </a:r>
                      <a:endParaRPr lang="sk-SK" sz="1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0,517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rgbClr val="FF0000"/>
                          </a:solidFill>
                          <a:effectLst/>
                        </a:rPr>
                        <a:t>0,544</a:t>
                      </a:r>
                      <a:endParaRPr lang="sk-SK" sz="1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0,4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30629839"/>
                  </a:ext>
                </a:extLst>
              </a:tr>
            </a:tbl>
          </a:graphicData>
        </a:graphic>
      </p:graphicFrame>
      <p:graphicFrame>
        <p:nvGraphicFramePr>
          <p:cNvPr id="5" name="Tabuľ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073935"/>
              </p:ext>
            </p:extLst>
          </p:nvPr>
        </p:nvGraphicFramePr>
        <p:xfrm>
          <a:off x="119830" y="27199754"/>
          <a:ext cx="10600578" cy="45220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4820">
                  <a:extLst>
                    <a:ext uri="{9D8B030D-6E8A-4147-A177-3AD203B41FA5}">
                      <a16:colId xmlns:a16="http://schemas.microsoft.com/office/drawing/2014/main" val="2915680112"/>
                    </a:ext>
                  </a:extLst>
                </a:gridCol>
                <a:gridCol w="1452019">
                  <a:extLst>
                    <a:ext uri="{9D8B030D-6E8A-4147-A177-3AD203B41FA5}">
                      <a16:colId xmlns:a16="http://schemas.microsoft.com/office/drawing/2014/main" val="3538576899"/>
                    </a:ext>
                  </a:extLst>
                </a:gridCol>
                <a:gridCol w="1394934">
                  <a:extLst>
                    <a:ext uri="{9D8B030D-6E8A-4147-A177-3AD203B41FA5}">
                      <a16:colId xmlns:a16="http://schemas.microsoft.com/office/drawing/2014/main" val="1604852546"/>
                    </a:ext>
                  </a:extLst>
                </a:gridCol>
                <a:gridCol w="1541768">
                  <a:extLst>
                    <a:ext uri="{9D8B030D-6E8A-4147-A177-3AD203B41FA5}">
                      <a16:colId xmlns:a16="http://schemas.microsoft.com/office/drawing/2014/main" val="117197132"/>
                    </a:ext>
                  </a:extLst>
                </a:gridCol>
                <a:gridCol w="1468350">
                  <a:extLst>
                    <a:ext uri="{9D8B030D-6E8A-4147-A177-3AD203B41FA5}">
                      <a16:colId xmlns:a16="http://schemas.microsoft.com/office/drawing/2014/main" val="1471364454"/>
                    </a:ext>
                  </a:extLst>
                </a:gridCol>
                <a:gridCol w="1394934">
                  <a:extLst>
                    <a:ext uri="{9D8B030D-6E8A-4147-A177-3AD203B41FA5}">
                      <a16:colId xmlns:a16="http://schemas.microsoft.com/office/drawing/2014/main" val="1630295567"/>
                    </a:ext>
                  </a:extLst>
                </a:gridCol>
                <a:gridCol w="1213753">
                  <a:extLst>
                    <a:ext uri="{9D8B030D-6E8A-4147-A177-3AD203B41FA5}">
                      <a16:colId xmlns:a16="http://schemas.microsoft.com/office/drawing/2014/main" val="2991382925"/>
                    </a:ext>
                  </a:extLst>
                </a:gridCol>
              </a:tblGrid>
              <a:tr h="320206"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 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Prítoky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226695"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       Priehrada Ružín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Maximálna </a:t>
                      </a:r>
                      <a:r>
                        <a:rPr lang="sk-SK" sz="1200" dirty="0" smtClean="0">
                          <a:effectLst/>
                        </a:rPr>
                        <a:t>prípustná koncentrácia(mg/l</a:t>
                      </a:r>
                      <a:r>
                        <a:rPr lang="sk-SK" sz="1200" dirty="0">
                          <a:effectLst/>
                        </a:rPr>
                        <a:t>)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7788116"/>
                  </a:ext>
                </a:extLst>
              </a:tr>
              <a:tr h="949628"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Ukazovateľ kvality vody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Hnilec</a:t>
                      </a:r>
                    </a:p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(mg/l)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Hornád</a:t>
                      </a:r>
                    </a:p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(mg/l)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Opátka</a:t>
                      </a:r>
                    </a:p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(mg/l)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Počkaj </a:t>
                      </a:r>
                      <a:r>
                        <a:rPr lang="sk-SK" sz="1200" dirty="0" err="1">
                          <a:effectLst/>
                        </a:rPr>
                        <a:t>Beach</a:t>
                      </a:r>
                      <a:endParaRPr lang="sk-SK" sz="1200" dirty="0">
                        <a:effectLst/>
                      </a:endParaRPr>
                    </a:p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(mg/l)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Husia pláž</a:t>
                      </a:r>
                    </a:p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(mg/l)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343342"/>
                  </a:ext>
                </a:extLst>
              </a:tr>
              <a:tr h="411066">
                <a:tc>
                  <a:txBody>
                    <a:bodyPr/>
                    <a:lstStyle/>
                    <a:p>
                      <a:pPr marL="226695"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 smtClean="0">
                          <a:effectLst/>
                        </a:rPr>
                        <a:t> pH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7,22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7,74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7,37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7,80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7,78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6 – 8,5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42690552"/>
                  </a:ext>
                </a:extLst>
              </a:tr>
              <a:tr h="499361">
                <a:tc>
                  <a:txBody>
                    <a:bodyPr/>
                    <a:lstStyle/>
                    <a:p>
                      <a:pPr marL="226695"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Chemická spotreba </a:t>
                      </a:r>
                      <a:r>
                        <a:rPr lang="sk-SK" sz="1200" dirty="0" smtClean="0">
                          <a:effectLst/>
                        </a:rPr>
                        <a:t>   kyslíka </a:t>
                      </a:r>
                      <a:r>
                        <a:rPr lang="sk-SK" sz="1200" dirty="0" err="1">
                          <a:effectLst/>
                        </a:rPr>
                        <a:t>dichrómanom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21,6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15,7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rgbClr val="FF0000"/>
                          </a:solidFill>
                          <a:effectLst/>
                        </a:rPr>
                        <a:t>420</a:t>
                      </a:r>
                      <a:endParaRPr lang="sk-SK" sz="1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22,1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rgbClr val="FF0000"/>
                          </a:solidFill>
                          <a:effectLst/>
                        </a:rPr>
                        <a:t>60,4</a:t>
                      </a:r>
                      <a:endParaRPr lang="sk-SK" sz="1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35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25536903"/>
                  </a:ext>
                </a:extLst>
              </a:tr>
              <a:tr h="355047">
                <a:tc>
                  <a:txBody>
                    <a:bodyPr/>
                    <a:lstStyle/>
                    <a:p>
                      <a:pPr marL="226695"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Amoniakálny dusík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0,94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0,70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0,55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0,79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rgbClr val="FF0000"/>
                          </a:solidFill>
                          <a:effectLst/>
                        </a:rPr>
                        <a:t>4,13</a:t>
                      </a:r>
                      <a:endParaRPr lang="sk-SK" sz="1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1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36309345"/>
                  </a:ext>
                </a:extLst>
              </a:tr>
              <a:tr h="355047">
                <a:tc>
                  <a:txBody>
                    <a:bodyPr/>
                    <a:lstStyle/>
                    <a:p>
                      <a:pPr marL="226695"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 err="1">
                          <a:effectLst/>
                        </a:rPr>
                        <a:t>Dusitanový</a:t>
                      </a:r>
                      <a:r>
                        <a:rPr lang="sk-SK" sz="1200" dirty="0">
                          <a:effectLst/>
                        </a:rPr>
                        <a:t> dusík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rgbClr val="FF0000"/>
                          </a:solidFill>
                          <a:effectLst/>
                        </a:rPr>
                        <a:t>0,063</a:t>
                      </a:r>
                      <a:endParaRPr lang="sk-SK" sz="1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rgbClr val="FF0000"/>
                          </a:solidFill>
                          <a:effectLst/>
                        </a:rPr>
                        <a:t>0,051</a:t>
                      </a:r>
                      <a:endParaRPr lang="sk-SK" sz="1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rgbClr val="FF0000"/>
                          </a:solidFill>
                          <a:effectLst/>
                        </a:rPr>
                        <a:t>0,055</a:t>
                      </a:r>
                      <a:endParaRPr lang="sk-SK" sz="1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rgbClr val="FF0000"/>
                          </a:solidFill>
                          <a:effectLst/>
                        </a:rPr>
                        <a:t>0,059</a:t>
                      </a:r>
                      <a:endParaRPr lang="sk-SK" sz="1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rgbClr val="FF0000"/>
                          </a:solidFill>
                          <a:effectLst/>
                        </a:rPr>
                        <a:t>0,094</a:t>
                      </a:r>
                      <a:endParaRPr lang="sk-SK" sz="1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0,02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78988287"/>
                  </a:ext>
                </a:extLst>
              </a:tr>
              <a:tr h="355047">
                <a:tc>
                  <a:txBody>
                    <a:bodyPr/>
                    <a:lstStyle/>
                    <a:p>
                      <a:pPr marL="226695"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Dusičnanový dusík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3,79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1,91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4,39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3,86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1,08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5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13796230"/>
                  </a:ext>
                </a:extLst>
              </a:tr>
              <a:tr h="355047">
                <a:tc>
                  <a:txBody>
                    <a:bodyPr/>
                    <a:lstStyle/>
                    <a:p>
                      <a:pPr marL="226695"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Fosforečnany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0,033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0,025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0,048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0,266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0,041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-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83415164"/>
                  </a:ext>
                </a:extLst>
              </a:tr>
            </a:tbl>
          </a:graphicData>
        </a:graphic>
      </p:graphicFrame>
      <p:sp>
        <p:nvSpPr>
          <p:cNvPr id="9" name="Obdĺžnik 8"/>
          <p:cNvSpPr/>
          <p:nvPr/>
        </p:nvSpPr>
        <p:spPr>
          <a:xfrm>
            <a:off x="161451" y="251524"/>
            <a:ext cx="10529814" cy="6036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Tabuľka 1,2  </a:t>
            </a:r>
            <a:r>
              <a:rPr lang="sk-SK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Výsledky základných analýz vzoriek vody odobraných v novembri 2021</a:t>
            </a:r>
            <a:endParaRPr lang="sk-SK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 rotWithShape="1">
          <a:blip r:embed="rId5"/>
          <a:srcRect l="35431" t="40824" r="3538" b="12893"/>
          <a:stretch/>
        </p:blipFill>
        <p:spPr>
          <a:xfrm>
            <a:off x="536780" y="12224245"/>
            <a:ext cx="9636502" cy="3954721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</a:ln>
        </p:spPr>
      </p:pic>
      <p:sp>
        <p:nvSpPr>
          <p:cNvPr id="12" name="Obdĺžnik 11"/>
          <p:cNvSpPr/>
          <p:nvPr/>
        </p:nvSpPr>
        <p:spPr>
          <a:xfrm>
            <a:off x="161451" y="11582203"/>
            <a:ext cx="10387161" cy="6036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Tabuľka 3 </a:t>
            </a:r>
            <a:r>
              <a:rPr lang="sk-SK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Výsledky analýz výluhu sedimentov odobraných z </a:t>
            </a:r>
            <a:r>
              <a:rPr lang="sk-SK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VN </a:t>
            </a:r>
            <a:r>
              <a:rPr lang="sk-SK" sz="2000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Ružín</a:t>
            </a:r>
            <a:r>
              <a:rPr lang="sk-SK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- 11/2021</a:t>
            </a:r>
            <a:endParaRPr lang="sk-SK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13" name="Obrázok 12">
            <a:extLst>
              <a:ext uri="{FF2B5EF4-FFF2-40B4-BE49-F238E27FC236}">
                <a16:creationId xmlns:a16="http://schemas.microsoft.com/office/drawing/2014/main" id="{AC42647F-0ABB-42A1-AB63-D1AF3C6CCA3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915"/>
          <a:stretch/>
        </p:blipFill>
        <p:spPr>
          <a:xfrm>
            <a:off x="1050592" y="16779425"/>
            <a:ext cx="9135918" cy="5679461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</a:ln>
        </p:spPr>
      </p:pic>
      <p:sp>
        <p:nvSpPr>
          <p:cNvPr id="15" name="Obdĺžnik 14"/>
          <p:cNvSpPr/>
          <p:nvPr/>
        </p:nvSpPr>
        <p:spPr>
          <a:xfrm>
            <a:off x="161451" y="16087481"/>
            <a:ext cx="10464054" cy="9509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Tabuľka 4 </a:t>
            </a:r>
            <a:r>
              <a:rPr lang="sk-SK" sz="18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Hodnoty </a:t>
            </a:r>
            <a:r>
              <a:rPr lang="sk-SK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koncentrácií ťažkých kovov vo vzorkách vôd stanovovaných atómovou </a:t>
            </a:r>
          </a:p>
          <a:p>
            <a:pPr algn="ctr"/>
            <a:r>
              <a:rPr lang="sk-SK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absorpčnou </a:t>
            </a:r>
            <a:r>
              <a:rPr lang="sk-SK" sz="18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spektrometriou</a:t>
            </a:r>
            <a:r>
              <a:rPr lang="sk-SK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 a prietokovou rozpúšťacou </a:t>
            </a:r>
            <a:r>
              <a:rPr lang="sk-SK" sz="18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chronopotenciometriou</a:t>
            </a:r>
            <a:r>
              <a:rPr lang="sk-SK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 (označené *)</a:t>
            </a:r>
          </a:p>
          <a:p>
            <a:pPr algn="ctr"/>
            <a:endParaRPr lang="sk-SK" sz="16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7" name="Obdĺžnik 16"/>
          <p:cNvSpPr/>
          <p:nvPr/>
        </p:nvSpPr>
        <p:spPr>
          <a:xfrm>
            <a:off x="261599" y="22376215"/>
            <a:ext cx="10361973" cy="74496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Tabuľka 5 </a:t>
            </a:r>
            <a:r>
              <a:rPr lang="sk-SK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Výsledky základných analýz vzoriek vody odobraných v septembri a októbri 2022</a:t>
            </a:r>
            <a:endParaRPr lang="sk-SK" sz="1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4" name="Obdĺžnik: zaoblené rohy 21">
            <a:extLst>
              <a:ext uri="{FF2B5EF4-FFF2-40B4-BE49-F238E27FC236}">
                <a16:creationId xmlns:a16="http://schemas.microsoft.com/office/drawing/2014/main" id="{6B90144C-9A89-4E99-959F-83F6F884EE42}"/>
              </a:ext>
            </a:extLst>
          </p:cNvPr>
          <p:cNvSpPr/>
          <p:nvPr/>
        </p:nvSpPr>
        <p:spPr>
          <a:xfrm>
            <a:off x="119830" y="31734109"/>
            <a:ext cx="10585970" cy="4210810"/>
          </a:xfrm>
          <a:prstGeom prst="roundRect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sk-SK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sz="3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sz="4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sz="4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sz="3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sz="3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sz="3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sk-SK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Záver</a:t>
            </a:r>
          </a:p>
          <a:p>
            <a:pPr algn="just"/>
            <a:r>
              <a:rPr lang="sk-SK" sz="1700" dirty="0">
                <a:solidFill>
                  <a:schemeClr val="tx1"/>
                </a:solidFill>
                <a:latin typeface="Comic Sans MS" panose="030F0702030302020204" pitchFamily="66" charset="0"/>
              </a:rPr>
              <a:t>Zálohovanie plastových obalov a plechoviek zmiernilo znečisťovanie VN </a:t>
            </a:r>
            <a:r>
              <a:rPr lang="sk-SK" sz="17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Ružín</a:t>
            </a:r>
            <a:r>
              <a:rPr lang="sk-SK" sz="1700" dirty="0">
                <a:solidFill>
                  <a:schemeClr val="tx1"/>
                </a:solidFill>
                <a:latin typeface="Comic Sans MS" panose="030F0702030302020204" pitchFamily="66" charset="0"/>
              </a:rPr>
              <a:t>, no nevyriešilo problém </a:t>
            </a:r>
            <a:r>
              <a:rPr lang="sk-SK" sz="17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priplavovaného</a:t>
            </a:r>
            <a:r>
              <a:rPr lang="sk-SK" sz="1700" dirty="0">
                <a:solidFill>
                  <a:schemeClr val="tx1"/>
                </a:solidFill>
                <a:latin typeface="Comic Sans MS" panose="030F0702030302020204" pitchFamily="66" charset="0"/>
              </a:rPr>
              <a:t> ostatného odpadu z oboch prítokov z čiernych skládok. Riešenie problematiky VN </a:t>
            </a:r>
            <a:r>
              <a:rPr lang="sk-SK" sz="17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Ružín</a:t>
            </a:r>
            <a:r>
              <a:rPr lang="sk-SK" sz="1700" dirty="0">
                <a:solidFill>
                  <a:schemeClr val="tx1"/>
                </a:solidFill>
                <a:latin typeface="Comic Sans MS" panose="030F0702030302020204" pitchFamily="66" charset="0"/>
              </a:rPr>
              <a:t> si vyžaduje komplexný prístup, ktorý spočíva hlavne v zabraňovaní a </a:t>
            </a:r>
            <a:r>
              <a:rPr lang="sk-SK" sz="17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sankciovaní</a:t>
            </a:r>
            <a:r>
              <a:rPr lang="sk-SK" sz="1700" dirty="0">
                <a:solidFill>
                  <a:schemeClr val="tx1"/>
                </a:solidFill>
                <a:latin typeface="Comic Sans MS" panose="030F0702030302020204" pitchFamily="66" charset="0"/>
              </a:rPr>
              <a:t> pôvodcov čiernych skládok. Ak má VN plniť aj rekreačný účel, pre ktorý okrem </a:t>
            </a:r>
            <a:r>
              <a:rPr lang="sk-SK" sz="17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iného, </a:t>
            </a:r>
            <a:r>
              <a:rPr lang="sk-SK" sz="1700" dirty="0">
                <a:solidFill>
                  <a:schemeClr val="tx1"/>
                </a:solidFill>
                <a:latin typeface="Comic Sans MS" panose="030F0702030302020204" pitchFamily="66" charset="0"/>
              </a:rPr>
              <a:t>bola aj vybudovaná, je nevyhnutný pravidelný odber a analýza vzoriek vody. Minulý rok boli ako najhoršie výsledky analýz vzorky vody </a:t>
            </a:r>
            <a:r>
              <a:rPr lang="sk-SK" sz="17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odobranej z</a:t>
            </a:r>
            <a:r>
              <a:rPr lang="sk-SK" sz="1700" dirty="0">
                <a:solidFill>
                  <a:schemeClr val="tx1"/>
                </a:solidFill>
                <a:latin typeface="Comic Sans MS" panose="030F0702030302020204" pitchFamily="66" charset="0"/>
              </a:rPr>
              <a:t> Hornádu, tohtoročné výsledky aj v súvislosti s poklesom hladiny vyše 7 </a:t>
            </a:r>
            <a:r>
              <a:rPr lang="sk-SK" sz="17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metrov, </a:t>
            </a:r>
            <a:r>
              <a:rPr lang="sk-SK" sz="1700" dirty="0">
                <a:solidFill>
                  <a:schemeClr val="tx1"/>
                </a:solidFill>
                <a:latin typeface="Comic Sans MS" panose="030F0702030302020204" pitchFamily="66" charset="0"/>
              </a:rPr>
              <a:t>prekročili zákonné limity vo viacerých </a:t>
            </a:r>
            <a:r>
              <a:rPr lang="sk-SK" sz="17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odobraných </a:t>
            </a:r>
            <a:r>
              <a:rPr lang="sk-SK" sz="1700" dirty="0">
                <a:solidFill>
                  <a:schemeClr val="tx1"/>
                </a:solidFill>
                <a:latin typeface="Comic Sans MS" panose="030F0702030302020204" pitchFamily="66" charset="0"/>
              </a:rPr>
              <a:t>vzorkách. Nakoľko boli namerané vyššie koncentrácie najmä v prípade organického znečistenia (parameter CHSK), zamerali sme pozornosť aj na vplyv nerozpustných látok v odobratej vzorke. V prípade </a:t>
            </a:r>
            <a:r>
              <a:rPr lang="sk-SK" sz="17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vzorky vody z lokality Opátka </a:t>
            </a:r>
            <a:r>
              <a:rPr lang="sk-SK" sz="1700" dirty="0">
                <a:solidFill>
                  <a:schemeClr val="tx1"/>
                </a:solidFill>
                <a:latin typeface="Comic Sans MS" panose="030F0702030302020204" pitchFamily="66" charset="0"/>
              </a:rPr>
              <a:t>sme namerali koncentráciu CHSK 36,6 mg/l a v homogenizovanej vzorke až 420 mg/l. Z uvedeného vyplýva, že väčšinu organického znečistenia tvorí biomasa v podobe rias a </a:t>
            </a:r>
            <a:r>
              <a:rPr lang="sk-SK" sz="17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siníc</a:t>
            </a:r>
            <a:r>
              <a:rPr lang="sk-SK" sz="1700" dirty="0">
                <a:solidFill>
                  <a:schemeClr val="tx1"/>
                </a:solidFill>
                <a:latin typeface="Comic Sans MS" panose="030F0702030302020204" pitchFamily="66" charset="0"/>
              </a:rPr>
              <a:t>. Vizuálne je to potvrdené zeleným sfarbením vody (vodný kvet</a:t>
            </a:r>
            <a:r>
              <a:rPr lang="sk-SK" sz="17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). Tento jav sa nazýva </a:t>
            </a:r>
            <a:r>
              <a:rPr lang="sk-SK" sz="1700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eutrofizácia</a:t>
            </a:r>
            <a:r>
              <a:rPr lang="sk-SK" sz="17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vôd a je nežiadúci vzhľadom na to, že zapríčiňuje pokles rozpusteného kyslíka, čo má negatívny dopad na celý vodný ekosystém vodnej nádrže.</a:t>
            </a:r>
            <a:endParaRPr lang="sk-SK" sz="17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just"/>
            <a:r>
              <a:rPr lang="sk-SK" sz="7200" b="1" dirty="0">
                <a:solidFill>
                  <a:schemeClr val="tx1"/>
                </a:solidFill>
                <a:latin typeface="Comic Sans MS" panose="030F0702030302020204" pitchFamily="66" charset="0"/>
              </a:rPr>
              <a:t> </a:t>
            </a:r>
            <a:endParaRPr lang="sk-SK" sz="72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just"/>
            <a:endParaRPr lang="sk-SK" sz="3600" b="1" dirty="0" smtClean="0">
              <a:solidFill>
                <a:schemeClr val="tx1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algn="just"/>
            <a:r>
              <a:rPr lang="sk-SK" sz="2000" dirty="0" smtClean="0">
                <a:solidFill>
                  <a:schemeClr val="bg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    </a:t>
            </a:r>
          </a:p>
          <a:p>
            <a:pPr algn="just"/>
            <a:endParaRPr lang="sk-SK" sz="2000" b="1" dirty="0">
              <a:solidFill>
                <a:schemeClr val="bg1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algn="just"/>
            <a:endParaRPr lang="sk-SK" sz="2000" b="1" dirty="0" smtClean="0">
              <a:solidFill>
                <a:schemeClr val="bg1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algn="just"/>
            <a:endParaRPr lang="sk-SK" sz="2000" b="1" dirty="0">
              <a:solidFill>
                <a:schemeClr val="bg1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algn="just"/>
            <a:endParaRPr lang="sk-SK" sz="2000" b="1" dirty="0" smtClean="0">
              <a:solidFill>
                <a:schemeClr val="bg1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algn="just"/>
            <a:endParaRPr lang="sk-SK" sz="2000" b="1" dirty="0">
              <a:solidFill>
                <a:schemeClr val="bg1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algn="just"/>
            <a:endParaRPr lang="sk-SK" sz="2000" b="1" dirty="0" smtClean="0">
              <a:solidFill>
                <a:schemeClr val="bg1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algn="just"/>
            <a:endParaRPr lang="sk-SK" sz="2000" b="1" dirty="0">
              <a:solidFill>
                <a:schemeClr val="bg1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algn="just"/>
            <a:endParaRPr lang="sk-SK" sz="2000" b="1" dirty="0" smtClean="0">
              <a:solidFill>
                <a:schemeClr val="bg1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algn="just"/>
            <a:endParaRPr lang="sk-SK" sz="3200" b="1" dirty="0" smtClean="0">
              <a:solidFill>
                <a:schemeClr val="tx1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algn="just"/>
            <a:endParaRPr lang="sk-SK" sz="3200" b="1" dirty="0" smtClean="0">
              <a:solidFill>
                <a:schemeClr val="tx1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algn="just"/>
            <a:endParaRPr lang="sk-SK" sz="3200" b="1" dirty="0" smtClean="0">
              <a:solidFill>
                <a:schemeClr val="tx1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algn="just"/>
            <a:endParaRPr lang="sk-SK" sz="3200" b="1" dirty="0" smtClean="0">
              <a:solidFill>
                <a:schemeClr val="tx1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algn="just"/>
            <a:endParaRPr lang="sk-SK" sz="3200" b="1" dirty="0" smtClean="0">
              <a:solidFill>
                <a:schemeClr val="tx1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algn="just"/>
            <a:endParaRPr lang="sk-SK" sz="3200" b="1" dirty="0">
              <a:solidFill>
                <a:schemeClr val="tx1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1549</TotalTime>
  <Words>220</Words>
  <Application>Microsoft Office PowerPoint</Application>
  <PresentationFormat>Vlastná</PresentationFormat>
  <Paragraphs>154</Paragraphs>
  <Slides>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</vt:i4>
      </vt:variant>
    </vt:vector>
  </HeadingPairs>
  <TitlesOfParts>
    <vt:vector size="6" baseType="lpstr">
      <vt:lpstr>Arial</vt:lpstr>
      <vt:lpstr>Calibri</vt:lpstr>
      <vt:lpstr>Comic Sans MS</vt:lpstr>
      <vt:lpstr>Times New Roman</vt:lpstr>
      <vt:lpstr>Motív Office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Vplyv banskej činnosti v Smolníku na životné prostredie Smolníckeho potoka</dc:title>
  <dc:creator>S</dc:creator>
  <cp:lastModifiedBy>Tobik</cp:lastModifiedBy>
  <cp:revision>143</cp:revision>
  <dcterms:created xsi:type="dcterms:W3CDTF">2013-11-03T21:10:06Z</dcterms:created>
  <dcterms:modified xsi:type="dcterms:W3CDTF">2022-10-18T20:06:31Z</dcterms:modified>
</cp:coreProperties>
</file>