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9040A-D3B6-D333-D42D-05EAD88A2A95}" v="43" dt="2023-05-13T13:30:4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3BD138-881D-4467-AA85-262CA85AFA11}" type="datetimeFigureOut">
              <a:rPr lang="sk-SK" smtClean="0"/>
              <a:pPr/>
              <a:t>4. 3. 2024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7524F7-577A-4E34-90C4-9A4C8F450DA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Krvavé udalosti v Černovej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Pre 8. ročník ZŠ</a:t>
            </a:r>
          </a:p>
          <a:p>
            <a:r>
              <a:rPr lang="sk-SK" dirty="0"/>
              <a:t>Tematický celok: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Rakúsko –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Uhorsko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2" name="Picture 2" descr="https://upload.wikimedia.org/wikipedia/commons/thumb/4/4f/Cernova.Kirche.jpg/220px-Cernova.Kirch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0"/>
            <a:ext cx="2095500" cy="3457576"/>
          </a:xfrm>
          <a:prstGeom prst="rect">
            <a:avLst/>
          </a:prstGeom>
          <a:noFill/>
        </p:spPr>
      </p:pic>
      <p:sp>
        <p:nvSpPr>
          <p:cNvPr id="20484" name="AutoShape 4" descr="Andrej Hlinka nechal v slovenských dejinách hlbokú stop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86" name="Picture 6" descr="Spomienka na otca národa Andreja Hlinku – Matica slovensk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457699"/>
            <a:ext cx="2000232" cy="2400301"/>
          </a:xfrm>
          <a:prstGeom prst="rect">
            <a:avLst/>
          </a:prstGeom>
          <a:noFill/>
        </p:spPr>
      </p:pic>
      <p:pic>
        <p:nvPicPr>
          <p:cNvPr id="7" name="Picture 6" descr="Juraj Kuniak: Obraz | andrejhlinka.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090850" cy="2143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Národnostný útlak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b="1" dirty="0"/>
              <a:t>Surový postup uhorskej vlády a vrchnosti sa prejavil pri udalostiach v Černovej roku 1907...=&gt; </a:t>
            </a:r>
            <a:r>
              <a:rPr lang="sk-SK" sz="2400" b="1" dirty="0">
                <a:latin typeface="Arial"/>
                <a:cs typeface="Arial"/>
              </a:rPr>
              <a:t>boli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dôsledkom </a:t>
            </a:r>
            <a:r>
              <a:rPr lang="sk-SK" sz="2600" dirty="0">
                <a:solidFill>
                  <a:schemeClr val="bg1"/>
                </a:solidFill>
                <a:latin typeface="Arial"/>
                <a:cs typeface="Arial"/>
              </a:rPr>
              <a:t>národnostného útlaku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 Uhorsku </a:t>
            </a:r>
            <a:r>
              <a:rPr lang="sk-SK" sz="2600" dirty="0">
                <a:latin typeface="Arial"/>
                <a:cs typeface="Arial"/>
              </a:rPr>
              <a:t>(Rakúsko – Uhorsku)</a:t>
            </a:r>
          </a:p>
          <a:p>
            <a:endParaRPr lang="sk-SK" sz="2400" dirty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Černovská tragédia (1907) - Mojevideo"/>
          <p:cNvPicPr>
            <a:picLocks noChangeAspect="1" noChangeArrowheads="1"/>
          </p:cNvPicPr>
          <p:nvPr/>
        </p:nvPicPr>
        <p:blipFill>
          <a:blip r:embed="rId2"/>
          <a:srcRect l="7031" r="6249"/>
          <a:stretch>
            <a:fillRect/>
          </a:stretch>
        </p:blipFill>
        <p:spPr bwMode="auto">
          <a:xfrm>
            <a:off x="5786446" y="4680142"/>
            <a:ext cx="3357554" cy="2177858"/>
          </a:xfrm>
          <a:prstGeom prst="rect">
            <a:avLst/>
          </a:prstGeom>
          <a:noFill/>
        </p:spPr>
      </p:pic>
      <p:pic>
        <p:nvPicPr>
          <p:cNvPr id="1028" name="Picture 4" descr="Vlajka štát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1" y="0"/>
            <a:ext cx="1714480" cy="92867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357290" y="6211669"/>
            <a:ext cx="441819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Černová </a:t>
            </a:r>
            <a:r>
              <a:rPr lang="sk-SK" dirty="0"/>
              <a:t>– kedysi samostatná dedina,</a:t>
            </a:r>
          </a:p>
          <a:p>
            <a:r>
              <a:rPr lang="sk-SK" dirty="0"/>
              <a:t>dnes súčasť Ružomberka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383" y="6773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Dedinka Černová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3542" y="1005810"/>
            <a:ext cx="6400800" cy="3615267"/>
          </a:xfrm>
        </p:spPr>
        <p:txBody>
          <a:bodyPr>
            <a:normAutofit/>
          </a:bodyPr>
          <a:lstStyle/>
          <a:p>
            <a:r>
              <a:rPr lang="sk-SK" sz="3200" b="1" dirty="0"/>
              <a:t>V Černovej sa na podnet Andreja Hlinku, miestneho rodáka a kňaza začal stavať nový kostol...obyvatelia Černovej chceli, aby ho on aj vysvätil...</a:t>
            </a:r>
          </a:p>
        </p:txBody>
      </p:sp>
      <p:pic>
        <p:nvPicPr>
          <p:cNvPr id="1026" name="Picture 2" descr="Andrej Hlinka – Wikiped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4429108"/>
            <a:ext cx="1857356" cy="242889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572132" y="6488668"/>
            <a:ext cx="16850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Andrej Hlinka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71538" y="5214950"/>
            <a:ext cx="39741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Katolícky kňaz, politik, predstaviteľ</a:t>
            </a:r>
          </a:p>
          <a:p>
            <a:r>
              <a:rPr lang="sk-SK" b="1" dirty="0"/>
              <a:t>Slovenskej ľudovej strany</a:t>
            </a:r>
          </a:p>
        </p:txBody>
      </p:sp>
      <p:cxnSp>
        <p:nvCxnSpPr>
          <p:cNvPr id="8" name="Rovná spojovacia šípka 7"/>
          <p:cNvCxnSpPr>
            <a:stCxn id="6" idx="3"/>
            <a:endCxn id="1026" idx="1"/>
          </p:cNvCxnSpPr>
          <p:nvPr/>
        </p:nvCxnSpPr>
        <p:spPr>
          <a:xfrm>
            <a:off x="5045703" y="5538116"/>
            <a:ext cx="2240941" cy="105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2" descr="https://upload.wikimedia.org/wikipedia/commons/thumb/4/4f/Cernova.Kirche.jpg/220px-Cernova.Kirch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0"/>
            <a:ext cx="2095500" cy="300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Zákaz vykonávať kňazskú funkciu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400" b="1" dirty="0"/>
              <a:t>Andrej Hlinka toho času mal zakázané vykonávať svoju kňazskú funkciu </a:t>
            </a:r>
            <a:r>
              <a:rPr lang="sk-SK" sz="2400" b="1" dirty="0">
                <a:sym typeface="Wingdings" pitchFamily="2" charset="2"/>
              </a:rPr>
              <a:t> za účasť v národnom hnutí + predvolebnú agitáciu...zákaz mu udelil biskup Alexander </a:t>
            </a:r>
            <a:r>
              <a:rPr lang="sk-SK" sz="2400" b="1" dirty="0" err="1">
                <a:sym typeface="Wingdings" pitchFamily="2" charset="2"/>
              </a:rPr>
              <a:t>Párvy</a:t>
            </a:r>
            <a:r>
              <a:rPr lang="sk-SK" sz="2400" b="1" dirty="0">
                <a:sym typeface="Wingdings" pitchFamily="2" charset="2"/>
              </a:rPr>
              <a:t>...</a:t>
            </a:r>
          </a:p>
          <a:p>
            <a:pPr lvl="1"/>
            <a:r>
              <a:rPr lang="sk-SK" sz="2400" b="1" dirty="0">
                <a:sym typeface="Wingdings" pitchFamily="2" charset="2"/>
              </a:rPr>
              <a:t>A. Hlinka sa proti zákazu </a:t>
            </a:r>
            <a:r>
              <a:rPr lang="sk-SK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odvolal =&gt; rozhodnúť mal samotný pápež...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Rímskokatolícka cirkev :: Spišská diecé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0465" y="0"/>
            <a:ext cx="1733535" cy="218076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57818" y="1785926"/>
            <a:ext cx="20185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Alexander </a:t>
            </a:r>
            <a:r>
              <a:rPr lang="sk-SK" b="1" dirty="0" err="1"/>
              <a:t>Párvy</a:t>
            </a:r>
            <a:endParaRPr lang="sk-SK" b="1" dirty="0"/>
          </a:p>
        </p:txBody>
      </p:sp>
      <p:pic>
        <p:nvPicPr>
          <p:cNvPr id="6" name="Picture 6" descr="Spomienka na otca národa Andreja Hlinku – Matica slovensk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4714878"/>
            <a:ext cx="1785918" cy="214312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715008" y="6488668"/>
            <a:ext cx="16850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Andrej Hlinka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Proti vôli dedinčanov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857364"/>
            <a:ext cx="6400800" cy="4214842"/>
          </a:xfrm>
        </p:spPr>
        <p:txBody>
          <a:bodyPr>
            <a:normAutofit/>
          </a:bodyPr>
          <a:lstStyle/>
          <a:p>
            <a:r>
              <a:rPr lang="sk-SK" sz="2400" b="1" dirty="0"/>
              <a:t>Občania Černovej žiadali, aby sa s vysviackou kostola počkalo, kým sa konflikt medzi Hlinkom a </a:t>
            </a:r>
            <a:r>
              <a:rPr lang="sk-SK" sz="2400" b="1" dirty="0" err="1"/>
              <a:t>Párvym</a:t>
            </a:r>
            <a:r>
              <a:rPr lang="sk-SK" sz="2400" b="1" dirty="0"/>
              <a:t> nevyrieši...</a:t>
            </a:r>
          </a:p>
          <a:p>
            <a:r>
              <a:rPr lang="sk-SK" sz="2400" b="1" dirty="0" err="1"/>
              <a:t>Párvy</a:t>
            </a:r>
            <a:r>
              <a:rPr lang="sk-SK" sz="2400" b="1" dirty="0"/>
              <a:t> bol však neoblomný a nariadil vysviacku na 27. októbra 1907...=&gt; </a:t>
            </a:r>
            <a:r>
              <a:rPr lang="sk-SK" sz="2600" dirty="0">
                <a:latin typeface="Arial"/>
                <a:cs typeface="Arial"/>
              </a:rPr>
              <a:t>kostol sa mal </a:t>
            </a:r>
            <a:r>
              <a:rPr lang="sk-SK" sz="2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vysvätiť aj proti vôli občanov</a:t>
            </a:r>
            <a:r>
              <a:rPr lang="sk-SK" sz="2600" dirty="0">
                <a:latin typeface="Arial"/>
                <a:cs typeface="Arial"/>
              </a:rPr>
              <a:t> pod ochranou žandárov...</a:t>
            </a:r>
          </a:p>
        </p:txBody>
      </p:sp>
      <p:pic>
        <p:nvPicPr>
          <p:cNvPr id="23554" name="Picture 2" descr="Krvavé udalosti v&amp;nbsp;Černovej - O ško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753562"/>
            <a:ext cx="2643174" cy="2104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Streľba v Černovej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85926"/>
            <a:ext cx="6400800" cy="4071966"/>
          </a:xfrm>
        </p:spPr>
        <p:txBody>
          <a:bodyPr>
            <a:normAutofit/>
          </a:bodyPr>
          <a:lstStyle/>
          <a:p>
            <a:r>
              <a:rPr lang="sk-SK" sz="2400" b="1" dirty="0" err="1"/>
              <a:t>Černovčania</a:t>
            </a:r>
            <a:r>
              <a:rPr lang="sk-SK" sz="2400" b="1" dirty="0"/>
              <a:t> pohoršení postupom vrchnosti sa v deň vysviacky zhromaždili pred dedinou a protestovali proti násilnej vysviacke...</a:t>
            </a:r>
          </a:p>
          <a:p>
            <a:pPr lvl="1"/>
            <a:r>
              <a:rPr lang="sk-SK" sz="2400" b="1" dirty="0"/>
              <a:t>Žandári vystrelili do zhromaždených neozbrojených ľudí =&gt; na mieste zomrelo 9 ľudí a ďalší 6 podľahli ťažkým zraneniam...</a:t>
            </a:r>
            <a:r>
              <a:rPr lang="sk-SK" sz="2400" dirty="0">
                <a:latin typeface="Arial"/>
                <a:cs typeface="Arial"/>
              </a:rPr>
              <a:t>mnohí vo väzení</a:t>
            </a:r>
          </a:p>
        </p:txBody>
      </p:sp>
      <p:pic>
        <p:nvPicPr>
          <p:cNvPr id="24578" name="Picture 2" descr="Masakra v Černovej šokovala svet a odhalila národnostný útlak v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5" y="4115256"/>
            <a:ext cx="2214546" cy="2742744"/>
          </a:xfrm>
          <a:prstGeom prst="rect">
            <a:avLst/>
          </a:prstGeom>
          <a:noFill/>
        </p:spPr>
      </p:pic>
      <p:sp>
        <p:nvSpPr>
          <p:cNvPr id="24580" name="AutoShape 4" descr="Černová nebola krivdou, aj Slováci strieľali do Maďarov, tvrdí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4582" name="Picture 6" descr="Juraj Kuniak: Obraz | andrejhlinka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3150" y="0"/>
            <a:ext cx="3090850" cy="2143070"/>
          </a:xfrm>
          <a:prstGeom prst="rect">
            <a:avLst/>
          </a:prstGeom>
          <a:noFill/>
        </p:spPr>
      </p:pic>
      <p:cxnSp>
        <p:nvCxnSpPr>
          <p:cNvPr id="8" name="Rovná spojovacia šípka 7"/>
          <p:cNvCxnSpPr/>
          <p:nvPr/>
        </p:nvCxnSpPr>
        <p:spPr>
          <a:xfrm rot="16200000" flipH="1">
            <a:off x="2393141" y="546498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142844" y="5934670"/>
            <a:ext cx="517000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Následky bezohľadného postupu </a:t>
            </a:r>
            <a:r>
              <a:rPr lang="sk-SK" b="1" dirty="0"/>
              <a:t>= 15</a:t>
            </a:r>
          </a:p>
          <a:p>
            <a:pPr algn="ctr"/>
            <a:r>
              <a:rPr lang="sk-SK" b="1" dirty="0"/>
              <a:t>vyhasnutých ľudských životov </a:t>
            </a:r>
            <a:r>
              <a:rPr lang="sk-SK" dirty="0"/>
              <a:t>+ pár desiatok</a:t>
            </a:r>
          </a:p>
          <a:p>
            <a:pPr algn="ctr"/>
            <a:r>
              <a:rPr lang="sk-SK" dirty="0"/>
              <a:t>zranených...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500166" y="1142984"/>
            <a:ext cx="201850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27. október 1907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285984" y="1785926"/>
            <a:ext cx="376577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Krvavé jatky v dedinke Černová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Ohlasy v monarchii aj </a:t>
            </a:r>
            <a:r>
              <a:rPr lang="sk-SK"/>
              <a:t>vo svete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2303" y="2048257"/>
            <a:ext cx="6400800" cy="445257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Udalosti v Černovej </a:t>
            </a:r>
            <a:r>
              <a:rPr lang="sk-SK" sz="2600" dirty="0">
                <a:highlight>
                  <a:srgbClr val="FFFF00"/>
                </a:highlight>
                <a:latin typeface="Arial"/>
                <a:cs typeface="Arial"/>
              </a:rPr>
              <a:t>mali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cs typeface="Arial"/>
              </a:rPr>
              <a:t>celosvetový ohlas</a:t>
            </a:r>
            <a:r>
              <a:rPr lang="sk-SK" sz="2600" dirty="0">
                <a:solidFill>
                  <a:schemeClr val="bg1"/>
                </a:solidFill>
                <a:latin typeface="Arial"/>
                <a:cs typeface="Arial"/>
              </a:rPr>
              <a:t>...na Morave a v Čechách – protestné zhromaždenia</a:t>
            </a:r>
            <a:r>
              <a:rPr lang="sk-SK" sz="2600" dirty="0">
                <a:latin typeface="Arial"/>
                <a:cs typeface="Arial"/>
              </a:rPr>
              <a:t>, </a:t>
            </a:r>
            <a:r>
              <a:rPr lang="sk-SK" sz="2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A. Hlinku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 Čechách búrlivo vítali</a:t>
            </a:r>
            <a:r>
              <a:rPr lang="sk-SK" sz="2600" dirty="0">
                <a:latin typeface="Arial"/>
                <a:cs typeface="Arial"/>
              </a:rPr>
              <a:t>, </a:t>
            </a:r>
            <a:r>
              <a:rPr lang="sk-SK" sz="2600" dirty="0">
                <a:solidFill>
                  <a:schemeClr val="bg1"/>
                </a:solidFill>
                <a:latin typeface="Arial"/>
                <a:cs typeface="Arial"/>
              </a:rPr>
              <a:t>udalosťou sa zaoberal aj viedenský snem </a:t>
            </a:r>
            <a:r>
              <a:rPr lang="sk-SK" sz="2600" dirty="0">
                <a:latin typeface="Arial"/>
                <a:cs typeface="Arial"/>
                <a:sym typeface="Wingdings" pitchFamily="2" charset="2"/>
              </a:rPr>
              <a:t> chcel požiadať uhorskú vládu o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  <a:sym typeface="Wingdings" pitchFamily="2" charset="2"/>
              </a:rPr>
              <a:t>zastavenie prenasledovania Slovákov</a:t>
            </a:r>
            <a:r>
              <a:rPr lang="sk-SK" sz="2600" dirty="0">
                <a:latin typeface="Arial"/>
                <a:cs typeface="Arial"/>
                <a:sym typeface="Wingdings" pitchFamily="2" charset="2"/>
              </a:rPr>
              <a:t>...</a:t>
            </a:r>
          </a:p>
          <a:p>
            <a:pPr lvl="2"/>
            <a:r>
              <a:rPr lang="sk-SK" sz="2200" dirty="0">
                <a:solidFill>
                  <a:schemeClr val="bg1"/>
                </a:solidFill>
                <a:latin typeface="Arial"/>
                <a:cs typeface="Arial"/>
                <a:sym typeface="Wingdings" pitchFamily="2" charset="2"/>
              </a:rPr>
              <a:t>Udalosť zaznamenali takmer </a:t>
            </a:r>
            <a:r>
              <a:rPr lang="sk-SK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  <a:sym typeface="Wingdings" pitchFamily="2" charset="2"/>
              </a:rPr>
              <a:t>všetky významné noviny na svete</a:t>
            </a:r>
            <a:r>
              <a:rPr lang="sk-SK" sz="2200" dirty="0">
                <a:solidFill>
                  <a:schemeClr val="bg1"/>
                </a:solidFill>
                <a:latin typeface="Arial"/>
                <a:cs typeface="Arial"/>
                <a:sym typeface="Wingdings" pitchFamily="2" charset="2"/>
              </a:rPr>
              <a:t>...</a:t>
            </a:r>
            <a:endParaRPr lang="sk-SK"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43042" y="1285860"/>
            <a:ext cx="322235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Protesty po celej monarchii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257058E8-286A-E7C1-954A-DBE194C6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69" y="-3660"/>
            <a:ext cx="2133600" cy="2133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03FE2127-B396-FCFB-A444-73AF157B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069" y="4728060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Obrana Slovákov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/>
                <a:cs typeface="Arial"/>
              </a:rPr>
              <a:t>Na obranu Slovákov sa postavili</a:t>
            </a:r>
            <a:r>
              <a:rPr lang="sk-SK" sz="2600" dirty="0">
                <a:latin typeface="Arial"/>
                <a:cs typeface="Arial"/>
              </a:rPr>
              <a:t> aj </a:t>
            </a:r>
            <a:r>
              <a:rPr lang="sk-SK" sz="2600" dirty="0">
                <a:solidFill>
                  <a:schemeClr val="bg1"/>
                </a:solidFill>
                <a:latin typeface="Arial"/>
                <a:cs typeface="Arial"/>
              </a:rPr>
              <a:t>škótsky publicista a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znalec pomerov v Uhorsku</a:t>
            </a:r>
            <a:r>
              <a:rPr lang="sk-SK" sz="2600" dirty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cs typeface="Arial"/>
              </a:rPr>
              <a:t>R. W. </a:t>
            </a:r>
            <a:r>
              <a:rPr lang="sk-SK" sz="26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cs typeface="Arial"/>
              </a:rPr>
              <a:t>Seton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sk-SK" sz="26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/>
                <a:cs typeface="Arial"/>
              </a:rPr>
              <a:t>Watson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sk-SK" sz="2600" dirty="0">
                <a:solidFill>
                  <a:schemeClr val="bg1"/>
                </a:solidFill>
                <a:latin typeface="Arial"/>
                <a:cs typeface="Arial"/>
              </a:rPr>
              <a:t>a nórsky spisovateľ a humanista </a:t>
            </a:r>
            <a:r>
              <a:rPr lang="sk-SK" sz="2600" err="1">
                <a:solidFill>
                  <a:schemeClr val="bg1"/>
                </a:solidFill>
                <a:highlight>
                  <a:srgbClr val="FFFF00"/>
                </a:highlight>
                <a:latin typeface="Arial"/>
                <a:cs typeface="Arial"/>
              </a:rPr>
              <a:t>Bjørnstjerne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sk-SK" sz="2600" err="1">
                <a:solidFill>
                  <a:schemeClr val="bg1"/>
                </a:solidFill>
                <a:highlight>
                  <a:srgbClr val="FFFF00"/>
                </a:highlight>
                <a:latin typeface="Arial"/>
                <a:cs typeface="Arial"/>
              </a:rPr>
              <a:t>Bjørnson</a:t>
            </a:r>
            <a:endParaRPr lang="sk-SK" sz="2600" dirty="0">
              <a:solidFill>
                <a:schemeClr val="bg1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pic>
        <p:nvPicPr>
          <p:cNvPr id="25602" name="Picture 2" descr="Bjørnstjerne Bjørn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4695824"/>
            <a:ext cx="1928794" cy="216217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714876" y="6488668"/>
            <a:ext cx="24769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/>
              <a:t>Bjornstjerne</a:t>
            </a:r>
            <a:r>
              <a:rPr lang="sk-SK" b="1" dirty="0"/>
              <a:t> </a:t>
            </a:r>
            <a:r>
              <a:rPr lang="sk-SK" b="1" dirty="0" err="1"/>
              <a:t>Bjornson</a:t>
            </a:r>
            <a:endParaRPr lang="sk-SK" b="1" dirty="0"/>
          </a:p>
        </p:txBody>
      </p:sp>
      <p:pic>
        <p:nvPicPr>
          <p:cNvPr id="25604" name="Picture 4" descr="Múzeum v Kežmarku – Seton-Watson - Scotus Viator v Kežmark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0"/>
            <a:ext cx="1571604" cy="214309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214942" y="1785926"/>
            <a:ext cx="234070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R. W. </a:t>
            </a:r>
            <a:r>
              <a:rPr lang="sk-SK" b="1" dirty="0" err="1"/>
              <a:t>Seton</a:t>
            </a:r>
            <a:r>
              <a:rPr lang="sk-SK" b="1" dirty="0"/>
              <a:t> </a:t>
            </a:r>
            <a:r>
              <a:rPr lang="sk-SK" b="1" dirty="0" err="1"/>
              <a:t>Watson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000100" y="5429264"/>
            <a:ext cx="45592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O útlaku slovenského národa v Uhorsku</a:t>
            </a:r>
          </a:p>
          <a:p>
            <a:r>
              <a:rPr lang="sk-SK" dirty="0"/>
              <a:t>sa </a:t>
            </a:r>
            <a:r>
              <a:rPr lang="sk-SK" b="1" dirty="0"/>
              <a:t>svetová verejnosť </a:t>
            </a:r>
            <a:r>
              <a:rPr lang="sk-SK" dirty="0"/>
              <a:t>dozvedela práve</a:t>
            </a:r>
          </a:p>
          <a:p>
            <a:r>
              <a:rPr lang="sk-SK" b="1" dirty="0"/>
              <a:t>po udalostiach v Černovej...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212</TotalTime>
  <Words>364</Words>
  <Application>Microsoft Office PowerPoint</Application>
  <PresentationFormat>Prezentácia na obrazovke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Motív1</vt:lpstr>
      <vt:lpstr>Krvavé udalosti v Černovej</vt:lpstr>
      <vt:lpstr>Národnostný útlak</vt:lpstr>
      <vt:lpstr>Dedinka Černová</vt:lpstr>
      <vt:lpstr>Zákaz vykonávať kňazskú funkciu</vt:lpstr>
      <vt:lpstr>Proti vôli dedinčanov</vt:lpstr>
      <vt:lpstr>Streľba v Černovej</vt:lpstr>
      <vt:lpstr>Ohlasy v monarchii aj vo svete</vt:lpstr>
      <vt:lpstr>Obrana Slovákov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Krvavé udalosti v Černovej</dc:title>
  <dc:creator>Branislav Benčič</dc:creator>
  <cp:lastModifiedBy>Windows-felhasználó</cp:lastModifiedBy>
  <cp:revision>94</cp:revision>
  <dcterms:created xsi:type="dcterms:W3CDTF">2020-05-09T13:37:04Z</dcterms:created>
  <dcterms:modified xsi:type="dcterms:W3CDTF">2024-03-04T09:23:12Z</dcterms:modified>
</cp:coreProperties>
</file>