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209800" y="2286000"/>
            <a:ext cx="4267200" cy="163121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0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itchFamily="66" charset="0"/>
              </a:rPr>
              <a:t>Alkény</a:t>
            </a:r>
            <a:endParaRPr lang="sk-SK" sz="10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1000" y="609600"/>
            <a:ext cx="8763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Monotype Corsiva" pitchFamily="66" charset="0"/>
              </a:rPr>
              <a:t>5. SUBSTITÚCIA</a:t>
            </a:r>
          </a:p>
          <a:p>
            <a:endParaRPr lang="sk-SK" dirty="0" smtClean="0"/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dochádza k nahradzovaniu vodíka charakteristickou skupinou</a:t>
            </a:r>
          </a:p>
          <a:p>
            <a:endParaRPr lang="sk-SK" sz="2800" b="1" dirty="0" smtClean="0">
              <a:latin typeface="Monotype Corsiva" pitchFamily="66" charset="0"/>
            </a:endParaRPr>
          </a:p>
          <a:p>
            <a:r>
              <a:rPr lang="sk-SK" sz="2800" b="1" dirty="0" smtClean="0">
                <a:latin typeface="Monotype Corsiva" pitchFamily="66" charset="0"/>
              </a:rPr>
              <a:t>Radikálová substitúcia: </a:t>
            </a:r>
          </a:p>
          <a:p>
            <a:r>
              <a:rPr lang="sk-SK" sz="2800" dirty="0" smtClean="0">
                <a:latin typeface="Monotype Corsiva" pitchFamily="66" charset="0"/>
              </a:rPr>
              <a:t>Reakčné podmienky veľmi ovplyvňujú produkt chemickej reakcie.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28600" y="5334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ETYLÉN- ETÉN</a:t>
            </a:r>
          </a:p>
          <a:p>
            <a:endParaRPr lang="sk-SK" sz="2800" dirty="0" smtClean="0">
              <a:latin typeface="Monotype Corsiva" pitchFamily="66" charset="0"/>
            </a:endParaRPr>
          </a:p>
          <a:p>
            <a:r>
              <a:rPr lang="sk-SK" sz="2800" dirty="0" smtClean="0">
                <a:latin typeface="Monotype Corsiva" pitchFamily="66" charset="0"/>
              </a:rPr>
              <a:t>- je ľahký bezfarebný plyn sladkastej chuti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rastlinný hormón, ktorý sa používa na dozrievanie ovocia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 je horľavý a v určitom pomere so vzduchom výbušný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 získava sa pri chemickom spracovaní niektorých frakcii ropy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 vyrába sa z neho napríklad: polyetylén(PE),etanol(C</a:t>
            </a:r>
            <a:r>
              <a:rPr lang="sk-SK" sz="2800" baseline="-25000" dirty="0" smtClean="0">
                <a:latin typeface="Monotype Corsiva" pitchFamily="66" charset="0"/>
              </a:rPr>
              <a:t>2</a:t>
            </a:r>
            <a:r>
              <a:rPr lang="sk-SK" sz="2800" dirty="0" smtClean="0">
                <a:latin typeface="Monotype Corsiva" pitchFamily="66" charset="0"/>
              </a:rPr>
              <a:t>H</a:t>
            </a:r>
            <a:r>
              <a:rPr lang="sk-SK" sz="2800" baseline="-25000" dirty="0" smtClean="0">
                <a:latin typeface="Monotype Corsiva" pitchFamily="66" charset="0"/>
              </a:rPr>
              <a:t>5</a:t>
            </a:r>
            <a:r>
              <a:rPr lang="sk-SK" sz="2800" dirty="0" smtClean="0">
                <a:latin typeface="Monotype Corsiva" pitchFamily="66" charset="0"/>
              </a:rPr>
              <a:t>OH),</a:t>
            </a:r>
          </a:p>
          <a:p>
            <a:r>
              <a:rPr lang="sk-SK" sz="2800" dirty="0" smtClean="0">
                <a:latin typeface="Monotype Corsiva" pitchFamily="66" charset="0"/>
              </a:rPr>
              <a:t>  </a:t>
            </a:r>
            <a:r>
              <a:rPr lang="sk-SK" sz="2800" dirty="0" err="1" smtClean="0">
                <a:latin typeface="Monotype Corsiva" pitchFamily="66" charset="0"/>
              </a:rPr>
              <a:t>vynilchlorid</a:t>
            </a:r>
            <a:r>
              <a:rPr lang="sk-SK" sz="2800" dirty="0" smtClean="0">
                <a:latin typeface="Monotype Corsiva" pitchFamily="66" charset="0"/>
              </a:rPr>
              <a:t>(CH</a:t>
            </a:r>
            <a:r>
              <a:rPr lang="sk-SK" sz="2800" baseline="-25000" dirty="0" smtClean="0">
                <a:latin typeface="Monotype Corsiva" pitchFamily="66" charset="0"/>
              </a:rPr>
              <a:t>2</a:t>
            </a:r>
            <a:r>
              <a:rPr lang="sk-SK" sz="2800" dirty="0" smtClean="0">
                <a:latin typeface="Monotype Corsiva" pitchFamily="66" charset="0"/>
              </a:rPr>
              <a:t>=CHCl), rozpúšťadlá s </a:t>
            </a:r>
            <a:r>
              <a:rPr lang="sk-SK" sz="2800" dirty="0" err="1" smtClean="0">
                <a:latin typeface="Monotype Corsiva" pitchFamily="66" charset="0"/>
              </a:rPr>
              <a:t>Cl</a:t>
            </a:r>
            <a:endParaRPr lang="sk-SK" sz="2800" dirty="0">
              <a:latin typeface="Monotype Corsiva" pitchFamily="66" charset="0"/>
            </a:endParaRPr>
          </a:p>
        </p:txBody>
      </p:sp>
      <p:pic>
        <p:nvPicPr>
          <p:cNvPr id="3" name="Obrázok 2" descr="180px-Ethylene-3D-vd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91000"/>
            <a:ext cx="2838450" cy="2207683"/>
          </a:xfrm>
          <a:prstGeom prst="rect">
            <a:avLst/>
          </a:prstGeom>
        </p:spPr>
      </p:pic>
      <p:pic>
        <p:nvPicPr>
          <p:cNvPr id="4" name="Obrázok 3" descr="imagesCAAD6JO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191000"/>
            <a:ext cx="2921000" cy="21907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57200" y="6096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PROPYLÉN- PROPÉN</a:t>
            </a:r>
          </a:p>
          <a:p>
            <a:pPr>
              <a:buFontTx/>
              <a:buChar char="-"/>
            </a:pPr>
            <a:endParaRPr lang="sk-SK" sz="2800" dirty="0" smtClean="0">
              <a:latin typeface="Monotype Corsiva" pitchFamily="66" charset="0"/>
            </a:endParaRP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plyn na výrobu acetónu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 podobne ako </a:t>
            </a:r>
            <a:r>
              <a:rPr lang="sk-SK" sz="2800" dirty="0" err="1" smtClean="0">
                <a:latin typeface="Monotype Corsiva" pitchFamily="66" charset="0"/>
              </a:rPr>
              <a:t>etén</a:t>
            </a:r>
            <a:r>
              <a:rPr lang="sk-SK" sz="2800" dirty="0" smtClean="0">
                <a:latin typeface="Monotype Corsiva" pitchFamily="66" charset="0"/>
              </a:rPr>
              <a:t> sa vyrába z ropy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 používa sa hlavne na výrobu polypropylénu (PP), </a:t>
            </a:r>
          </a:p>
          <a:p>
            <a:r>
              <a:rPr lang="sk-SK" sz="2800" dirty="0" smtClean="0">
                <a:latin typeface="Monotype Corsiva" pitchFamily="66" charset="0"/>
              </a:rPr>
              <a:t>  acetónu(CH</a:t>
            </a:r>
            <a:r>
              <a:rPr lang="sk-SK" sz="2800" baseline="-25000" dirty="0" smtClean="0">
                <a:latin typeface="Monotype Corsiva" pitchFamily="66" charset="0"/>
              </a:rPr>
              <a:t>3</a:t>
            </a:r>
            <a:r>
              <a:rPr lang="sk-SK" sz="2800" dirty="0" smtClean="0">
                <a:latin typeface="Monotype Corsiva" pitchFamily="66" charset="0"/>
              </a:rPr>
              <a:t>-CO-CH</a:t>
            </a:r>
            <a:r>
              <a:rPr lang="sk-SK" sz="2800" baseline="-25000" dirty="0" smtClean="0">
                <a:latin typeface="Monotype Corsiva" pitchFamily="66" charset="0"/>
              </a:rPr>
              <a:t>3</a:t>
            </a:r>
            <a:r>
              <a:rPr lang="sk-SK" sz="2800" dirty="0" smtClean="0">
                <a:latin typeface="Monotype Corsiva" pitchFamily="66" charset="0"/>
              </a:rPr>
              <a:t>), </a:t>
            </a:r>
            <a:r>
              <a:rPr lang="sk-SK" sz="2800" dirty="0" err="1" smtClean="0">
                <a:latin typeface="Monotype Corsiva" pitchFamily="66" charset="0"/>
              </a:rPr>
              <a:t>kuménu</a:t>
            </a:r>
            <a:r>
              <a:rPr lang="sk-SK" sz="2800" dirty="0" smtClean="0">
                <a:latin typeface="Monotype Corsiva" pitchFamily="66" charset="0"/>
              </a:rPr>
              <a:t> a ďalších organických látok</a:t>
            </a:r>
            <a:br>
              <a:rPr lang="sk-SK" sz="2800" dirty="0" smtClean="0">
                <a:latin typeface="Monotype Corsiva" pitchFamily="66" charset="0"/>
              </a:rPr>
            </a:br>
            <a:endParaRPr lang="sk-SK" sz="2800" dirty="0" smtClean="0">
              <a:latin typeface="Monotype Corsiva" pitchFamily="66" charset="0"/>
            </a:endParaRPr>
          </a:p>
          <a:p>
            <a:pPr>
              <a:buFontTx/>
              <a:buChar char="-"/>
            </a:pPr>
            <a:endParaRPr lang="sk-SK" sz="2800" dirty="0">
              <a:latin typeface="Monotype Corsiva" pitchFamily="66" charset="0"/>
            </a:endParaRPr>
          </a:p>
        </p:txBody>
      </p:sp>
      <p:pic>
        <p:nvPicPr>
          <p:cNvPr id="3" name="Obrázok 2" descr="alkeny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3800"/>
            <a:ext cx="2876808" cy="2128838"/>
          </a:xfrm>
          <a:prstGeom prst="rect">
            <a:avLst/>
          </a:prstGeom>
        </p:spPr>
      </p:pic>
      <p:pic>
        <p:nvPicPr>
          <p:cNvPr id="4" name="Obrázok 3" descr="Butile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533775" cy="266765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485058" y="1981200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sk-SK" sz="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90600" y="533400"/>
            <a:ext cx="7391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 smtClean="0">
                <a:latin typeface="Monotype Corsiva" pitchFamily="66" charset="0"/>
              </a:rPr>
              <a:t>Diény</a:t>
            </a:r>
            <a:endParaRPr lang="sk-SK" sz="2800" b="1" dirty="0" smtClean="0">
              <a:latin typeface="Monotype Corsiva" pitchFamily="66" charset="0"/>
            </a:endParaRPr>
          </a:p>
          <a:p>
            <a:endParaRPr lang="sk-SK" sz="2800" b="1" dirty="0" smtClean="0">
              <a:latin typeface="Monotype Corsiva" pitchFamily="66" charset="0"/>
            </a:endParaRPr>
          </a:p>
          <a:p>
            <a:r>
              <a:rPr lang="sk-SK" sz="2800" b="1" dirty="0" smtClean="0">
                <a:latin typeface="Monotype Corsiva" pitchFamily="66" charset="0"/>
              </a:rPr>
              <a:t>Podľa </a:t>
            </a:r>
            <a:r>
              <a:rPr lang="sk-SK" sz="2800" b="1" dirty="0" smtClean="0">
                <a:latin typeface="Monotype Corsiva" pitchFamily="66" charset="0"/>
              </a:rPr>
              <a:t>toho, ako sú 2-ité väzby v reťazci usporiadané, poznáme:</a:t>
            </a:r>
            <a:br>
              <a:rPr lang="sk-SK" sz="2800" b="1" dirty="0" smtClean="0">
                <a:latin typeface="Monotype Corsiva" pitchFamily="66" charset="0"/>
              </a:rPr>
            </a:br>
            <a:endParaRPr lang="sk-SK" sz="2800" b="1" dirty="0" smtClean="0">
              <a:latin typeface="Monotype Corsiva" pitchFamily="66" charset="0"/>
            </a:endParaRPr>
          </a:p>
          <a:p>
            <a:endParaRPr lang="sk-SK" sz="2800" dirty="0" smtClean="0">
              <a:latin typeface="Monotype Corsiva" pitchFamily="66" charset="0"/>
            </a:endParaRPr>
          </a:p>
          <a:p>
            <a:pPr marL="514350" indent="-514350"/>
            <a:r>
              <a:rPr lang="sk-SK" sz="2800" dirty="0" smtClean="0">
                <a:latin typeface="Monotype Corsiva" pitchFamily="66" charset="0"/>
              </a:rPr>
              <a:t>1) </a:t>
            </a:r>
            <a:r>
              <a:rPr lang="sk-SK" sz="2800" b="1" dirty="0" smtClean="0">
                <a:latin typeface="Monotype Corsiva" pitchFamily="66" charset="0"/>
              </a:rPr>
              <a:t>Kumulované </a:t>
            </a:r>
            <a:r>
              <a:rPr lang="sk-SK" sz="2800" dirty="0" smtClean="0">
                <a:latin typeface="Monotype Corsiva" pitchFamily="66" charset="0"/>
              </a:rPr>
              <a:t>- 2-ité väzby </a:t>
            </a:r>
            <a:r>
              <a:rPr lang="sk-SK" sz="2800" dirty="0" err="1" smtClean="0">
                <a:latin typeface="Monotype Corsiva" pitchFamily="66" charset="0"/>
              </a:rPr>
              <a:t>vychadzajú</a:t>
            </a:r>
            <a:r>
              <a:rPr lang="sk-SK" sz="2800" dirty="0" smtClean="0">
                <a:latin typeface="Monotype Corsiva" pitchFamily="66" charset="0"/>
              </a:rPr>
              <a:t> z 1 uhlíka</a:t>
            </a:r>
            <a:br>
              <a:rPr lang="sk-SK" sz="2800" dirty="0" smtClean="0">
                <a:latin typeface="Monotype Corsiva" pitchFamily="66" charset="0"/>
              </a:rPr>
            </a:br>
            <a:endParaRPr lang="sk-SK" sz="2800" dirty="0" smtClean="0">
              <a:latin typeface="Monotype Corsiva" pitchFamily="66" charset="0"/>
            </a:endParaRPr>
          </a:p>
          <a:p>
            <a:pPr marL="514350" indent="-514350"/>
            <a:r>
              <a:rPr lang="sk-SK" sz="2800" dirty="0" smtClean="0">
                <a:latin typeface="Monotype Corsiva" pitchFamily="66" charset="0"/>
              </a:rPr>
              <a:t>2) </a:t>
            </a:r>
            <a:r>
              <a:rPr lang="sk-SK" sz="2800" b="1" dirty="0" err="1" smtClean="0">
                <a:latin typeface="Monotype Corsiva" pitchFamily="66" charset="0"/>
              </a:rPr>
              <a:t>Konjugované</a:t>
            </a:r>
            <a:r>
              <a:rPr lang="sk-SK" sz="2800" dirty="0" smtClean="0">
                <a:latin typeface="Monotype Corsiva" pitchFamily="66" charset="0"/>
              </a:rPr>
              <a:t> - medzi každými dvoma 2-itými väzbami je 1 jednoduchá väzba</a:t>
            </a:r>
            <a:br>
              <a:rPr lang="sk-SK" sz="2800" dirty="0" smtClean="0">
                <a:latin typeface="Monotype Corsiva" pitchFamily="66" charset="0"/>
              </a:rPr>
            </a:br>
            <a:r>
              <a:rPr lang="sk-SK" sz="2800" dirty="0" smtClean="0">
                <a:latin typeface="Monotype Corsiva" pitchFamily="66" charset="0"/>
              </a:rPr>
              <a:t>3) </a:t>
            </a:r>
            <a:r>
              <a:rPr lang="sk-SK" sz="2800" b="1" dirty="0" smtClean="0">
                <a:latin typeface="Monotype Corsiva" pitchFamily="66" charset="0"/>
              </a:rPr>
              <a:t>Izolované</a:t>
            </a:r>
            <a:r>
              <a:rPr lang="sk-SK" sz="2800" dirty="0" smtClean="0">
                <a:latin typeface="Monotype Corsiva" pitchFamily="66" charset="0"/>
              </a:rPr>
              <a:t> - medzi 2-tými väzbami sú najmenej 2 jednoduché väzby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1000" y="13716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k-SK" sz="2800" dirty="0" smtClean="0">
                <a:latin typeface="Monotype Corsiva" pitchFamily="66" charset="0"/>
              </a:rPr>
              <a:t>Patria medzi základné nenasýtené uhľovodíky.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sk-SK" sz="2800" dirty="0" smtClean="0">
                <a:latin typeface="Monotype Corsiva" pitchFamily="66" charset="0"/>
              </a:rPr>
              <a:t>Nazývajú sa aj </a:t>
            </a:r>
            <a:r>
              <a:rPr lang="sk-SK" sz="2800" b="1" dirty="0" err="1" smtClean="0">
                <a:latin typeface="Monotype Corsiva" pitchFamily="66" charset="0"/>
              </a:rPr>
              <a:t>olefíny</a:t>
            </a:r>
            <a:endParaRPr lang="sk-SK" sz="2800" dirty="0" smtClean="0">
              <a:latin typeface="Monotype Corsiva" pitchFamily="66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sk-SK" sz="2800" dirty="0" smtClean="0">
                <a:latin typeface="Monotype Corsiva" pitchFamily="66" charset="0"/>
              </a:rPr>
              <a:t>Majú iba jednu 2-itú väzbu </a:t>
            </a:r>
            <a:r>
              <a:rPr lang="sk-SK" sz="2800" dirty="0" smtClean="0">
                <a:latin typeface="Monotype Corsiva" pitchFamily="66" charset="0"/>
                <a:sym typeface="Wingdings" pitchFamily="2" charset="2"/>
              </a:rPr>
              <a:t>    1 </a:t>
            </a:r>
            <a:r>
              <a:rPr lang="el-GR" sz="2800" dirty="0" smtClean="0"/>
              <a:t>σ</a:t>
            </a:r>
            <a:r>
              <a:rPr lang="sk-SK" sz="2800" dirty="0" smtClean="0">
                <a:latin typeface="Monotype Corsiva" pitchFamily="66" charset="0"/>
                <a:sym typeface="Wingdings" pitchFamily="2" charset="2"/>
              </a:rPr>
              <a:t> + 1 </a:t>
            </a:r>
            <a:r>
              <a:rPr lang="el-GR" sz="2800" dirty="0"/>
              <a:t>π</a:t>
            </a:r>
            <a:r>
              <a:rPr lang="sk-SK" sz="2800" dirty="0" smtClean="0">
                <a:latin typeface="Monotype Corsiva" pitchFamily="66" charset="0"/>
                <a:sym typeface="Wingdings" pitchFamily="2" charset="2"/>
              </a:rPr>
              <a:t> väzba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sk-SK" sz="2800" dirty="0" smtClean="0">
                <a:latin typeface="Monotype Corsiva" pitchFamily="66" charset="0"/>
              </a:rPr>
              <a:t>Atómy uhlíka spojené 2-tou väzbou majú sp</a:t>
            </a:r>
            <a:r>
              <a:rPr lang="sk-SK" sz="2800" baseline="30000" dirty="0" smtClean="0">
                <a:latin typeface="Monotype Corsiva" pitchFamily="66" charset="0"/>
              </a:rPr>
              <a:t>2</a:t>
            </a:r>
            <a:r>
              <a:rPr lang="sk-SK" sz="2800" dirty="0" smtClean="0">
                <a:latin typeface="Monotype Corsiva" pitchFamily="66" charset="0"/>
              </a:rPr>
              <a:t> hybridizáciu.</a:t>
            </a:r>
          </a:p>
          <a:p>
            <a:endParaRPr lang="sk-SK" sz="2800" dirty="0" smtClean="0">
              <a:latin typeface="Monotype Corsiva" pitchFamily="66" charset="0"/>
              <a:sym typeface="Wingdings" pitchFamily="2" charset="2"/>
            </a:endParaRPr>
          </a:p>
          <a:p>
            <a:endParaRPr lang="sk-SK" sz="2800" dirty="0" smtClean="0">
              <a:latin typeface="Monotype Corsiva" pitchFamily="66" charset="0"/>
              <a:sym typeface="Wingdings" pitchFamily="2" charset="2"/>
            </a:endParaRPr>
          </a:p>
          <a:p>
            <a:r>
              <a:rPr lang="sk-SK" sz="2800" dirty="0" smtClean="0">
                <a:latin typeface="Monotype Corsiva" pitchFamily="66" charset="0"/>
                <a:sym typeface="Wingdings" pitchFamily="2" charset="2"/>
              </a:rPr>
              <a:t>                                                      </a:t>
            </a:r>
            <a:endParaRPr lang="sk-SK" sz="2800" dirty="0">
              <a:latin typeface="Monotype Corsiva" pitchFamily="66" charset="0"/>
            </a:endParaRPr>
          </a:p>
        </p:txBody>
      </p:sp>
      <p:pic>
        <p:nvPicPr>
          <p:cNvPr id="3" name="Obrázok 2" descr="800px-Ethylene-CRC-MW-dimensions-2D_re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962400"/>
            <a:ext cx="3535680" cy="2209800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7086600" y="4572000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latin typeface="Monotype Corsiva" pitchFamily="66" charset="0"/>
              </a:rPr>
              <a:t>ETÉN</a:t>
            </a:r>
            <a:endParaRPr lang="sk-SK" sz="3200" dirty="0">
              <a:latin typeface="Monotype Corsiva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67967" y="152400"/>
            <a:ext cx="88760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Monotype Corsiva" pitchFamily="66" charset="0"/>
              </a:rPr>
              <a:t>Fyzikálne vlastnosti </a:t>
            </a:r>
            <a:r>
              <a:rPr lang="sk-SK" sz="2400" dirty="0" err="1" smtClean="0">
                <a:latin typeface="Monotype Corsiva" pitchFamily="66" charset="0"/>
              </a:rPr>
              <a:t>alkénov</a:t>
            </a:r>
            <a:r>
              <a:rPr lang="sk-SK" sz="2400" dirty="0" smtClean="0">
                <a:latin typeface="Monotype Corsiva" pitchFamily="66" charset="0"/>
              </a:rPr>
              <a:t> sú podobné s </a:t>
            </a:r>
            <a:r>
              <a:rPr lang="sk-SK" sz="2400" dirty="0" err="1" smtClean="0">
                <a:latin typeface="Monotype Corsiva" pitchFamily="66" charset="0"/>
              </a:rPr>
              <a:t>alkánmi</a:t>
            </a:r>
            <a:r>
              <a:rPr lang="sk-SK" sz="2400" dirty="0" smtClean="0">
                <a:latin typeface="Monotype Corsiva" pitchFamily="66" charset="0"/>
              </a:rPr>
              <a:t>, ale chemické sú veľmi odlišné.</a:t>
            </a:r>
          </a:p>
          <a:p>
            <a:endParaRPr lang="sk-SK" sz="2400" dirty="0" smtClean="0">
              <a:latin typeface="Monotype Corsiva" pitchFamily="66" charset="0"/>
            </a:endParaRPr>
          </a:p>
          <a:p>
            <a:r>
              <a:rPr lang="sk-SK" sz="2400" b="1" dirty="0" smtClean="0">
                <a:latin typeface="Monotype Corsiva" pitchFamily="66" charset="0"/>
              </a:rPr>
              <a:t>Chemické vlastnosti: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Monotype Corsiva" pitchFamily="66" charset="0"/>
              </a:rPr>
              <a:t>na mieste  násobnej väzby veľmi ľahko prebiehajú chemické reakcie (adície)</a:t>
            </a:r>
          </a:p>
          <a:p>
            <a:endParaRPr lang="sk-SK" sz="2400" dirty="0" smtClean="0">
              <a:latin typeface="Monotype Corsiva" pitchFamily="66" charset="0"/>
            </a:endParaRPr>
          </a:p>
          <a:p>
            <a:r>
              <a:rPr lang="sk-SK" sz="2400" dirty="0" smtClean="0">
                <a:latin typeface="Monotype Corsiva" pitchFamily="66" charset="0"/>
              </a:rPr>
              <a:t>-nižšie </a:t>
            </a:r>
            <a:r>
              <a:rPr lang="sk-SK" sz="2400" dirty="0" err="1" smtClean="0">
                <a:latin typeface="Monotype Corsiva" pitchFamily="66" charset="0"/>
              </a:rPr>
              <a:t>alkény</a:t>
            </a:r>
            <a:r>
              <a:rPr lang="sk-SK" sz="2400" dirty="0" smtClean="0">
                <a:latin typeface="Monotype Corsiva" pitchFamily="66" charset="0"/>
              </a:rPr>
              <a:t> = plyny</a:t>
            </a:r>
          </a:p>
          <a:p>
            <a:r>
              <a:rPr lang="sk-SK" sz="2400" dirty="0" smtClean="0">
                <a:latin typeface="Monotype Corsiva" pitchFamily="66" charset="0"/>
              </a:rPr>
              <a:t>-ostatné </a:t>
            </a:r>
            <a:r>
              <a:rPr lang="sk-SK" sz="2400" dirty="0" err="1" smtClean="0">
                <a:latin typeface="Monotype Corsiva" pitchFamily="66" charset="0"/>
              </a:rPr>
              <a:t>alkény</a:t>
            </a:r>
            <a:r>
              <a:rPr lang="sk-SK" sz="2400" dirty="0" smtClean="0">
                <a:latin typeface="Monotype Corsiva" pitchFamily="66" charset="0"/>
              </a:rPr>
              <a:t> = prchavé kvapaliny, pevné látky</a:t>
            </a:r>
          </a:p>
          <a:p>
            <a:endParaRPr lang="sk-SK" sz="2400" dirty="0" smtClean="0">
              <a:latin typeface="Monotype Corsiva" pitchFamily="66" charset="0"/>
            </a:endParaRPr>
          </a:p>
          <a:p>
            <a:r>
              <a:rPr lang="sk-SK" sz="2400" b="1" dirty="0" smtClean="0">
                <a:latin typeface="Monotype Corsiva" pitchFamily="66" charset="0"/>
              </a:rPr>
              <a:t>Dvojitá väzba a jej charakteristika:</a:t>
            </a:r>
          </a:p>
          <a:p>
            <a:r>
              <a:rPr lang="sk-SK" sz="2400" dirty="0" smtClean="0">
                <a:latin typeface="Monotype Corsiva" pitchFamily="66" charset="0"/>
              </a:rPr>
              <a:t>Väzby, ktoré vychádzajú z atómov uhlíka v hybridizácii sp</a:t>
            </a:r>
            <a:r>
              <a:rPr lang="sk-SK" sz="2400" baseline="30000" dirty="0" smtClean="0">
                <a:latin typeface="Monotype Corsiva" pitchFamily="66" charset="0"/>
              </a:rPr>
              <a:t>2</a:t>
            </a:r>
            <a:r>
              <a:rPr lang="sk-SK" sz="2400" dirty="0" smtClean="0">
                <a:latin typeface="Monotype Corsiva" pitchFamily="66" charset="0"/>
              </a:rPr>
              <a:t>, majú väzbový uhol 120°(2/3pi), preto ležia v 1 rovine. 2-tá väzba bráni voľnej rotácii, čo umožňuje vznik </a:t>
            </a:r>
            <a:r>
              <a:rPr lang="sk-SK" sz="2400" b="1" dirty="0" err="1" smtClean="0">
                <a:latin typeface="Monotype Corsiva" pitchFamily="66" charset="0"/>
              </a:rPr>
              <a:t>stereoizomérov</a:t>
            </a:r>
            <a:r>
              <a:rPr lang="sk-SK" sz="2400" b="1" dirty="0" smtClean="0">
                <a:latin typeface="Monotype Corsiva" pitchFamily="66" charset="0"/>
              </a:rPr>
              <a:t> </a:t>
            </a:r>
            <a:r>
              <a:rPr lang="sk-SK" sz="2400" b="1" i="1" dirty="0" err="1" smtClean="0">
                <a:latin typeface="Monotype Corsiva" pitchFamily="66" charset="0"/>
              </a:rPr>
              <a:t>cis</a:t>
            </a:r>
            <a:r>
              <a:rPr lang="sk-SK" sz="2400" b="1" dirty="0" smtClean="0">
                <a:latin typeface="Monotype Corsiva" pitchFamily="66" charset="0"/>
              </a:rPr>
              <a:t> a </a:t>
            </a:r>
            <a:r>
              <a:rPr lang="sk-SK" sz="2400" b="1" i="1" dirty="0" err="1" smtClean="0">
                <a:latin typeface="Monotype Corsiva" pitchFamily="66" charset="0"/>
              </a:rPr>
              <a:t>trans</a:t>
            </a:r>
            <a:r>
              <a:rPr lang="sk-SK" sz="2400" dirty="0" smtClean="0">
                <a:latin typeface="Monotype Corsiva" pitchFamily="66" charset="0"/>
              </a:rPr>
              <a:t>. Na uhlíkovom reťazci </a:t>
            </a:r>
            <a:r>
              <a:rPr lang="sk-SK" sz="2400" dirty="0" err="1" smtClean="0">
                <a:latin typeface="Monotype Corsiva" pitchFamily="66" charset="0"/>
              </a:rPr>
              <a:t>alkénov</a:t>
            </a:r>
            <a:r>
              <a:rPr lang="sk-SK" sz="2400" dirty="0" smtClean="0">
                <a:latin typeface="Monotype Corsiva" pitchFamily="66" charset="0"/>
              </a:rPr>
              <a:t>, kde sú jednoduché väzby medzi atómami uhlíka, sa uskutočňuje </a:t>
            </a:r>
            <a:r>
              <a:rPr lang="sk-SK" sz="2400" b="1" dirty="0" smtClean="0">
                <a:latin typeface="Monotype Corsiva" pitchFamily="66" charset="0"/>
              </a:rPr>
              <a:t>štruktúrna izoméria</a:t>
            </a:r>
            <a:r>
              <a:rPr lang="sk-SK" sz="2400" dirty="0" smtClean="0">
                <a:latin typeface="Monotype Corsiva" pitchFamily="66" charset="0"/>
              </a:rPr>
              <a:t>.</a:t>
            </a:r>
            <a:endParaRPr lang="sk-SK" sz="2400" b="1" dirty="0" smtClean="0">
              <a:latin typeface="Monotype Corsiva" pitchFamily="66" charset="0"/>
            </a:endParaRPr>
          </a:p>
          <a:p>
            <a:endParaRPr lang="sk-SK" sz="2400" dirty="0">
              <a:latin typeface="Monotype Corsiva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1000" y="228600"/>
            <a:ext cx="8258992" cy="763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600" b="1" dirty="0" smtClean="0">
                <a:latin typeface="Monotype Corsiva" pitchFamily="66" charset="0"/>
              </a:rPr>
              <a:t>2 typy izomérie:  </a:t>
            </a:r>
            <a:r>
              <a:rPr lang="sk-SK" sz="2600" dirty="0" smtClean="0">
                <a:latin typeface="Monotype Corsiva" pitchFamily="66" charset="0"/>
              </a:rPr>
              <a:t>1. </a:t>
            </a:r>
            <a:r>
              <a:rPr lang="sk-SK" sz="2600" dirty="0" err="1" smtClean="0">
                <a:latin typeface="Monotype Corsiva" pitchFamily="66" charset="0"/>
              </a:rPr>
              <a:t>priestorová=stereoizoméria</a:t>
            </a:r>
            <a:r>
              <a:rPr lang="sk-SK" sz="2600" dirty="0" smtClean="0">
                <a:latin typeface="Monotype Corsiva" pitchFamily="66" charset="0"/>
              </a:rPr>
              <a:t> (geometrická) – </a:t>
            </a:r>
            <a:r>
              <a:rPr lang="sk-SK" sz="2600" dirty="0" err="1" smtClean="0">
                <a:latin typeface="Monotype Corsiva" pitchFamily="66" charset="0"/>
              </a:rPr>
              <a:t>cis</a:t>
            </a:r>
            <a:endParaRPr lang="sk-SK" sz="2600" dirty="0" smtClean="0">
              <a:latin typeface="Monotype Corsiva" pitchFamily="66" charset="0"/>
            </a:endParaRPr>
          </a:p>
          <a:p>
            <a:r>
              <a:rPr lang="sk-SK" sz="2600" dirty="0" smtClean="0">
                <a:latin typeface="Monotype Corsiva" pitchFamily="66" charset="0"/>
              </a:rPr>
              <a:t>                                                                                                   - </a:t>
            </a:r>
            <a:r>
              <a:rPr lang="sk-SK" sz="2600" dirty="0" err="1" smtClean="0">
                <a:latin typeface="Monotype Corsiva" pitchFamily="66" charset="0"/>
              </a:rPr>
              <a:t>trans</a:t>
            </a:r>
            <a:endParaRPr lang="sk-SK" sz="2600" dirty="0" smtClean="0">
              <a:latin typeface="Monotype Corsiva" pitchFamily="66" charset="0"/>
            </a:endParaRPr>
          </a:p>
          <a:p>
            <a:r>
              <a:rPr lang="sk-SK" sz="2600" dirty="0" smtClean="0">
                <a:latin typeface="Monotype Corsiva" pitchFamily="66" charset="0"/>
              </a:rPr>
              <a:t>                             2. optická</a:t>
            </a: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r>
              <a:rPr lang="sk-SK" sz="2600" dirty="0" smtClean="0">
                <a:latin typeface="Monotype Corsiva" pitchFamily="66" charset="0"/>
              </a:rPr>
              <a:t>Príklad </a:t>
            </a:r>
            <a:r>
              <a:rPr lang="sk-SK" sz="2600" b="1" dirty="0" smtClean="0">
                <a:latin typeface="Monotype Corsiva" pitchFamily="66" charset="0"/>
              </a:rPr>
              <a:t>geometrickej izomérie</a:t>
            </a:r>
            <a:r>
              <a:rPr lang="sk-SK" sz="2600" dirty="0" smtClean="0">
                <a:latin typeface="Monotype Corsiva" pitchFamily="66" charset="0"/>
              </a:rPr>
              <a:t>:</a:t>
            </a: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r>
              <a:rPr lang="sk-SK" sz="2800" b="1" dirty="0" smtClean="0"/>
              <a:t>        </a:t>
            </a:r>
            <a:r>
              <a:rPr lang="sk-SK" sz="2800" b="1" dirty="0" err="1" smtClean="0">
                <a:latin typeface="Monotype Corsiva" pitchFamily="66" charset="0"/>
              </a:rPr>
              <a:t>cis</a:t>
            </a:r>
            <a:r>
              <a:rPr lang="sk-SK" sz="2800" b="1" dirty="0" smtClean="0">
                <a:latin typeface="Monotype Corsiva" pitchFamily="66" charset="0"/>
              </a:rPr>
              <a:t>–</a:t>
            </a:r>
            <a:r>
              <a:rPr lang="sk-SK" sz="2800" b="1" dirty="0" err="1" smtClean="0">
                <a:latin typeface="Monotype Corsiva" pitchFamily="66" charset="0"/>
              </a:rPr>
              <a:t>but</a:t>
            </a:r>
            <a:r>
              <a:rPr lang="sk-SK" sz="2800" b="1" dirty="0" smtClean="0">
                <a:latin typeface="Monotype Corsiva" pitchFamily="66" charset="0"/>
              </a:rPr>
              <a:t>–2–</a:t>
            </a:r>
            <a:r>
              <a:rPr lang="sk-SK" sz="2800" b="1" dirty="0" err="1" smtClean="0">
                <a:latin typeface="Monotype Corsiva" pitchFamily="66" charset="0"/>
              </a:rPr>
              <a:t>én</a:t>
            </a:r>
            <a:r>
              <a:rPr lang="sk-SK" sz="2800" b="1" dirty="0" smtClean="0">
                <a:latin typeface="Monotype Corsiva" pitchFamily="66" charset="0"/>
              </a:rPr>
              <a:t>                  a                  </a:t>
            </a:r>
            <a:r>
              <a:rPr lang="sk-SK" sz="2800" b="1" dirty="0" err="1" smtClean="0">
                <a:latin typeface="Monotype Corsiva" pitchFamily="66" charset="0"/>
              </a:rPr>
              <a:t>trans</a:t>
            </a:r>
            <a:r>
              <a:rPr lang="sk-SK" sz="2800" b="1" dirty="0" smtClean="0">
                <a:latin typeface="Monotype Corsiva" pitchFamily="66" charset="0"/>
              </a:rPr>
              <a:t>–</a:t>
            </a:r>
            <a:r>
              <a:rPr lang="sk-SK" sz="2800" b="1" dirty="0" err="1" smtClean="0">
                <a:latin typeface="Monotype Corsiva" pitchFamily="66" charset="0"/>
              </a:rPr>
              <a:t>but</a:t>
            </a:r>
            <a:r>
              <a:rPr lang="sk-SK" sz="2800" b="1" dirty="0" smtClean="0">
                <a:latin typeface="Monotype Corsiva" pitchFamily="66" charset="0"/>
              </a:rPr>
              <a:t>–2–</a:t>
            </a:r>
            <a:r>
              <a:rPr lang="sk-SK" sz="2800" b="1" dirty="0" err="1" smtClean="0">
                <a:latin typeface="Monotype Corsiva" pitchFamily="66" charset="0"/>
              </a:rPr>
              <a:t>én</a:t>
            </a:r>
            <a:r>
              <a:rPr lang="sk-SK" sz="2800" dirty="0" smtClean="0">
                <a:latin typeface="Monotype Corsiva" pitchFamily="66" charset="0"/>
              </a:rPr>
              <a:t> </a:t>
            </a: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" name="Obrázok 2" descr="alkeny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461334" cy="1962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2400" y="304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Monotype Corsiva" pitchFamily="66" charset="0"/>
              </a:rPr>
              <a:t>V prípade nesúmerných molekúl platí </a:t>
            </a:r>
            <a:r>
              <a:rPr lang="sk-SK" sz="2400" b="1" dirty="0" smtClean="0">
                <a:latin typeface="Monotype Corsiva" pitchFamily="66" charset="0"/>
              </a:rPr>
              <a:t>MARKOVNIKOVO PRAVIDLO:</a:t>
            </a:r>
            <a:endParaRPr lang="sk-SK" sz="2400" b="1" dirty="0">
              <a:latin typeface="Monotype Corsiva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28600" y="1371600"/>
            <a:ext cx="83423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latin typeface="Monotype Corsiva" pitchFamily="66" charset="0"/>
              </a:rPr>
              <a:t>Adícia sa týka uhlíkov s násobnou väzbou, kladnejšia časť (H+) </a:t>
            </a:r>
          </a:p>
          <a:p>
            <a:r>
              <a:rPr lang="sk-SK" sz="2800" dirty="0" smtClean="0">
                <a:latin typeface="Monotype Corsiva" pitchFamily="66" charset="0"/>
              </a:rPr>
              <a:t>sa </a:t>
            </a:r>
            <a:r>
              <a:rPr lang="sk-SK" sz="2800" dirty="0" err="1" smtClean="0">
                <a:latin typeface="Monotype Corsiva" pitchFamily="66" charset="0"/>
              </a:rPr>
              <a:t>aduje</a:t>
            </a:r>
            <a:r>
              <a:rPr lang="sk-SK" sz="2800" dirty="0" smtClean="0">
                <a:latin typeface="Monotype Corsiva" pitchFamily="66" charset="0"/>
              </a:rPr>
              <a:t> na uhlík s väčším počtom vodíkov, zápornejšia časť (X-) </a:t>
            </a:r>
          </a:p>
          <a:p>
            <a:r>
              <a:rPr lang="sk-SK" sz="2800" dirty="0" smtClean="0">
                <a:latin typeface="Monotype Corsiva" pitchFamily="66" charset="0"/>
              </a:rPr>
              <a:t>sa </a:t>
            </a:r>
            <a:r>
              <a:rPr lang="sk-SK" sz="2800" dirty="0" err="1" smtClean="0">
                <a:latin typeface="Monotype Corsiva" pitchFamily="66" charset="0"/>
              </a:rPr>
              <a:t>aduje</a:t>
            </a:r>
            <a:r>
              <a:rPr lang="sk-SK" sz="2800" dirty="0" smtClean="0">
                <a:latin typeface="Monotype Corsiva" pitchFamily="66" charset="0"/>
              </a:rPr>
              <a:t> na uhlík s menším počtom vodíkov.</a:t>
            </a:r>
            <a:endParaRPr lang="sk-SK" sz="2800" dirty="0">
              <a:latin typeface="Monotype Corsiva" pitchFamily="66" charset="0"/>
            </a:endParaRPr>
          </a:p>
        </p:txBody>
      </p:sp>
      <p:pic>
        <p:nvPicPr>
          <p:cNvPr id="4" name="Obrázok 3" descr="CHEMIC~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6010763" cy="25631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276600" y="228600"/>
            <a:ext cx="22509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itchFamily="66" charset="0"/>
              </a:rPr>
              <a:t>REAKCIE</a:t>
            </a:r>
            <a:endParaRPr lang="sk-SK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28600" y="1371600"/>
            <a:ext cx="8915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sk-SK" sz="2800" b="1" dirty="0" smtClean="0">
                <a:latin typeface="Monotype Corsiva" pitchFamily="66" charset="0"/>
              </a:rPr>
              <a:t>1. ADÍCIA</a:t>
            </a:r>
          </a:p>
          <a:p>
            <a:pPr marL="342900" indent="-342900"/>
            <a:endParaRPr lang="sk-SK" sz="2800" dirty="0" smtClean="0">
              <a:latin typeface="Monotype Corsiva" pitchFamily="66" charset="0"/>
            </a:endParaRPr>
          </a:p>
          <a:p>
            <a:pPr marL="342900" indent="-342900"/>
            <a:r>
              <a:rPr lang="sk-SK" sz="2800" b="1" dirty="0" smtClean="0">
                <a:latin typeface="Monotype Corsiva" pitchFamily="66" charset="0"/>
              </a:rPr>
              <a:t>Adícia vody</a:t>
            </a:r>
            <a:r>
              <a:rPr lang="sk-SK" sz="2800" dirty="0" smtClean="0">
                <a:latin typeface="Monotype Corsiva" pitchFamily="66" charset="0"/>
              </a:rPr>
              <a:t> alebo </a:t>
            </a:r>
            <a:r>
              <a:rPr lang="sk-SK" sz="2800" b="1" dirty="0" smtClean="0">
                <a:latin typeface="Monotype Corsiva" pitchFamily="66" charset="0"/>
              </a:rPr>
              <a:t>hydratácia</a:t>
            </a:r>
            <a:r>
              <a:rPr lang="sk-SK" sz="2800" dirty="0" smtClean="0">
                <a:latin typeface="Monotype Corsiva" pitchFamily="66" charset="0"/>
              </a:rPr>
              <a:t> je typ </a:t>
            </a:r>
            <a:r>
              <a:rPr lang="sk-SK" sz="2800" dirty="0" err="1" smtClean="0">
                <a:latin typeface="Monotype Corsiva" pitchFamily="66" charset="0"/>
              </a:rPr>
              <a:t>elektrofilnej</a:t>
            </a:r>
            <a:r>
              <a:rPr lang="sk-SK" sz="2800" dirty="0" smtClean="0">
                <a:latin typeface="Monotype Corsiva" pitchFamily="66" charset="0"/>
              </a:rPr>
              <a:t> adície, pri ktorej </a:t>
            </a:r>
          </a:p>
          <a:p>
            <a:pPr marL="342900" indent="-342900"/>
            <a:r>
              <a:rPr lang="sk-SK" sz="2800" dirty="0" smtClean="0">
                <a:latin typeface="Monotype Corsiva" pitchFamily="66" charset="0"/>
              </a:rPr>
              <a:t>sa na násobnú väzbu C=C </a:t>
            </a:r>
            <a:r>
              <a:rPr lang="sk-SK" sz="2800" dirty="0" err="1" smtClean="0">
                <a:latin typeface="Monotype Corsiva" pitchFamily="66" charset="0"/>
              </a:rPr>
              <a:t>aduje</a:t>
            </a:r>
            <a:r>
              <a:rPr lang="sk-SK" sz="2800" dirty="0" smtClean="0">
                <a:latin typeface="Monotype Corsiva" pitchFamily="66" charset="0"/>
              </a:rPr>
              <a:t> molekula vody. </a:t>
            </a:r>
          </a:p>
          <a:p>
            <a:pPr marL="342900" indent="-342900"/>
            <a:r>
              <a:rPr lang="sk-SK" sz="2800" dirty="0" smtClean="0">
                <a:latin typeface="Monotype Corsiva" pitchFamily="66" charset="0"/>
              </a:rPr>
              <a:t>Reakcia sa uskutočňuje za katalýzy silnou kyselinou.</a:t>
            </a:r>
          </a:p>
          <a:p>
            <a:pPr marL="342900" indent="-342900"/>
            <a:endParaRPr lang="sk-SK" sz="2800" dirty="0" smtClean="0">
              <a:latin typeface="Monotype Corsiva" pitchFamily="66" charset="0"/>
            </a:endParaRPr>
          </a:p>
          <a:p>
            <a:pPr marL="342900" indent="-342900" algn="ctr"/>
            <a:r>
              <a:rPr lang="sk-SK" sz="2800" b="1" dirty="0" smtClean="0">
                <a:latin typeface="Monotype Corsiva" pitchFamily="66" charset="0"/>
              </a:rPr>
              <a:t>Adícia vody na </a:t>
            </a:r>
            <a:r>
              <a:rPr lang="sk-SK" sz="2800" b="1" dirty="0" err="1" smtClean="0">
                <a:latin typeface="Monotype Corsiva" pitchFamily="66" charset="0"/>
              </a:rPr>
              <a:t>etén</a:t>
            </a:r>
            <a:r>
              <a:rPr lang="sk-SK" sz="2800" b="1" dirty="0" smtClean="0">
                <a:latin typeface="Monotype Corsiva" pitchFamily="66" charset="0"/>
              </a:rPr>
              <a:t> s kyselinou sírovou</a:t>
            </a:r>
            <a:r>
              <a:rPr lang="sk-SK" sz="2800" dirty="0" smtClean="0">
                <a:latin typeface="Monotype Corsiva" pitchFamily="66" charset="0"/>
              </a:rPr>
              <a:t> :</a:t>
            </a:r>
          </a:p>
          <a:p>
            <a:pPr marL="342900" indent="-342900" algn="ctr"/>
            <a:endParaRPr lang="sk-SK" sz="2800" b="1" dirty="0" smtClean="0">
              <a:latin typeface="Monotype Corsiva" pitchFamily="66" charset="0"/>
            </a:endParaRPr>
          </a:p>
          <a:p>
            <a:pPr marL="342900" indent="-342900" algn="ctr"/>
            <a:r>
              <a:rPr lang="sk-SK" sz="2800" b="1" dirty="0" smtClean="0">
                <a:latin typeface="Monotype Corsiva" pitchFamily="66" charset="0"/>
              </a:rPr>
              <a:t>CH</a:t>
            </a:r>
            <a:r>
              <a:rPr lang="sk-SK" sz="2800" b="1" baseline="-25000" dirty="0" smtClean="0">
                <a:latin typeface="Monotype Corsiva" pitchFamily="66" charset="0"/>
              </a:rPr>
              <a:t>2</a:t>
            </a:r>
            <a:r>
              <a:rPr lang="sk-SK" sz="2800" b="1" dirty="0" smtClean="0">
                <a:latin typeface="Monotype Corsiva" pitchFamily="66" charset="0"/>
              </a:rPr>
              <a:t> = CH</a:t>
            </a:r>
            <a:r>
              <a:rPr lang="sk-SK" sz="2800" b="1" baseline="-25000" dirty="0" smtClean="0">
                <a:latin typeface="Monotype Corsiva" pitchFamily="66" charset="0"/>
              </a:rPr>
              <a:t>2</a:t>
            </a:r>
            <a:r>
              <a:rPr lang="sk-SK" sz="2800" b="1" dirty="0" smtClean="0">
                <a:latin typeface="Monotype Corsiva" pitchFamily="66" charset="0"/>
              </a:rPr>
              <a:t> + H</a:t>
            </a:r>
            <a:r>
              <a:rPr lang="sk-SK" sz="2800" b="1" baseline="-25000" dirty="0" smtClean="0">
                <a:latin typeface="Monotype Corsiva" pitchFamily="66" charset="0"/>
              </a:rPr>
              <a:t>2</a:t>
            </a:r>
            <a:r>
              <a:rPr lang="sk-SK" sz="2800" b="1" dirty="0" smtClean="0">
                <a:latin typeface="Monotype Corsiva" pitchFamily="66" charset="0"/>
              </a:rPr>
              <a:t>O→ OH- CH</a:t>
            </a:r>
            <a:r>
              <a:rPr lang="sk-SK" sz="2800" b="1" baseline="-25000" dirty="0" smtClean="0">
                <a:latin typeface="Monotype Corsiva" pitchFamily="66" charset="0"/>
              </a:rPr>
              <a:t>2</a:t>
            </a:r>
            <a:r>
              <a:rPr lang="sk-SK" sz="2800" b="1" dirty="0" smtClean="0">
                <a:latin typeface="Monotype Corsiva" pitchFamily="66" charset="0"/>
              </a:rPr>
              <a:t> -CH</a:t>
            </a:r>
            <a:r>
              <a:rPr lang="sk-SK" sz="2800" b="1" baseline="-25000" dirty="0" smtClean="0">
                <a:latin typeface="Monotype Corsiva" pitchFamily="66" charset="0"/>
              </a:rPr>
              <a:t>2 </a:t>
            </a:r>
            <a:r>
              <a:rPr lang="sk-SK" sz="2800" b="1" dirty="0" smtClean="0">
                <a:latin typeface="Monotype Corsiva" pitchFamily="66" charset="0"/>
              </a:rPr>
              <a:t>-OH            </a:t>
            </a:r>
            <a:endParaRPr lang="sk-SK" sz="2800" dirty="0" smtClean="0">
              <a:latin typeface="Monotype Corsiva" pitchFamily="66" charset="0"/>
            </a:endParaRPr>
          </a:p>
          <a:p>
            <a:pPr algn="ctr"/>
            <a:r>
              <a:rPr lang="sk-SK" sz="2800" b="1" dirty="0" smtClean="0">
                <a:latin typeface="Monotype Corsiva" pitchFamily="66" charset="0"/>
              </a:rPr>
              <a:t>etanol</a:t>
            </a:r>
            <a:endParaRPr lang="sk-SK" sz="2800" dirty="0" smtClean="0">
              <a:latin typeface="Monotype Corsiva" pitchFamily="66" charset="0"/>
            </a:endParaRPr>
          </a:p>
          <a:p>
            <a:r>
              <a:rPr lang="sk-SK" sz="2800" dirty="0" smtClean="0">
                <a:latin typeface="Monotype Corsiva" pitchFamily="66" charset="0"/>
              </a:rPr>
              <a:t/>
            </a:r>
            <a:br>
              <a:rPr lang="sk-SK" sz="2800" dirty="0" smtClean="0">
                <a:latin typeface="Monotype Corsiva" pitchFamily="66" charset="0"/>
              </a:rPr>
            </a:br>
            <a:endParaRPr lang="sk-SK" sz="2800" dirty="0" smtClean="0">
              <a:latin typeface="Monotype Corsiva" pitchFamily="66" charset="0"/>
            </a:endParaRPr>
          </a:p>
          <a:p>
            <a:pPr marL="342900" indent="-342900"/>
            <a:endParaRPr lang="sk-SK" dirty="0" smtClean="0"/>
          </a:p>
          <a:p>
            <a:pPr marL="342900" indent="-342900"/>
            <a:endParaRPr lang="sk-SK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04800" y="6096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Monotype Corsiva" pitchFamily="66" charset="0"/>
              </a:rPr>
              <a:t>2. OXIDÁCIA </a:t>
            </a:r>
          </a:p>
          <a:p>
            <a:endParaRPr lang="sk-SK" sz="2800" dirty="0" smtClean="0">
              <a:latin typeface="Monotype Corsiva" pitchFamily="66" charset="0"/>
            </a:endParaRP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používajú sa </a:t>
            </a:r>
            <a:r>
              <a:rPr lang="sk-SK" sz="2800" dirty="0" err="1" smtClean="0">
                <a:latin typeface="Monotype Corsiva" pitchFamily="66" charset="0"/>
              </a:rPr>
              <a:t>oxidovadlá</a:t>
            </a:r>
            <a:r>
              <a:rPr lang="sk-SK" sz="2800" dirty="0" smtClean="0">
                <a:latin typeface="Monotype Corsiva" pitchFamily="66" charset="0"/>
              </a:rPr>
              <a:t> :   - KMnO</a:t>
            </a:r>
            <a:r>
              <a:rPr lang="sk-SK" sz="2800" baseline="-25000" dirty="0" smtClean="0">
                <a:latin typeface="Monotype Corsiva" pitchFamily="66" charset="0"/>
              </a:rPr>
              <a:t>4</a:t>
            </a:r>
            <a:r>
              <a:rPr lang="sk-SK" sz="2800" dirty="0" smtClean="0">
                <a:latin typeface="Monotype Corsiva" pitchFamily="66" charset="0"/>
              </a:rPr>
              <a:t> – </a:t>
            </a:r>
            <a:r>
              <a:rPr lang="sk-SK" sz="2800" dirty="0" err="1" smtClean="0">
                <a:latin typeface="Monotype Corsiva" pitchFamily="66" charset="0"/>
              </a:rPr>
              <a:t>manganistan</a:t>
            </a:r>
            <a:r>
              <a:rPr lang="sk-SK" sz="2800" dirty="0" smtClean="0">
                <a:latin typeface="Monotype Corsiva" pitchFamily="66" charset="0"/>
              </a:rPr>
              <a:t> draselný</a:t>
            </a:r>
          </a:p>
          <a:p>
            <a:r>
              <a:rPr lang="sk-SK" sz="2800" dirty="0" smtClean="0">
                <a:latin typeface="Monotype Corsiva" pitchFamily="66" charset="0"/>
              </a:rPr>
              <a:t>                                              - O3 – ozón</a:t>
            </a:r>
          </a:p>
          <a:p>
            <a:r>
              <a:rPr lang="sk-SK" sz="2800" dirty="0" smtClean="0">
                <a:latin typeface="Monotype Corsiva" pitchFamily="66" charset="0"/>
              </a:rPr>
              <a:t>                                              - OsO4 – oxid </a:t>
            </a:r>
            <a:r>
              <a:rPr lang="sk-SK" sz="2800" dirty="0" err="1" smtClean="0">
                <a:latin typeface="Monotype Corsiva" pitchFamily="66" charset="0"/>
              </a:rPr>
              <a:t>osmičelý</a:t>
            </a:r>
            <a:endParaRPr lang="sk-SK" sz="2800" dirty="0" smtClean="0">
              <a:latin typeface="Monotype Corsiva" pitchFamily="66" charset="0"/>
            </a:endParaRPr>
          </a:p>
          <a:p>
            <a:endParaRPr lang="sk-SK" sz="2800" dirty="0" smtClean="0">
              <a:latin typeface="Monotype Corsiva" pitchFamily="66" charset="0"/>
            </a:endParaRPr>
          </a:p>
          <a:p>
            <a:r>
              <a:rPr lang="sk-SK" sz="2800" dirty="0" smtClean="0">
                <a:latin typeface="Monotype Corsiva" pitchFamily="66" charset="0"/>
              </a:rPr>
              <a:t>V závislosti od podmienok chemickej reakcie dochádza k vzniku alkoholov, karboxylových zlúčenín alebo </a:t>
            </a:r>
            <a:r>
              <a:rPr lang="sk-SK" sz="2800" dirty="0" err="1" smtClean="0">
                <a:latin typeface="Monotype Corsiva" pitchFamily="66" charset="0"/>
              </a:rPr>
              <a:t>karbonylových</a:t>
            </a:r>
            <a:r>
              <a:rPr lang="sk-SK" sz="2800" dirty="0" smtClean="0">
                <a:latin typeface="Monotype Corsiva" pitchFamily="66" charset="0"/>
              </a:rPr>
              <a:t> zlúčenín.</a:t>
            </a:r>
          </a:p>
          <a:p>
            <a:endParaRPr lang="sk-SK" sz="2800" dirty="0" smtClean="0">
              <a:latin typeface="Monotype Corsiva" pitchFamily="66" charset="0"/>
            </a:endParaRPr>
          </a:p>
          <a:p>
            <a:endParaRPr lang="sk-SK" sz="2800" dirty="0" smtClean="0">
              <a:latin typeface="Monotype Corsiva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04800" y="5334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Monotype Corsiva" pitchFamily="66" charset="0"/>
              </a:rPr>
              <a:t>3. POLYMERIZÁCIA</a:t>
            </a:r>
          </a:p>
          <a:p>
            <a:endParaRPr lang="sk-SK" sz="2800" dirty="0" smtClean="0">
              <a:latin typeface="Monotype Corsiva" pitchFamily="66" charset="0"/>
            </a:endParaRPr>
          </a:p>
          <a:p>
            <a:r>
              <a:rPr lang="sk-SK" sz="2800" dirty="0" smtClean="0">
                <a:latin typeface="Monotype Corsiva" pitchFamily="66" charset="0"/>
              </a:rPr>
              <a:t>- je opakovaná adícia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 dochádza k vzniku polymérov a zaniká 2-itá väzba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 je základom pri príprave plastových materiálov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 vzniká jedna obrovská makromolekula</a:t>
            </a:r>
          </a:p>
          <a:p>
            <a:pPr>
              <a:buFontTx/>
              <a:buChar char="-"/>
            </a:pPr>
            <a:r>
              <a:rPr lang="sk-SK" sz="2800" dirty="0" smtClean="0">
                <a:latin typeface="Monotype Corsiva" pitchFamily="66" charset="0"/>
              </a:rPr>
              <a:t> na konci makromolekuly je H alebo OH skupina</a:t>
            </a:r>
          </a:p>
          <a:p>
            <a:pPr>
              <a:buFontTx/>
              <a:buChar char="-"/>
            </a:pPr>
            <a:endParaRPr lang="sk-SK" sz="2800" dirty="0" smtClean="0">
              <a:latin typeface="Monotype Corsiva" pitchFamily="66" charset="0"/>
            </a:endParaRPr>
          </a:p>
          <a:p>
            <a:pPr algn="ctr"/>
            <a:r>
              <a:rPr lang="sk-SK" sz="2800" dirty="0" smtClean="0"/>
              <a:t>   </a:t>
            </a:r>
            <a:r>
              <a:rPr lang="sk-SK" sz="2800" b="1" dirty="0" smtClean="0"/>
              <a:t>n CH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= CH</a:t>
            </a:r>
            <a:r>
              <a:rPr lang="sk-SK" sz="2800" b="1" baseline="-25000" dirty="0" smtClean="0"/>
              <a:t>2 </a:t>
            </a:r>
            <a:r>
              <a:rPr lang="sk-SK" sz="2800" b="1" dirty="0" smtClean="0"/>
              <a:t>→ [ CH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- CH</a:t>
            </a:r>
            <a:r>
              <a:rPr lang="sk-SK" sz="2800" b="1" baseline="-25000" dirty="0" smtClean="0"/>
              <a:t>2</a:t>
            </a:r>
            <a:r>
              <a:rPr lang="sk-SK" sz="2800" b="1" u="sng" dirty="0" smtClean="0"/>
              <a:t>]</a:t>
            </a:r>
            <a:r>
              <a:rPr lang="sk-SK" sz="2800" b="1" baseline="-25000" dirty="0" smtClean="0"/>
              <a:t>n- polymerizačný stupeň </a:t>
            </a:r>
          </a:p>
          <a:p>
            <a:r>
              <a:rPr lang="sk-SK" sz="2800" b="1" baseline="-25000" dirty="0" smtClean="0"/>
              <a:t> </a:t>
            </a:r>
            <a:r>
              <a:rPr lang="sk-SK" sz="2800" b="1" dirty="0" smtClean="0"/>
              <a:t>                   </a:t>
            </a:r>
          </a:p>
          <a:p>
            <a:r>
              <a:rPr lang="sk-SK" sz="2800" b="1" dirty="0" smtClean="0"/>
              <a:t>                etylén            polyetylén</a:t>
            </a:r>
            <a:endParaRPr lang="sk-SK" sz="2800" dirty="0" smtClean="0"/>
          </a:p>
          <a:p>
            <a:pPr algn="ctr"/>
            <a:endParaRPr lang="sk-SK" sz="2800" dirty="0">
              <a:latin typeface="Monotype Corsiva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04800" y="533400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Monotype Corsiva" pitchFamily="66" charset="0"/>
              </a:rPr>
              <a:t>4. KATALYTICKÁ HYDROGENÁCIA</a:t>
            </a:r>
          </a:p>
          <a:p>
            <a:endParaRPr lang="sk-SK" sz="2800" b="1" dirty="0" smtClean="0">
              <a:latin typeface="Monotype Corsiva" pitchFamily="66" charset="0"/>
            </a:endParaRPr>
          </a:p>
          <a:p>
            <a:r>
              <a:rPr lang="sk-SK" sz="2800" dirty="0" smtClean="0">
                <a:latin typeface="Monotype Corsiva" pitchFamily="66" charset="0"/>
              </a:rPr>
              <a:t>-katalyzátorom sú kovy – paládium, nikel, platina</a:t>
            </a:r>
          </a:p>
          <a:p>
            <a:r>
              <a:rPr lang="sk-SK" sz="2800" dirty="0" smtClean="0">
                <a:latin typeface="Monotype Corsiva" pitchFamily="66" charset="0"/>
              </a:rPr>
              <a:t>                                       - má radikálový charakter </a:t>
            </a:r>
          </a:p>
          <a:p>
            <a:r>
              <a:rPr lang="pl-PL" sz="2000" i="1" dirty="0" smtClean="0">
                <a:latin typeface="Monotype Corsiva" pitchFamily="66" charset="0"/>
              </a:rPr>
              <a:t>                    </a:t>
            </a:r>
          </a:p>
          <a:p>
            <a:r>
              <a:rPr lang="pl-PL" sz="2000" i="1" dirty="0" smtClean="0">
                <a:latin typeface="Monotype Corsiva" pitchFamily="66" charset="0"/>
              </a:rPr>
              <a:t>                                       H2</a:t>
            </a:r>
            <a:endParaRPr lang="pl-PL" sz="2800" i="1" dirty="0" smtClean="0">
              <a:latin typeface="Monotype Corsiva" pitchFamily="66" charset="0"/>
            </a:endParaRPr>
          </a:p>
          <a:p>
            <a:r>
              <a:rPr lang="pl-PL" sz="2800" dirty="0" smtClean="0"/>
              <a:t>CH3 -CH=CH2 </a:t>
            </a:r>
            <a:r>
              <a:rPr lang="pl-PL" sz="2800" dirty="0" smtClean="0">
                <a:sym typeface="Wingdings" pitchFamily="2" charset="2"/>
              </a:rPr>
              <a:t></a:t>
            </a:r>
            <a:r>
              <a:rPr lang="pl-PL" sz="2800" dirty="0" smtClean="0"/>
              <a:t>CH3 -CH2 -CH3 </a:t>
            </a:r>
          </a:p>
          <a:p>
            <a:r>
              <a:rPr lang="pl-PL" sz="2800" dirty="0" smtClean="0">
                <a:latin typeface="Monotype Corsiva" pitchFamily="66" charset="0"/>
              </a:rPr>
              <a:t>                            </a:t>
            </a:r>
            <a:r>
              <a:rPr lang="pl-PL" sz="2000" dirty="0" smtClean="0">
                <a:latin typeface="Monotype Corsiva" pitchFamily="66" charset="0"/>
              </a:rPr>
              <a:t>Pd</a:t>
            </a:r>
            <a:endParaRPr lang="sk-SK" sz="2800" dirty="0" smtClean="0">
              <a:latin typeface="Monotype Corsiva" pitchFamily="66" charset="0"/>
            </a:endParaRPr>
          </a:p>
          <a:p>
            <a:endParaRPr lang="sk-SK" sz="2800" dirty="0" smtClean="0">
              <a:latin typeface="Monotype Corsiva" pitchFamily="66" charset="0"/>
            </a:endParaRPr>
          </a:p>
          <a:p>
            <a:r>
              <a:rPr lang="sk-SK" sz="2800" dirty="0" smtClean="0">
                <a:latin typeface="Monotype Corsiva" pitchFamily="66" charset="0"/>
              </a:rPr>
              <a:t>Molekuly vodíka sa absorbujú na pevný povrch katalyzátora a preto obidva atómy vodíka pristupujú</a:t>
            </a:r>
          </a:p>
          <a:p>
            <a:r>
              <a:rPr lang="pl-PL" sz="2800" dirty="0" smtClean="0">
                <a:latin typeface="Monotype Corsiva" pitchFamily="66" charset="0"/>
              </a:rPr>
              <a:t>k dvojitej väzbe z jednej strany, jedná sa o </a:t>
            </a:r>
            <a:r>
              <a:rPr lang="pl-PL" sz="2800" i="1" dirty="0" smtClean="0">
                <a:latin typeface="Monotype Corsiva" pitchFamily="66" charset="0"/>
              </a:rPr>
              <a:t>cis-adíciu.</a:t>
            </a:r>
          </a:p>
          <a:p>
            <a:endParaRPr lang="sk-SK" sz="2800" dirty="0">
              <a:latin typeface="Monotype Corsiva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214</TotalTime>
  <Words>517</Words>
  <Application>Microsoft Office PowerPoint</Application>
  <PresentationFormat>Prezentácia na obrazovke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Austin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Erika</dc:creator>
  <cp:lastModifiedBy>lensk</cp:lastModifiedBy>
  <cp:revision>29</cp:revision>
  <dcterms:created xsi:type="dcterms:W3CDTF">2011-05-10T13:40:07Z</dcterms:created>
  <dcterms:modified xsi:type="dcterms:W3CDTF">2014-11-03T12:28:37Z</dcterms:modified>
</cp:coreProperties>
</file>