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7" r:id="rId3"/>
    <p:sldId id="348" r:id="rId4"/>
    <p:sldId id="351" r:id="rId5"/>
    <p:sldId id="353" r:id="rId6"/>
    <p:sldId id="354" r:id="rId7"/>
    <p:sldId id="352" r:id="rId8"/>
    <p:sldId id="349" r:id="rId9"/>
    <p:sldId id="350" r:id="rId10"/>
    <p:sldId id="355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8" autoAdjust="0"/>
    <p:restoredTop sz="86374" autoAdjust="0"/>
  </p:normalViewPr>
  <p:slideViewPr>
    <p:cSldViewPr snapToGrid="0">
      <p:cViewPr>
        <p:scale>
          <a:sx n="69" d="100"/>
          <a:sy n="69" d="100"/>
        </p:scale>
        <p:origin x="-2334" y="-10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32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33DDF6-081C-4B5D-BBB8-A843C1AD0665}" type="datetimeFigureOut">
              <a:rPr lang="sk-SK" smtClean="0"/>
              <a:pPr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pvrd3Pngc" TargetMode="External"/><Relationship Id="rId2" Type="http://schemas.openxmlformats.org/officeDocument/2006/relationships/hyperlink" Target="https://www.youtube.com/watch?v=D9nan-h_tg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.wz.cz/view.php?cisloclanku=20050101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1RDRlWmQWA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9869095" cy="2616199"/>
          </a:xfrm>
        </p:spPr>
        <p:txBody>
          <a:bodyPr/>
          <a:lstStyle/>
          <a:p>
            <a:pPr algn="l"/>
            <a:r>
              <a:rPr lang="sk-SK" sz="6000" dirty="0"/>
              <a:t>II. MODERNÝ SLOVENSKÝ NÁROD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798" y="3881065"/>
            <a:ext cx="9179548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6. OD MEMORANDA K MATICI SLOVENSKEJ  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409095"/>
            <a:ext cx="10416074" cy="5271881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 err="1"/>
              <a:t>činnosť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, </a:t>
            </a:r>
            <a:r>
              <a:rPr lang="cs-CZ" sz="3200" dirty="0" err="1"/>
              <a:t>napr</a:t>
            </a:r>
            <a:r>
              <a:rPr lang="cs-CZ" sz="3200" dirty="0"/>
              <a:t>.</a:t>
            </a:r>
            <a:r>
              <a:rPr lang="cs-CZ" sz="3200" b="1" dirty="0"/>
              <a:t>: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>
              <a:buFontTx/>
              <a:buChar char="-"/>
            </a:pPr>
            <a:r>
              <a:rPr lang="cs-CZ" sz="3200" dirty="0" err="1"/>
              <a:t>literárna</a:t>
            </a:r>
            <a:r>
              <a:rPr lang="cs-CZ" sz="3200" dirty="0"/>
              <a:t> </a:t>
            </a:r>
            <a:r>
              <a:rPr lang="cs-CZ" sz="3200" dirty="0" err="1"/>
              <a:t>činnosť</a:t>
            </a:r>
            <a:r>
              <a:rPr lang="cs-CZ" sz="3200" dirty="0"/>
              <a:t> – </a:t>
            </a:r>
            <a:r>
              <a:rPr lang="cs-CZ" sz="3200" dirty="0" err="1"/>
              <a:t>napr</a:t>
            </a:r>
            <a:r>
              <a:rPr lang="cs-CZ" sz="3200" dirty="0"/>
              <a:t>. Letopis Matice </a:t>
            </a:r>
            <a:r>
              <a:rPr lang="cs-CZ" sz="3200" dirty="0" err="1"/>
              <a:t>slovenskej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výskumy</a:t>
            </a:r>
            <a:r>
              <a:rPr lang="cs-CZ" sz="3200" dirty="0"/>
              <a:t> v oblasti </a:t>
            </a:r>
            <a:r>
              <a:rPr lang="cs-CZ" sz="3200" dirty="0" err="1"/>
              <a:t>prírodných</a:t>
            </a:r>
            <a:r>
              <a:rPr lang="cs-CZ" sz="3200" dirty="0"/>
              <a:t> </a:t>
            </a:r>
            <a:r>
              <a:rPr lang="cs-CZ" sz="3200" dirty="0" err="1"/>
              <a:t>vied</a:t>
            </a:r>
            <a:r>
              <a:rPr lang="cs-CZ" sz="3200" dirty="0"/>
              <a:t>, </a:t>
            </a:r>
            <a:r>
              <a:rPr lang="cs-CZ" sz="3200" dirty="0" err="1"/>
              <a:t>jazykovedy</a:t>
            </a:r>
            <a:r>
              <a:rPr lang="cs-CZ" sz="3200" dirty="0"/>
              <a:t>, </a:t>
            </a:r>
            <a:r>
              <a:rPr lang="cs-CZ" sz="3200" dirty="0" err="1"/>
              <a:t>histórie</a:t>
            </a:r>
            <a:r>
              <a:rPr lang="cs-CZ" sz="3200" dirty="0"/>
              <a:t>, národopisu, </a:t>
            </a:r>
            <a:r>
              <a:rPr lang="cs-CZ" sz="3200" dirty="0" err="1"/>
              <a:t>vo</a:t>
            </a:r>
            <a:r>
              <a:rPr lang="cs-CZ" sz="3200" dirty="0"/>
              <a:t> </a:t>
            </a:r>
            <a:r>
              <a:rPr lang="cs-CZ" sz="3200" dirty="0" err="1"/>
              <a:t>vlastivedných</a:t>
            </a:r>
            <a:r>
              <a:rPr lang="cs-CZ" sz="3200" dirty="0"/>
              <a:t> </a:t>
            </a:r>
            <a:r>
              <a:rPr lang="cs-CZ" sz="3200" dirty="0" err="1"/>
              <a:t>odboroch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</a:t>
            </a:r>
            <a:r>
              <a:rPr lang="cs-CZ" sz="3200" dirty="0" err="1"/>
              <a:t>kníh</a:t>
            </a:r>
            <a:r>
              <a:rPr lang="cs-CZ" sz="3200" dirty="0"/>
              <a:t>, </a:t>
            </a:r>
            <a:r>
              <a:rPr lang="cs-CZ" sz="3200" dirty="0" err="1"/>
              <a:t>učebníc</a:t>
            </a:r>
            <a:r>
              <a:rPr lang="cs-CZ" sz="3200" dirty="0"/>
              <a:t>, </a:t>
            </a:r>
            <a:r>
              <a:rPr lang="cs-CZ" sz="3200" dirty="0" err="1"/>
              <a:t>časopisov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zberateľská</a:t>
            </a:r>
            <a:r>
              <a:rPr lang="cs-CZ" sz="3200" dirty="0"/>
              <a:t> činnost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4" name="Picture 2" descr="VÃ½sledok vyhÄ¾adÃ¡vania obrÃ¡zkov pre dopyt matica slovenska">
            <a:extLst>
              <a:ext uri="{FF2B5EF4-FFF2-40B4-BE49-F238E27FC236}">
                <a16:creationId xmlns:a16="http://schemas.microsoft.com/office/drawing/2014/main" xmlns="" id="{3DBF7E40-918C-4E69-9735-D1F8377D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177024"/>
            <a:ext cx="2095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Ã½sledok vyhÄ¾adÃ¡vania obrÃ¡zkov pre dopyt matica slovenska">
            <a:extLst>
              <a:ext uri="{FF2B5EF4-FFF2-40B4-BE49-F238E27FC236}">
                <a16:creationId xmlns:a16="http://schemas.microsoft.com/office/drawing/2014/main" xmlns="" id="{ADED5287-4C97-4B60-ABB2-6AAF0BD4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3898168"/>
            <a:ext cx="2370540" cy="27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zatvorená</a:t>
            </a:r>
            <a:r>
              <a:rPr lang="cs-CZ" sz="3200" dirty="0"/>
              <a:t> 1875</a:t>
            </a:r>
          </a:p>
          <a:p>
            <a:pPr algn="just"/>
            <a:r>
              <a:rPr lang="cs-CZ" sz="3200" dirty="0"/>
              <a:t>obnovená 1919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8" name="Picture 2" descr="VÃ½sledok vyhÄ¾adÃ¡vania obrÃ¡zkov pre dopyt matica slovenska 1919">
            <a:extLst>
              <a:ext uri="{FF2B5EF4-FFF2-40B4-BE49-F238E27FC236}">
                <a16:creationId xmlns:a16="http://schemas.microsoft.com/office/drawing/2014/main" xmlns="" id="{047EDF2C-1DC5-4030-B890-BC9DA6BA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73" y="3190733"/>
            <a:ext cx="4572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1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AE756DD-EFF4-4E58-9D88-8E73DF514C9F}"/>
              </a:ext>
            </a:extLst>
          </p:cNvPr>
          <p:cNvSpPr txBox="1"/>
          <p:nvPr/>
        </p:nvSpPr>
        <p:spPr>
          <a:xfrm>
            <a:off x="1524000" y="1378424"/>
            <a:ext cx="10336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hlinkClick r:id="rId2"/>
              </a:rPr>
              <a:t>Matica slovenská</a:t>
            </a:r>
          </a:p>
          <a:p>
            <a:pPr algn="ctr"/>
            <a:endParaRPr lang="sk-SK" sz="3200" dirty="0">
              <a:hlinkClick r:id="rId2"/>
            </a:endParaRPr>
          </a:p>
          <a:p>
            <a:pPr algn="ctr"/>
            <a:r>
              <a:rPr lang="sk-SK" sz="3200" dirty="0">
                <a:hlinkClick r:id="rId2"/>
              </a:rPr>
              <a:t>https://www.youtube.com/watch?v=D9nan-h_tgs</a:t>
            </a:r>
            <a:endParaRPr lang="sk-SK" sz="3200" dirty="0"/>
          </a:p>
          <a:p>
            <a:pPr algn="ctr"/>
            <a:r>
              <a:rPr lang="sk-SK" sz="3200" dirty="0">
                <a:hlinkClick r:id="rId3"/>
              </a:rPr>
              <a:t>https://www.youtube.com/watch?v=U4pvrd3Pngc</a:t>
            </a:r>
            <a:endParaRPr lang="sk-SK" sz="3200" dirty="0"/>
          </a:p>
        </p:txBody>
      </p:sp>
      <p:pic>
        <p:nvPicPr>
          <p:cNvPr id="10242" name="Picture 2" descr="SÃºvisiaci obrÃ¡zok">
            <a:extLst>
              <a:ext uri="{FF2B5EF4-FFF2-40B4-BE49-F238E27FC236}">
                <a16:creationId xmlns:a16="http://schemas.microsoft.com/office/drawing/2014/main" xmlns="" id="{10D19B77-6CB4-498D-81E8-C64EFBEA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38" y="3670852"/>
            <a:ext cx="2925417" cy="2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Situácia po revolúcii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477077"/>
            <a:ext cx="10416074" cy="5691809"/>
          </a:xfrm>
        </p:spPr>
        <p:txBody>
          <a:bodyPr>
            <a:normAutofit fontScale="47500" lnSpcReduction="20000"/>
          </a:bodyPr>
          <a:lstStyle/>
          <a:p>
            <a:pPr algn="just"/>
            <a:endParaRPr lang="cs-CZ" sz="5100" dirty="0"/>
          </a:p>
          <a:p>
            <a:pPr algn="just"/>
            <a:endParaRPr lang="cs-CZ" sz="5800" dirty="0"/>
          </a:p>
          <a:p>
            <a:pPr algn="just"/>
            <a:r>
              <a:rPr lang="cs-CZ" sz="5800" dirty="0" err="1"/>
              <a:t>neoabsolutizmus</a:t>
            </a:r>
            <a:r>
              <a:rPr lang="cs-CZ" sz="5800" dirty="0"/>
              <a:t> </a:t>
            </a:r>
            <a:r>
              <a:rPr lang="cs-CZ" sz="5800" dirty="0" smtClean="0"/>
              <a:t>1849 -1859,  </a:t>
            </a:r>
            <a:r>
              <a:rPr lang="cs-CZ" sz="5800" dirty="0" err="1" smtClean="0"/>
              <a:t>policajná</a:t>
            </a:r>
            <a:r>
              <a:rPr lang="cs-CZ" sz="5800" dirty="0" smtClean="0"/>
              <a:t>  vláda</a:t>
            </a:r>
            <a:endParaRPr lang="cs-CZ" sz="5800" dirty="0"/>
          </a:p>
          <a:p>
            <a:pPr algn="just"/>
            <a:r>
              <a:rPr lang="cs-CZ" sz="5800" dirty="0" smtClean="0"/>
              <a:t>Centralizmus  -  </a:t>
            </a:r>
            <a:r>
              <a:rPr lang="cs-CZ" sz="5800" dirty="0" err="1" smtClean="0"/>
              <a:t>všetko</a:t>
            </a:r>
            <a:r>
              <a:rPr lang="cs-CZ" sz="5800" dirty="0" smtClean="0"/>
              <a:t>  </a:t>
            </a:r>
            <a:r>
              <a:rPr lang="cs-CZ" sz="5800" dirty="0" err="1" smtClean="0"/>
              <a:t>sa</a:t>
            </a:r>
            <a:r>
              <a:rPr lang="cs-CZ" sz="5800" dirty="0" smtClean="0"/>
              <a:t>  </a:t>
            </a:r>
            <a:r>
              <a:rPr lang="cs-CZ" sz="5800" dirty="0" err="1" smtClean="0"/>
              <a:t>riadilo</a:t>
            </a:r>
            <a:r>
              <a:rPr lang="cs-CZ" sz="5800" dirty="0" smtClean="0"/>
              <a:t> z </a:t>
            </a:r>
            <a:r>
              <a:rPr lang="cs-CZ" sz="5800" dirty="0" err="1" smtClean="0"/>
              <a:t>Viedne</a:t>
            </a:r>
            <a:r>
              <a:rPr lang="cs-CZ" sz="5800" dirty="0" smtClean="0"/>
              <a:t>, z </a:t>
            </a:r>
            <a:r>
              <a:rPr lang="cs-CZ" sz="5800" dirty="0" err="1" smtClean="0"/>
              <a:t>jedného</a:t>
            </a:r>
            <a:r>
              <a:rPr lang="cs-CZ" sz="5800" dirty="0" smtClean="0"/>
              <a:t> centra</a:t>
            </a:r>
            <a:endParaRPr lang="cs-CZ" sz="5800" dirty="0"/>
          </a:p>
          <a:p>
            <a:pPr algn="just"/>
            <a:r>
              <a:rPr lang="cs-CZ" sz="5800" dirty="0" err="1"/>
              <a:t>polícia</a:t>
            </a:r>
            <a:r>
              <a:rPr lang="cs-CZ" sz="5800" dirty="0"/>
              <a:t> sledovala </a:t>
            </a:r>
            <a:r>
              <a:rPr lang="cs-CZ" sz="5800" dirty="0" err="1"/>
              <a:t>účastníkov</a:t>
            </a:r>
            <a:r>
              <a:rPr lang="cs-CZ" sz="5800" dirty="0"/>
              <a:t> </a:t>
            </a:r>
            <a:r>
              <a:rPr lang="cs-CZ" sz="5800" dirty="0" err="1"/>
              <a:t>revolúcie</a:t>
            </a:r>
            <a:endParaRPr lang="cs-CZ" sz="5800" dirty="0"/>
          </a:p>
          <a:p>
            <a:pPr algn="just"/>
            <a:r>
              <a:rPr lang="cs-CZ" sz="5800" dirty="0"/>
              <a:t>trvalo to asi 10 </a:t>
            </a:r>
            <a:r>
              <a:rPr lang="cs-CZ" sz="5800" dirty="0" err="1"/>
              <a:t>rokov</a:t>
            </a:r>
            <a:endParaRPr lang="cs-CZ" sz="5800" dirty="0"/>
          </a:p>
          <a:p>
            <a:pPr algn="just"/>
            <a:r>
              <a:rPr lang="cs-CZ" sz="5800" dirty="0" err="1"/>
              <a:t>nasledovalo</a:t>
            </a:r>
            <a:r>
              <a:rPr lang="cs-CZ" sz="5800" dirty="0"/>
              <a:t> </a:t>
            </a:r>
            <a:r>
              <a:rPr lang="cs-CZ" sz="5800" dirty="0" err="1"/>
              <a:t>oslabenie</a:t>
            </a:r>
            <a:r>
              <a:rPr lang="cs-CZ" sz="5800" dirty="0"/>
              <a:t> </a:t>
            </a:r>
            <a:r>
              <a:rPr lang="cs-CZ" sz="5800" dirty="0" err="1"/>
              <a:t>centrálnej</a:t>
            </a:r>
            <a:r>
              <a:rPr lang="cs-CZ" sz="5800" dirty="0"/>
              <a:t> vlády </a:t>
            </a:r>
            <a:r>
              <a:rPr lang="cs-CZ" sz="5800" dirty="0" err="1"/>
              <a:t>nepriaznivými</a:t>
            </a:r>
            <a:r>
              <a:rPr lang="cs-CZ" sz="5800" dirty="0"/>
              <a:t> </a:t>
            </a:r>
            <a:r>
              <a:rPr lang="cs-CZ" sz="5800" dirty="0" err="1"/>
              <a:t>zahraničnopolitickými</a:t>
            </a:r>
            <a:r>
              <a:rPr lang="cs-CZ" sz="5800" dirty="0"/>
              <a:t> a </a:t>
            </a:r>
            <a:r>
              <a:rPr lang="cs-CZ" sz="5800" dirty="0" err="1"/>
              <a:t>vnútornými</a:t>
            </a:r>
            <a:r>
              <a:rPr lang="cs-CZ" sz="5800" dirty="0"/>
              <a:t> </a:t>
            </a:r>
            <a:r>
              <a:rPr lang="cs-CZ" sz="5800" dirty="0" err="1"/>
              <a:t>pomermi</a:t>
            </a:r>
            <a:r>
              <a:rPr lang="cs-CZ" sz="5800" dirty="0"/>
              <a:t> – </a:t>
            </a:r>
            <a:r>
              <a:rPr lang="cs-CZ" sz="5800" dirty="0" err="1"/>
              <a:t>etniká</a:t>
            </a:r>
            <a:r>
              <a:rPr lang="cs-CZ" sz="5800" dirty="0"/>
              <a:t> </a:t>
            </a:r>
            <a:r>
              <a:rPr lang="cs-CZ" sz="5800" dirty="0" err="1"/>
              <a:t>sa</a:t>
            </a:r>
            <a:r>
              <a:rPr lang="cs-CZ" sz="5800" dirty="0"/>
              <a:t> </a:t>
            </a:r>
            <a:r>
              <a:rPr lang="cs-CZ" sz="5800" dirty="0" err="1"/>
              <a:t>opäť</a:t>
            </a:r>
            <a:r>
              <a:rPr lang="cs-CZ" sz="5800" dirty="0"/>
              <a:t> </a:t>
            </a:r>
            <a:r>
              <a:rPr lang="cs-CZ" sz="5800" dirty="0" err="1"/>
              <a:t>prihlásili</a:t>
            </a:r>
            <a:r>
              <a:rPr lang="cs-CZ" sz="5800" dirty="0"/>
              <a:t> o </a:t>
            </a:r>
            <a:r>
              <a:rPr lang="cs-CZ" sz="5800" dirty="0" err="1"/>
              <a:t>národné</a:t>
            </a:r>
            <a:r>
              <a:rPr lang="cs-CZ" sz="5800" dirty="0"/>
              <a:t> </a:t>
            </a:r>
            <a:r>
              <a:rPr lang="cs-CZ" sz="5800" dirty="0" smtClean="0"/>
              <a:t>práva</a:t>
            </a:r>
          </a:p>
          <a:p>
            <a:pPr algn="just"/>
            <a:r>
              <a:rPr lang="cs-CZ" sz="5800" dirty="0" smtClean="0"/>
              <a:t>1859 -  skončil </a:t>
            </a:r>
            <a:r>
              <a:rPr lang="cs-CZ" sz="5800" dirty="0" err="1" smtClean="0"/>
              <a:t>sa</a:t>
            </a:r>
            <a:r>
              <a:rPr lang="cs-CZ" sz="5800" dirty="0" smtClean="0"/>
              <a:t>  </a:t>
            </a:r>
            <a:r>
              <a:rPr lang="cs-CZ" sz="5800" dirty="0" err="1" smtClean="0"/>
              <a:t>neoabsolutizmus</a:t>
            </a:r>
            <a:endParaRPr lang="cs-CZ" sz="58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8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/>
          </a:bodyPr>
          <a:lstStyle/>
          <a:p>
            <a:pPr algn="just"/>
            <a:r>
              <a:rPr lang="cs-CZ" sz="3200" dirty="0"/>
              <a:t>6.-7.6.</a:t>
            </a:r>
            <a:r>
              <a:rPr lang="cs-CZ" sz="3200" b="1" dirty="0"/>
              <a:t>1861</a:t>
            </a:r>
            <a:r>
              <a:rPr lang="cs-CZ" sz="3200" dirty="0"/>
              <a:t> </a:t>
            </a:r>
            <a:r>
              <a:rPr lang="cs-CZ" sz="3200" dirty="0" err="1"/>
              <a:t>celonárodné</a:t>
            </a:r>
            <a:r>
              <a:rPr lang="cs-CZ" sz="3200" dirty="0"/>
              <a:t> </a:t>
            </a:r>
            <a:r>
              <a:rPr lang="cs-CZ" sz="3200" b="1" dirty="0" err="1"/>
              <a:t>zhromaždenie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0" name="Picture 2" descr="VÃ½sledok vyhÄ¾adÃ¡vania obrÃ¡zkov pre dopyt zhromazdenie v turcianskom svatom martine">
            <a:extLst>
              <a:ext uri="{FF2B5EF4-FFF2-40B4-BE49-F238E27FC236}">
                <a16:creationId xmlns:a16="http://schemas.microsoft.com/office/drawing/2014/main" xmlns="" id="{384CFBFD-AE13-4DBE-A997-1F2A67CB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6" y="2333055"/>
            <a:ext cx="6764410" cy="41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073426"/>
            <a:ext cx="10416074" cy="4121426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/>
              <a:t>politický program – Memorandum slovenského národa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/>
            <a:r>
              <a:rPr lang="cs-CZ" sz="3200" b="1" dirty="0"/>
              <a:t>autor: ŠTEFAN MARKO DAXNER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SÃºvisiaci obrÃ¡zok">
            <a:extLst>
              <a:ext uri="{FF2B5EF4-FFF2-40B4-BE49-F238E27FC236}">
                <a16:creationId xmlns:a16="http://schemas.microsoft.com/office/drawing/2014/main" xmlns="" id="{13FF13CF-6D27-49D1-8673-F229C094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98" y="2266127"/>
            <a:ext cx="4103687" cy="421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Ã½sledok vyhÄ¾adÃ¡vania obrÃ¡zkov pre dopyt stefan marko daxner">
            <a:extLst>
              <a:ext uri="{FF2B5EF4-FFF2-40B4-BE49-F238E27FC236}">
                <a16:creationId xmlns:a16="http://schemas.microsoft.com/office/drawing/2014/main" xmlns="" id="{3F02DC07-DF09-4732-8A12-D416B3A8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77" y="3429000"/>
            <a:ext cx="2561656" cy="31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391478"/>
            <a:ext cx="10416074" cy="55795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cs-CZ" sz="5100" dirty="0" err="1"/>
              <a:t>hlavné</a:t>
            </a:r>
            <a:r>
              <a:rPr lang="cs-CZ" sz="5100" dirty="0"/>
              <a:t> </a:t>
            </a:r>
            <a:r>
              <a:rPr lang="cs-CZ" sz="5100" dirty="0" err="1"/>
              <a:t>požiadavky</a:t>
            </a:r>
            <a:r>
              <a:rPr lang="cs-CZ" sz="5100" dirty="0"/>
              <a:t>:</a:t>
            </a:r>
          </a:p>
          <a:p>
            <a:pPr algn="just">
              <a:buFontTx/>
              <a:buChar char="-"/>
            </a:pPr>
            <a:r>
              <a:rPr lang="cs-CZ" sz="5100" dirty="0" err="1"/>
              <a:t>uznanie</a:t>
            </a:r>
            <a:r>
              <a:rPr lang="cs-CZ" sz="5100" dirty="0"/>
              <a:t> </a:t>
            </a:r>
            <a:r>
              <a:rPr lang="cs-CZ" sz="5100" dirty="0" err="1"/>
              <a:t>Slovákov</a:t>
            </a:r>
            <a:r>
              <a:rPr lang="cs-CZ" sz="5100" dirty="0"/>
              <a:t> za </a:t>
            </a:r>
            <a:r>
              <a:rPr lang="cs-CZ" sz="5100" dirty="0" err="1"/>
              <a:t>svojbytný</a:t>
            </a:r>
            <a:r>
              <a:rPr lang="cs-CZ" sz="5100" dirty="0"/>
              <a:t> politický národ v rámci </a:t>
            </a:r>
            <a:r>
              <a:rPr lang="cs-CZ" sz="5100" dirty="0" err="1"/>
              <a:t>Uhorska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vytvorenie</a:t>
            </a:r>
            <a:r>
              <a:rPr lang="cs-CZ" sz="5100" dirty="0"/>
              <a:t> </a:t>
            </a:r>
            <a:r>
              <a:rPr lang="cs-CZ" sz="5100" dirty="0" err="1"/>
              <a:t>Hornouhorského</a:t>
            </a:r>
            <a:r>
              <a:rPr lang="cs-CZ" sz="5100" dirty="0"/>
              <a:t> slovenského </a:t>
            </a:r>
            <a:r>
              <a:rPr lang="cs-CZ" sz="5100" dirty="0" err="1"/>
              <a:t>okolia</a:t>
            </a:r>
            <a:r>
              <a:rPr lang="cs-CZ" sz="5100" dirty="0"/>
              <a:t> </a:t>
            </a:r>
            <a:r>
              <a:rPr lang="cs-CZ" sz="5100" dirty="0" err="1"/>
              <a:t>alebo</a:t>
            </a:r>
            <a:r>
              <a:rPr lang="cs-CZ" sz="5100" dirty="0"/>
              <a:t>, </a:t>
            </a:r>
            <a:r>
              <a:rPr lang="cs-CZ" sz="5100" dirty="0" err="1"/>
              <a:t>ktoré</a:t>
            </a:r>
            <a:r>
              <a:rPr lang="cs-CZ" sz="5100" dirty="0"/>
              <a:t> by spravovali Slováci </a:t>
            </a:r>
            <a:r>
              <a:rPr lang="cs-CZ" sz="5100" dirty="0" err="1"/>
              <a:t>prostredníctvom</a:t>
            </a:r>
            <a:r>
              <a:rPr lang="cs-CZ" sz="5100" dirty="0"/>
              <a:t> </a:t>
            </a:r>
            <a:r>
              <a:rPr lang="cs-CZ" sz="5100" dirty="0" err="1"/>
              <a:t>svojich</a:t>
            </a:r>
            <a:r>
              <a:rPr lang="cs-CZ" sz="5100" dirty="0"/>
              <a:t> volených </a:t>
            </a:r>
            <a:r>
              <a:rPr lang="cs-CZ" sz="5100" dirty="0" err="1"/>
              <a:t>zástupcov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/>
              <a:t>jazyková </a:t>
            </a:r>
            <a:r>
              <a:rPr lang="cs-CZ" sz="5100" dirty="0" err="1"/>
              <a:t>požiadavka</a:t>
            </a:r>
            <a:r>
              <a:rPr lang="cs-CZ" sz="5100" dirty="0"/>
              <a:t>, aby </a:t>
            </a:r>
            <a:r>
              <a:rPr lang="cs-CZ" sz="5100" dirty="0" err="1"/>
              <a:t>sa</a:t>
            </a:r>
            <a:r>
              <a:rPr lang="cs-CZ" sz="5100" dirty="0"/>
              <a:t> v </a:t>
            </a:r>
            <a:r>
              <a:rPr lang="cs-CZ" sz="5100" dirty="0" err="1"/>
              <a:t>úradoch</a:t>
            </a:r>
            <a:r>
              <a:rPr lang="cs-CZ" sz="5100" dirty="0"/>
              <a:t>, na </a:t>
            </a:r>
            <a:r>
              <a:rPr lang="cs-CZ" sz="5100" dirty="0" err="1"/>
              <a:t>súdoch</a:t>
            </a:r>
            <a:r>
              <a:rPr lang="cs-CZ" sz="5100" dirty="0"/>
              <a:t> a v školách </a:t>
            </a:r>
            <a:r>
              <a:rPr lang="cs-CZ" sz="5100" dirty="0" err="1"/>
              <a:t>ako</a:t>
            </a:r>
            <a:r>
              <a:rPr lang="cs-CZ" sz="5100" dirty="0"/>
              <a:t> </a:t>
            </a:r>
            <a:r>
              <a:rPr lang="cs-CZ" sz="5100" dirty="0" err="1"/>
              <a:t>úradný</a:t>
            </a:r>
            <a:r>
              <a:rPr lang="cs-CZ" sz="5100" dirty="0"/>
              <a:t> jazyk používala </a:t>
            </a:r>
            <a:r>
              <a:rPr lang="cs-CZ" sz="5100" dirty="0" err="1"/>
              <a:t>slovenčina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založenie</a:t>
            </a:r>
            <a:r>
              <a:rPr lang="cs-CZ" sz="5100" dirty="0"/>
              <a:t> Matice </a:t>
            </a:r>
            <a:r>
              <a:rPr lang="cs-CZ" sz="5100" dirty="0" err="1"/>
              <a:t>slovenskej</a:t>
            </a:r>
            <a:r>
              <a:rPr lang="cs-CZ" sz="5100" dirty="0"/>
              <a:t>,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" name="Picture 2" descr="VÃ½sledok vyhÄ¾adÃ¡vania obrÃ¡zkov pre dopyt memorandum slovenskeho naroda">
            <a:extLst>
              <a:ext uri="{FF2B5EF4-FFF2-40B4-BE49-F238E27FC236}">
                <a16:creationId xmlns:a16="http://schemas.microsoft.com/office/drawing/2014/main" xmlns="" id="{44E851D9-BC3F-4C08-9AB1-263271DF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0" y="4981432"/>
            <a:ext cx="2383809" cy="17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85630" y="1278425"/>
            <a:ext cx="10416074" cy="5579575"/>
          </a:xfrm>
        </p:spPr>
        <p:txBody>
          <a:bodyPr>
            <a:normAutofit/>
          </a:bodyPr>
          <a:lstStyle/>
          <a:p>
            <a:pPr algn="just"/>
            <a:r>
              <a:rPr lang="cs-CZ" sz="3500" dirty="0" err="1"/>
              <a:t>iné</a:t>
            </a:r>
            <a:r>
              <a:rPr lang="cs-CZ" sz="3500" dirty="0"/>
              <a:t> </a:t>
            </a:r>
            <a:r>
              <a:rPr lang="cs-CZ" sz="3500" dirty="0" err="1"/>
              <a:t>požiadavky</a:t>
            </a:r>
            <a:r>
              <a:rPr lang="cs-CZ" sz="3500" dirty="0"/>
              <a:t>, </a:t>
            </a:r>
            <a:r>
              <a:rPr lang="cs-CZ" sz="3500" dirty="0" err="1"/>
              <a:t>napr</a:t>
            </a:r>
            <a:r>
              <a:rPr lang="cs-CZ" sz="3500" dirty="0"/>
              <a:t>.: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</a:t>
            </a:r>
            <a:r>
              <a:rPr lang="cs-CZ" sz="3200" dirty="0" err="1"/>
              <a:t>Právnickej</a:t>
            </a:r>
            <a:r>
              <a:rPr lang="cs-CZ" sz="3200" dirty="0"/>
              <a:t> </a:t>
            </a:r>
            <a:r>
              <a:rPr lang="cs-CZ" sz="3200" dirty="0" err="1"/>
              <a:t>akadémie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katedry </a:t>
            </a:r>
            <a:r>
              <a:rPr lang="cs-CZ" sz="3200" dirty="0" err="1"/>
              <a:t>reči</a:t>
            </a:r>
            <a:r>
              <a:rPr lang="cs-CZ" sz="3200" dirty="0"/>
              <a:t> a </a:t>
            </a:r>
            <a:r>
              <a:rPr lang="cs-CZ" sz="3200" dirty="0" err="1"/>
              <a:t>literatúry</a:t>
            </a:r>
            <a:r>
              <a:rPr lang="cs-CZ" sz="3200" dirty="0"/>
              <a:t> </a:t>
            </a:r>
            <a:r>
              <a:rPr lang="cs-CZ" sz="3200" dirty="0" err="1"/>
              <a:t>slovenskej</a:t>
            </a:r>
            <a:r>
              <a:rPr lang="cs-CZ" sz="3200" dirty="0"/>
              <a:t> na </a:t>
            </a:r>
            <a:r>
              <a:rPr lang="cs-CZ" sz="3200" dirty="0" err="1"/>
              <a:t>univerzite</a:t>
            </a:r>
            <a:r>
              <a:rPr lang="cs-CZ" sz="3200" dirty="0"/>
              <a:t> v Pešti,</a:t>
            </a:r>
          </a:p>
          <a:p>
            <a:pPr algn="just">
              <a:buFontTx/>
              <a:buChar char="-"/>
            </a:pPr>
            <a:r>
              <a:rPr lang="cs-CZ" sz="3200" dirty="0"/>
              <a:t>školy - </a:t>
            </a:r>
            <a:r>
              <a:rPr lang="cs-CZ" sz="3200" dirty="0" err="1"/>
              <a:t>vyučovať</a:t>
            </a:r>
            <a:r>
              <a:rPr lang="cs-CZ" sz="3200" dirty="0"/>
              <a:t> v </a:t>
            </a:r>
            <a:r>
              <a:rPr lang="cs-CZ" sz="3200" dirty="0" err="1"/>
              <a:t>slovenčine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časopisov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zriaďovanie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spolkov</a:t>
            </a:r>
            <a:r>
              <a:rPr lang="cs-CZ" sz="3200" dirty="0"/>
              <a:t>,…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2" name="Picture 2" descr="VÃ½sledok vyhÄ¾adÃ¡vania obrÃ¡zkov pre dopyt memorandum slovenskeho naroda">
            <a:extLst>
              <a:ext uri="{FF2B5EF4-FFF2-40B4-BE49-F238E27FC236}">
                <a16:creationId xmlns:a16="http://schemas.microsoft.com/office/drawing/2014/main" xmlns="" id="{E1ED7E19-18C1-4977-AEAF-32B887F5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74148"/>
            <a:ext cx="2904428" cy="18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200C91F-8643-48D6-969C-E6DA82778159}"/>
              </a:ext>
            </a:extLst>
          </p:cNvPr>
          <p:cNvSpPr txBox="1"/>
          <p:nvPr/>
        </p:nvSpPr>
        <p:spPr>
          <a:xfrm>
            <a:off x="4572001" y="629861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http://www.just.wz.cz/view.php?cisloclanku=2005010148</a:t>
            </a:r>
            <a:endParaRPr lang="sk-SK" dirty="0"/>
          </a:p>
        </p:txBody>
      </p:sp>
      <p:pic>
        <p:nvPicPr>
          <p:cNvPr id="5124" name="Picture 4" descr="SÃºvisiaci obrÃ¡zok">
            <a:extLst>
              <a:ext uri="{FF2B5EF4-FFF2-40B4-BE49-F238E27FC236}">
                <a16:creationId xmlns:a16="http://schemas.microsoft.com/office/drawing/2014/main" xmlns="" id="{F796DBD1-7C1E-4D06-BB33-4D77798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768" y="5090114"/>
            <a:ext cx="1341161" cy="15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cs-CZ" sz="3200" dirty="0"/>
              <a:t>Memorandum doručili vybraní </a:t>
            </a:r>
            <a:r>
              <a:rPr lang="cs-CZ" sz="3200" dirty="0" err="1"/>
              <a:t>zástupcovia</a:t>
            </a:r>
            <a:r>
              <a:rPr lang="cs-CZ" sz="3200" dirty="0"/>
              <a:t> </a:t>
            </a:r>
            <a:r>
              <a:rPr lang="cs-CZ" sz="3200" dirty="0" err="1"/>
              <a:t>Slovákov</a:t>
            </a:r>
            <a:r>
              <a:rPr lang="cs-CZ" sz="3200" dirty="0"/>
              <a:t> </a:t>
            </a:r>
            <a:r>
              <a:rPr lang="cs-CZ" sz="3200" dirty="0" err="1"/>
              <a:t>uhorskému</a:t>
            </a:r>
            <a:r>
              <a:rPr lang="cs-CZ" sz="3200" dirty="0"/>
              <a:t> </a:t>
            </a:r>
            <a:r>
              <a:rPr lang="cs-CZ" sz="3200" dirty="0" err="1"/>
              <a:t>snemu</a:t>
            </a:r>
            <a:r>
              <a:rPr lang="cs-CZ" sz="3200" dirty="0"/>
              <a:t> a </a:t>
            </a:r>
            <a:r>
              <a:rPr lang="cs-CZ" sz="3200" dirty="0" err="1"/>
              <a:t>neskôr</a:t>
            </a:r>
            <a:r>
              <a:rPr lang="cs-CZ" sz="3200" dirty="0"/>
              <a:t> jeho upravené </a:t>
            </a:r>
            <a:r>
              <a:rPr lang="cs-CZ" sz="3200" dirty="0" err="1"/>
              <a:t>znenie</a:t>
            </a:r>
            <a:r>
              <a:rPr lang="cs-CZ" sz="3200" dirty="0"/>
              <a:t> </a:t>
            </a:r>
            <a:r>
              <a:rPr lang="cs-CZ" sz="3200" dirty="0" err="1"/>
              <a:t>predložili</a:t>
            </a:r>
            <a:r>
              <a:rPr lang="cs-CZ" sz="3200" dirty="0"/>
              <a:t> </a:t>
            </a:r>
            <a:r>
              <a:rPr lang="cs-CZ" sz="3200" dirty="0" err="1"/>
              <a:t>cisárovi</a:t>
            </a:r>
            <a:r>
              <a:rPr lang="cs-CZ" sz="3200" dirty="0"/>
              <a:t> FRANTIŠKOVI JOZEFOVI I.</a:t>
            </a:r>
          </a:p>
          <a:p>
            <a:pPr algn="just"/>
            <a:r>
              <a:rPr lang="cs-CZ" sz="3200" dirty="0"/>
              <a:t>panovník nepovolil </a:t>
            </a:r>
            <a:r>
              <a:rPr lang="cs-CZ" sz="3200" dirty="0" err="1"/>
              <a:t>územnú</a:t>
            </a:r>
            <a:r>
              <a:rPr lang="cs-CZ" sz="3200" dirty="0"/>
              <a:t> </a:t>
            </a:r>
            <a:r>
              <a:rPr lang="cs-CZ" sz="3200" dirty="0" err="1"/>
              <a:t>autonómiu</a:t>
            </a:r>
            <a:r>
              <a:rPr lang="cs-CZ" sz="3200" dirty="0"/>
              <a:t> </a:t>
            </a:r>
            <a:r>
              <a:rPr lang="cs-CZ" sz="3200" dirty="0" err="1"/>
              <a:t>pre</a:t>
            </a:r>
            <a:r>
              <a:rPr lang="cs-CZ" sz="3200" dirty="0"/>
              <a:t> Slovensko, dovolil len malé </a:t>
            </a:r>
            <a:r>
              <a:rPr lang="cs-CZ" sz="3200" dirty="0" smtClean="0"/>
              <a:t>ústupky -  </a:t>
            </a:r>
            <a:r>
              <a:rPr lang="cs-CZ" sz="3200" dirty="0" err="1" smtClean="0"/>
              <a:t>zriadenie</a:t>
            </a:r>
            <a:r>
              <a:rPr lang="cs-CZ" sz="3200" dirty="0" smtClean="0"/>
              <a:t> </a:t>
            </a:r>
          </a:p>
          <a:p>
            <a:pPr marL="0" indent="0" algn="just">
              <a:buNone/>
            </a:pPr>
            <a:r>
              <a:rPr lang="cs-CZ" sz="3200" dirty="0"/>
              <a:t> </a:t>
            </a:r>
            <a:r>
              <a:rPr lang="cs-CZ" sz="3200" dirty="0" smtClean="0"/>
              <a:t>  Matice </a:t>
            </a:r>
            <a:r>
              <a:rPr lang="cs-CZ" sz="3200" dirty="0" err="1" smtClean="0"/>
              <a:t>slovenskej</a:t>
            </a:r>
            <a:r>
              <a:rPr lang="cs-CZ" sz="3200" dirty="0" smtClean="0"/>
              <a:t> a 3 gymnázií</a:t>
            </a:r>
            <a:endParaRPr lang="cs-CZ" sz="3200" dirty="0"/>
          </a:p>
          <a:p>
            <a:pPr algn="just"/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6" name="Picture 2" descr="VÃ½sledok vyhÄ¾adÃ¡vania obrÃ¡zkov pre dopyt frantisek jozef i">
            <a:extLst>
              <a:ext uri="{FF2B5EF4-FFF2-40B4-BE49-F238E27FC236}">
                <a16:creationId xmlns:a16="http://schemas.microsoft.com/office/drawing/2014/main" xmlns="" id="{63EF063D-58D5-4A3D-952C-EB1FD605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4" y="3789687"/>
            <a:ext cx="217930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Tri slovenské gymnáziá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10883" y="1272618"/>
            <a:ext cx="10416074" cy="5485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Veľká</a:t>
            </a:r>
            <a:r>
              <a:rPr lang="cs-CZ" sz="3200" dirty="0"/>
              <a:t> </a:t>
            </a:r>
            <a:r>
              <a:rPr lang="cs-CZ" sz="3200" dirty="0" err="1"/>
              <a:t>Revúca</a:t>
            </a:r>
            <a:r>
              <a:rPr lang="cs-CZ" sz="3200" dirty="0"/>
              <a:t>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Turčiansky</a:t>
            </a:r>
            <a:r>
              <a:rPr lang="cs-CZ" sz="3200" dirty="0"/>
              <a:t> </a:t>
            </a:r>
            <a:r>
              <a:rPr lang="cs-CZ" sz="3200" dirty="0" err="1"/>
              <a:t>Svätý</a:t>
            </a:r>
            <a:r>
              <a:rPr lang="cs-CZ" sz="3200" dirty="0"/>
              <a:t> Martin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Kláštor</a:t>
            </a:r>
            <a:r>
              <a:rPr lang="cs-CZ" sz="3200" dirty="0"/>
              <a:t> pod </a:t>
            </a:r>
            <a:r>
              <a:rPr lang="cs-CZ" sz="3200" dirty="0" err="1"/>
              <a:t>Znievom</a:t>
            </a:r>
            <a:r>
              <a:rPr lang="cs-CZ" sz="3200" dirty="0"/>
              <a:t> - </a:t>
            </a:r>
            <a:r>
              <a:rPr lang="cs-CZ" sz="3200" dirty="0" err="1"/>
              <a:t>katolícke</a:t>
            </a: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vyučovací jazyk – </a:t>
            </a:r>
            <a:r>
              <a:rPr lang="cs-CZ" sz="3200" dirty="0" err="1"/>
              <a:t>slovenčina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1874 zrušené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Picture 8" descr="https://upload.wikimedia.org/wikipedia/commons/thumb/7/7f/Prve_slovenske_gymnazium_%2C_Revuca.jpg/220px-Prve_slovenske_gymnazium_%2C_Revuca.jpg">
            <a:extLst>
              <a:ext uri="{FF2B5EF4-FFF2-40B4-BE49-F238E27FC236}">
                <a16:creationId xmlns:a16="http://schemas.microsoft.com/office/drawing/2014/main" xmlns="" id="{4176712B-9FDF-41A7-8A71-C2372CA4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5" y="1009934"/>
            <a:ext cx="2904211" cy="18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upload.wikimedia.org/wikipedia/commons/thumb/e/ed/Budova_Slovensk%C3%A9ho_ni%C5%BE%C5%A1ieho_ev.a.v._gymn%C3%A1zia_v_Martine.JPG/220px-Budova_Slovensk%C3%A9ho_ni%C5%BE%C5%A1ieho_ev.a.v._gymn%C3%A1zia_v_Martine.JPG">
            <a:extLst>
              <a:ext uri="{FF2B5EF4-FFF2-40B4-BE49-F238E27FC236}">
                <a16:creationId xmlns:a16="http://schemas.microsoft.com/office/drawing/2014/main" xmlns="" id="{206CADC2-DEB2-4EBA-9C59-95DEE2C4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4" y="2844243"/>
            <a:ext cx="2877639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upload.wikimedia.org/wikipedia/commons/thumb/8/83/Kl%C3%A1%C5%A1tor_pod_Znievom_-_budova_1._katol%C3%ADckeho_gymn%C3%A1zia.JPG/220px-Kl%C3%A1%C5%A1tor_pod_Znievom_-_budova_1._katol%C3%ADckeho_gymn%C3%A1zia.JPG">
            <a:extLst>
              <a:ext uri="{FF2B5EF4-FFF2-40B4-BE49-F238E27FC236}">
                <a16:creationId xmlns:a16="http://schemas.microsoft.com/office/drawing/2014/main" xmlns="" id="{1CD42E37-961A-4D91-8B7B-068B4748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3" y="4544703"/>
            <a:ext cx="2877638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9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 err="1"/>
              <a:t>finančná</a:t>
            </a:r>
            <a:r>
              <a:rPr lang="cs-CZ" sz="3200" b="1" dirty="0"/>
              <a:t> </a:t>
            </a:r>
            <a:r>
              <a:rPr lang="cs-CZ" sz="3200" b="1" dirty="0" err="1"/>
              <a:t>zbierka</a:t>
            </a:r>
            <a:r>
              <a:rPr lang="cs-CZ" sz="3200" b="1" dirty="0"/>
              <a:t> </a:t>
            </a:r>
            <a:r>
              <a:rPr lang="cs-CZ" sz="3200" dirty="0"/>
              <a:t>na jej </a:t>
            </a:r>
            <a:r>
              <a:rPr lang="cs-CZ" sz="3200" dirty="0" err="1"/>
              <a:t>zriadenie</a:t>
            </a:r>
            <a:r>
              <a:rPr lang="cs-CZ" sz="3200" dirty="0"/>
              <a:t>, Slováci v </a:t>
            </a:r>
            <a:r>
              <a:rPr lang="cs-CZ" sz="3200" dirty="0" err="1"/>
              <a:t>priebehu</a:t>
            </a:r>
            <a:r>
              <a:rPr lang="cs-CZ" sz="3200" dirty="0"/>
              <a:t> 2 </a:t>
            </a:r>
            <a:r>
              <a:rPr lang="cs-CZ" sz="3200" dirty="0" err="1"/>
              <a:t>rokov</a:t>
            </a:r>
            <a:r>
              <a:rPr lang="cs-CZ" sz="3200" dirty="0"/>
              <a:t> </a:t>
            </a:r>
            <a:r>
              <a:rPr lang="cs-CZ" sz="3200" dirty="0" err="1"/>
              <a:t>vyzbierali</a:t>
            </a:r>
            <a:r>
              <a:rPr lang="cs-CZ" sz="3200" dirty="0"/>
              <a:t> </a:t>
            </a:r>
            <a:r>
              <a:rPr lang="cs-CZ" sz="3200" dirty="0" err="1"/>
              <a:t>vyše</a:t>
            </a:r>
            <a:r>
              <a:rPr lang="cs-CZ" sz="3200" dirty="0"/>
              <a:t> 50 000 zlatých, </a:t>
            </a:r>
            <a:r>
              <a:rPr lang="cs-CZ" sz="3200" dirty="0" err="1"/>
              <a:t>prispel</a:t>
            </a:r>
            <a:r>
              <a:rPr lang="cs-CZ" sz="3200" dirty="0"/>
              <a:t> aj </a:t>
            </a:r>
            <a:r>
              <a:rPr lang="cs-CZ" sz="3200" dirty="0" err="1"/>
              <a:t>cisár</a:t>
            </a:r>
            <a:r>
              <a:rPr lang="cs-CZ" sz="3200" dirty="0"/>
              <a:t> sumou 1000 zlatých</a:t>
            </a:r>
          </a:p>
          <a:p>
            <a:pPr algn="just"/>
            <a:r>
              <a:rPr lang="cs-CZ" sz="3200" b="1" dirty="0"/>
              <a:t>4.8.1863 </a:t>
            </a:r>
            <a:r>
              <a:rPr lang="cs-CZ" sz="3200" b="1" dirty="0" err="1"/>
              <a:t>založenie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 </a:t>
            </a:r>
          </a:p>
          <a:p>
            <a:pPr algn="just"/>
            <a:r>
              <a:rPr lang="cs-CZ" sz="3200" b="1" dirty="0"/>
              <a:t>1. </a:t>
            </a:r>
            <a:r>
              <a:rPr lang="cs-CZ" sz="3200" b="1" dirty="0" err="1"/>
              <a:t>predseda</a:t>
            </a:r>
            <a:r>
              <a:rPr lang="cs-CZ" sz="3200" b="1" dirty="0"/>
              <a:t> ŠTEFAN MOYZES</a:t>
            </a:r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0" name="Picture 2" descr="SÃºvisiaci obrÃ¡zok">
            <a:extLst>
              <a:ext uri="{FF2B5EF4-FFF2-40B4-BE49-F238E27FC236}">
                <a16:creationId xmlns:a16="http://schemas.microsoft.com/office/drawing/2014/main" xmlns="" id="{3E29474E-1F9C-41D7-9509-76D32B3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32" y="4170218"/>
            <a:ext cx="3786936" cy="254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Ãºvisiaci obrÃ¡zok">
            <a:extLst>
              <a:ext uri="{FF2B5EF4-FFF2-40B4-BE49-F238E27FC236}">
                <a16:creationId xmlns:a16="http://schemas.microsoft.com/office/drawing/2014/main" xmlns="" id="{1ABF7BD8-4462-4F41-9E82-96D1256B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4" y="4527716"/>
            <a:ext cx="3497612" cy="19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zlate dukaty">
            <a:extLst>
              <a:ext uri="{FF2B5EF4-FFF2-40B4-BE49-F238E27FC236}">
                <a16:creationId xmlns:a16="http://schemas.microsoft.com/office/drawing/2014/main" xmlns="" id="{0ACFC397-99D4-4858-8529-0782F5D3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1" y="160338"/>
            <a:ext cx="1965278" cy="11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B9CF848-2A7C-4094-83C5-D32D079A5A10}"/>
              </a:ext>
            </a:extLst>
          </p:cNvPr>
          <p:cNvSpPr txBox="1"/>
          <p:nvPr/>
        </p:nvSpPr>
        <p:spPr>
          <a:xfrm>
            <a:off x="2504277" y="6517371"/>
            <a:ext cx="528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hlinkClick r:id="rId5"/>
              </a:rPr>
              <a:t>https://www.youtube.com/watch?v=r1RDRlWmQWA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96718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1231</TotalTime>
  <Words>352</Words>
  <Application>Microsoft Office PowerPoint</Application>
  <PresentationFormat>Vlastná</PresentationFormat>
  <Paragraphs>92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Exekutíva</vt:lpstr>
      <vt:lpstr>II. MODERNÝ SLOVENSKÝ NÁROD</vt:lpstr>
      <vt:lpstr>Situácia po revolúcii</vt:lpstr>
      <vt:lpstr>Memorandum slovenského národa</vt:lpstr>
      <vt:lpstr>Memorandum slovenského národa</vt:lpstr>
      <vt:lpstr>Memorandum slovenského národa</vt:lpstr>
      <vt:lpstr>Memorandum slovenského národa</vt:lpstr>
      <vt:lpstr>Memorandum slovenského národa</vt:lpstr>
      <vt:lpstr>Tri slovenské gymnáziá</vt:lpstr>
      <vt:lpstr>Matica slovenská</vt:lpstr>
      <vt:lpstr>Matica slovenská</vt:lpstr>
      <vt:lpstr>Matica slovenská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NA CESTE  K MODERNÝM NÁRODOM</dc:title>
  <dc:creator>Erika</dc:creator>
  <cp:lastModifiedBy>Raduz</cp:lastModifiedBy>
  <cp:revision>745</cp:revision>
  <dcterms:created xsi:type="dcterms:W3CDTF">2018-10-01T08:13:13Z</dcterms:created>
  <dcterms:modified xsi:type="dcterms:W3CDTF">2021-02-08T17:50:51Z</dcterms:modified>
</cp:coreProperties>
</file>